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25"/>
  </p:notesMasterIdLst>
  <p:handoutMasterIdLst>
    <p:handoutMasterId r:id="rId26"/>
  </p:handoutMasterIdLst>
  <p:sldIdLst>
    <p:sldId id="976" r:id="rId2"/>
    <p:sldId id="982" r:id="rId3"/>
    <p:sldId id="978" r:id="rId4"/>
    <p:sldId id="990" r:id="rId5"/>
    <p:sldId id="995" r:id="rId6"/>
    <p:sldId id="987" r:id="rId7"/>
    <p:sldId id="980" r:id="rId8"/>
    <p:sldId id="998" r:id="rId9"/>
    <p:sldId id="996" r:id="rId10"/>
    <p:sldId id="997" r:id="rId11"/>
    <p:sldId id="992" r:id="rId12"/>
    <p:sldId id="991" r:id="rId13"/>
    <p:sldId id="979" r:id="rId14"/>
    <p:sldId id="989" r:id="rId15"/>
    <p:sldId id="983" r:id="rId16"/>
    <p:sldId id="984" r:id="rId17"/>
    <p:sldId id="985" r:id="rId18"/>
    <p:sldId id="986" r:id="rId19"/>
    <p:sldId id="973" r:id="rId20"/>
    <p:sldId id="972" r:id="rId21"/>
    <p:sldId id="974" r:id="rId22"/>
    <p:sldId id="964" r:id="rId23"/>
    <p:sldId id="962" r:id="rId24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88B"/>
    <a:srgbClr val="496DA7"/>
    <a:srgbClr val="166824"/>
    <a:srgbClr val="606060"/>
    <a:srgbClr val="005E9E"/>
    <a:srgbClr val="700000"/>
    <a:srgbClr val="088D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8" autoAdjust="0"/>
    <p:restoredTop sz="96433" autoAdjust="0"/>
  </p:normalViewPr>
  <p:slideViewPr>
    <p:cSldViewPr>
      <p:cViewPr varScale="1">
        <p:scale>
          <a:sx n="117" d="100"/>
          <a:sy n="117" d="100"/>
        </p:scale>
        <p:origin x="15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95AA1-9F62-4193-BE42-DD995931BAA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00B988-8232-4EB1-8E5B-3F68331E989B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Верная выверка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DBC2A4F-2C26-428A-9605-3BEDDBB45E09}" type="parTrans" cxnId="{10632A2B-6520-4F7C-B137-76158D5C763A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BB5D552-31D2-4F00-B33B-3E1AF7B4BDEA}" type="sibTrans" cxnId="{10632A2B-6520-4F7C-B137-76158D5C763A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9ECD160-05CD-4A20-A2B1-FEF93C9E7515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Подтверждаем подписью и печатью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B288639-3456-4E4D-A1AE-3B52648B3126}" type="parTrans" cxnId="{671975CE-6298-4437-89F6-8231414F0E19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02AC65-E70B-4B0B-B88D-ADC62896E38E}" type="sibTrans" cxnId="{671975CE-6298-4437-89F6-8231414F0E19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FF9935A-99F5-45AD-B261-D9979BD518D1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Ошибки в выверке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858E1D-9F7A-4AF4-810D-1BC120250F69}" type="parTrans" cxnId="{7F93DF58-F89E-4012-B587-33FB4190238E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4324846-A66D-4BC1-BCB9-715D0CC50516}" type="sibTrans" cxnId="{7F93DF58-F89E-4012-B587-33FB4190238E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13A889-0A49-4BFB-B9E7-3E89CABCD947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Ошибки переносов (или верификации)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E7A7F4-ECA6-4708-95DA-104D1C51474D}" type="parTrans" cxnId="{B597208B-CDB8-43E0-8D1B-7B15721800AD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1FE2AF0-5A2C-4176-AE63-C433433617A8}" type="sibTrans" cxnId="{B597208B-CDB8-43E0-8D1B-7B15721800AD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77C05B0-F682-4C2E-9EA0-8E254C503456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Замечание в графе «Примечания»</a:t>
          </a:r>
        </a:p>
      </dgm:t>
    </dgm:pt>
    <dgm:pt modelId="{796A55EB-7364-44CA-8A8F-58FBB3763D1E}" type="parTrans" cxnId="{91BCB709-9C42-4367-A93C-1EB37A2D44B6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92CA86B-36DB-4D02-AABF-B5E42F5F050B}" type="sibTrans" cxnId="{91BCB709-9C42-4367-A93C-1EB37A2D44B6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58F5CCB-6800-4AA5-A3E7-8945F26BAB41}" type="pres">
      <dgm:prSet presAssocID="{DFD95AA1-9F62-4193-BE42-DD995931BA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A14911-7F20-435C-953F-9DA5BF4E9D5D}" type="pres">
      <dgm:prSet presAssocID="{3B00B988-8232-4EB1-8E5B-3F68331E989B}" presName="linNode" presStyleCnt="0"/>
      <dgm:spPr/>
    </dgm:pt>
    <dgm:pt modelId="{1067CE2A-DEC2-4720-AD1F-12C8C5DA5A41}" type="pres">
      <dgm:prSet presAssocID="{3B00B988-8232-4EB1-8E5B-3F68331E989B}" presName="parentText" presStyleLbl="node1" presStyleIdx="0" presStyleCnt="2" custScaleX="76881" custLinFactNeighborY="-12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9CC44-A5FF-481D-91E2-28888A836B4B}" type="pres">
      <dgm:prSet presAssocID="{3B00B988-8232-4EB1-8E5B-3F68331E989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64391-920B-40C9-A7A7-C65190002AF4}" type="pres">
      <dgm:prSet presAssocID="{7BB5D552-31D2-4F00-B33B-3E1AF7B4BDEA}" presName="sp" presStyleCnt="0"/>
      <dgm:spPr/>
    </dgm:pt>
    <dgm:pt modelId="{EDE63381-C3FF-4B64-BD2A-1D452846DE28}" type="pres">
      <dgm:prSet presAssocID="{EFF9935A-99F5-45AD-B261-D9979BD518D1}" presName="linNode" presStyleCnt="0"/>
      <dgm:spPr/>
    </dgm:pt>
    <dgm:pt modelId="{4717DDAC-C229-4F20-B331-C7C03495FEC3}" type="pres">
      <dgm:prSet presAssocID="{EFF9935A-99F5-45AD-B261-D9979BD518D1}" presName="parentText" presStyleLbl="node1" presStyleIdx="1" presStyleCnt="2" custScaleX="768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6C68A-A1CB-42AD-80D4-A12DA95DEFD9}" type="pres">
      <dgm:prSet presAssocID="{EFF9935A-99F5-45AD-B261-D9979BD518D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96B333-1A3D-46A9-9982-5C641B97A635}" type="presOf" srcId="{BE13A889-0A49-4BFB-B9E7-3E89CABCD947}" destId="{0ED6C68A-A1CB-42AD-80D4-A12DA95DEFD9}" srcOrd="0" destOrd="0" presId="urn:microsoft.com/office/officeart/2005/8/layout/vList5"/>
    <dgm:cxn modelId="{B597208B-CDB8-43E0-8D1B-7B15721800AD}" srcId="{EFF9935A-99F5-45AD-B261-D9979BD518D1}" destId="{BE13A889-0A49-4BFB-B9E7-3E89CABCD947}" srcOrd="0" destOrd="0" parTransId="{DCE7A7F4-ECA6-4708-95DA-104D1C51474D}" sibTransId="{B1FE2AF0-5A2C-4176-AE63-C433433617A8}"/>
    <dgm:cxn modelId="{91BCB709-9C42-4367-A93C-1EB37A2D44B6}" srcId="{EFF9935A-99F5-45AD-B261-D9979BD518D1}" destId="{877C05B0-F682-4C2E-9EA0-8E254C503456}" srcOrd="1" destOrd="0" parTransId="{796A55EB-7364-44CA-8A8F-58FBB3763D1E}" sibTransId="{292CA86B-36DB-4D02-AABF-B5E42F5F050B}"/>
    <dgm:cxn modelId="{10632A2B-6520-4F7C-B137-76158D5C763A}" srcId="{DFD95AA1-9F62-4193-BE42-DD995931BAA8}" destId="{3B00B988-8232-4EB1-8E5B-3F68331E989B}" srcOrd="0" destOrd="0" parTransId="{1DBC2A4F-2C26-428A-9605-3BEDDBB45E09}" sibTransId="{7BB5D552-31D2-4F00-B33B-3E1AF7B4BDEA}"/>
    <dgm:cxn modelId="{671975CE-6298-4437-89F6-8231414F0E19}" srcId="{3B00B988-8232-4EB1-8E5B-3F68331E989B}" destId="{C9ECD160-05CD-4A20-A2B1-FEF93C9E7515}" srcOrd="0" destOrd="0" parTransId="{2B288639-3456-4E4D-A1AE-3B52648B3126}" sibTransId="{F202AC65-E70B-4B0B-B88D-ADC62896E38E}"/>
    <dgm:cxn modelId="{23269009-3B0E-4801-A490-64F3077A307A}" type="presOf" srcId="{EFF9935A-99F5-45AD-B261-D9979BD518D1}" destId="{4717DDAC-C229-4F20-B331-C7C03495FEC3}" srcOrd="0" destOrd="0" presId="urn:microsoft.com/office/officeart/2005/8/layout/vList5"/>
    <dgm:cxn modelId="{B324BDE8-21D0-44A5-882E-72C955B13F28}" type="presOf" srcId="{C9ECD160-05CD-4A20-A2B1-FEF93C9E7515}" destId="{ABB9CC44-A5FF-481D-91E2-28888A836B4B}" srcOrd="0" destOrd="0" presId="urn:microsoft.com/office/officeart/2005/8/layout/vList5"/>
    <dgm:cxn modelId="{7F93DF58-F89E-4012-B587-33FB4190238E}" srcId="{DFD95AA1-9F62-4193-BE42-DD995931BAA8}" destId="{EFF9935A-99F5-45AD-B261-D9979BD518D1}" srcOrd="1" destOrd="0" parTransId="{31858E1D-9F7A-4AF4-810D-1BC120250F69}" sibTransId="{44324846-A66D-4BC1-BCB9-715D0CC50516}"/>
    <dgm:cxn modelId="{0BA1C021-DCAE-4A93-B5B4-DE0D8546956D}" type="presOf" srcId="{3B00B988-8232-4EB1-8E5B-3F68331E989B}" destId="{1067CE2A-DEC2-4720-AD1F-12C8C5DA5A41}" srcOrd="0" destOrd="0" presId="urn:microsoft.com/office/officeart/2005/8/layout/vList5"/>
    <dgm:cxn modelId="{7BE078EA-A724-4057-AD05-DEFD00714138}" type="presOf" srcId="{DFD95AA1-9F62-4193-BE42-DD995931BAA8}" destId="{558F5CCB-6800-4AA5-A3E7-8945F26BAB41}" srcOrd="0" destOrd="0" presId="urn:microsoft.com/office/officeart/2005/8/layout/vList5"/>
    <dgm:cxn modelId="{DD1374F5-7B9B-4D33-8F4B-4D25D1406271}" type="presOf" srcId="{877C05B0-F682-4C2E-9EA0-8E254C503456}" destId="{0ED6C68A-A1CB-42AD-80D4-A12DA95DEFD9}" srcOrd="0" destOrd="1" presId="urn:microsoft.com/office/officeart/2005/8/layout/vList5"/>
    <dgm:cxn modelId="{EA590FEE-3053-4BD9-8A28-25FE36865FF7}" type="presParOf" srcId="{558F5CCB-6800-4AA5-A3E7-8945F26BAB41}" destId="{7EA14911-7F20-435C-953F-9DA5BF4E9D5D}" srcOrd="0" destOrd="0" presId="urn:microsoft.com/office/officeart/2005/8/layout/vList5"/>
    <dgm:cxn modelId="{A61E90B7-D084-4373-9DCF-DA60692C97AB}" type="presParOf" srcId="{7EA14911-7F20-435C-953F-9DA5BF4E9D5D}" destId="{1067CE2A-DEC2-4720-AD1F-12C8C5DA5A41}" srcOrd="0" destOrd="0" presId="urn:microsoft.com/office/officeart/2005/8/layout/vList5"/>
    <dgm:cxn modelId="{0A950C42-032A-4AF6-BC09-DED69BAFA7B4}" type="presParOf" srcId="{7EA14911-7F20-435C-953F-9DA5BF4E9D5D}" destId="{ABB9CC44-A5FF-481D-91E2-28888A836B4B}" srcOrd="1" destOrd="0" presId="urn:microsoft.com/office/officeart/2005/8/layout/vList5"/>
    <dgm:cxn modelId="{25FD5A45-6F6C-451E-93AF-63F3C291D875}" type="presParOf" srcId="{558F5CCB-6800-4AA5-A3E7-8945F26BAB41}" destId="{DD164391-920B-40C9-A7A7-C65190002AF4}" srcOrd="1" destOrd="0" presId="urn:microsoft.com/office/officeart/2005/8/layout/vList5"/>
    <dgm:cxn modelId="{6B2B5602-6466-4DD7-BD34-CF06FB088CFD}" type="presParOf" srcId="{558F5CCB-6800-4AA5-A3E7-8945F26BAB41}" destId="{EDE63381-C3FF-4B64-BD2A-1D452846DE28}" srcOrd="2" destOrd="0" presId="urn:microsoft.com/office/officeart/2005/8/layout/vList5"/>
    <dgm:cxn modelId="{D5B78FED-9D7B-47AF-AED7-3D1E0017D5A9}" type="presParOf" srcId="{EDE63381-C3FF-4B64-BD2A-1D452846DE28}" destId="{4717DDAC-C229-4F20-B331-C7C03495FEC3}" srcOrd="0" destOrd="0" presId="urn:microsoft.com/office/officeart/2005/8/layout/vList5"/>
    <dgm:cxn modelId="{8235894D-45AB-46DA-9D22-B3F0E79A5B0A}" type="presParOf" srcId="{EDE63381-C3FF-4B64-BD2A-1D452846DE28}" destId="{0ED6C68A-A1CB-42AD-80D4-A12DA95DEF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CC44-A5FF-481D-91E2-28888A836B4B}">
      <dsp:nvSpPr>
        <dsp:cNvPr id="0" name=""/>
        <dsp:cNvSpPr/>
      </dsp:nvSpPr>
      <dsp:spPr>
        <a:xfrm rot="5400000">
          <a:off x="5166241" y="-2189869"/>
          <a:ext cx="1067799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Подтверждаем подписью и печатью</a:t>
          </a:r>
          <a:endParaRPr lang="ru-RU" sz="23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2842864" y="185634"/>
        <a:ext cx="5662428" cy="963547"/>
      </dsp:txXfrm>
    </dsp:sp>
    <dsp:sp modelId="{1067CE2A-DEC2-4720-AD1F-12C8C5DA5A41}">
      <dsp:nvSpPr>
        <dsp:cNvPr id="0" name=""/>
        <dsp:cNvSpPr/>
      </dsp:nvSpPr>
      <dsp:spPr>
        <a:xfrm>
          <a:off x="371572" y="0"/>
          <a:ext cx="2471291" cy="1334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Верная выверка</a:t>
          </a:r>
          <a:endParaRPr lang="ru-RU" sz="3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36729" y="65157"/>
        <a:ext cx="2340977" cy="1204435"/>
      </dsp:txXfrm>
    </dsp:sp>
    <dsp:sp modelId="{0ED6C68A-A1CB-42AD-80D4-A12DA95DEFD9}">
      <dsp:nvSpPr>
        <dsp:cNvPr id="0" name=""/>
        <dsp:cNvSpPr/>
      </dsp:nvSpPr>
      <dsp:spPr>
        <a:xfrm rot="5400000">
          <a:off x="5166241" y="-788381"/>
          <a:ext cx="1067799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Ошибки переносов (или верификации)</a:t>
          </a:r>
          <a:endParaRPr lang="ru-RU" sz="23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Замечание в графе «Примечания»</a:t>
          </a:r>
        </a:p>
      </dsp:txBody>
      <dsp:txXfrm rot="-5400000">
        <a:off x="2842864" y="1587122"/>
        <a:ext cx="5662428" cy="963547"/>
      </dsp:txXfrm>
    </dsp:sp>
    <dsp:sp modelId="{4717DDAC-C229-4F20-B331-C7C03495FEC3}">
      <dsp:nvSpPr>
        <dsp:cNvPr id="0" name=""/>
        <dsp:cNvSpPr/>
      </dsp:nvSpPr>
      <dsp:spPr>
        <a:xfrm>
          <a:off x="371572" y="1401520"/>
          <a:ext cx="2471291" cy="1334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Ошибки в выверке</a:t>
          </a:r>
          <a:endParaRPr lang="ru-RU" sz="3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36729" y="1466677"/>
        <a:ext cx="2340977" cy="1204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62B6610-5FF5-44EC-BAAE-AEF14BA686C6}" type="datetimeFigureOut">
              <a:rPr lang="ru-RU">
                <a:latin typeface="Cambria" panose="02040503050406030204" pitchFamily="18" charset="0"/>
              </a:rPr>
              <a:pPr>
                <a:defRPr/>
              </a:pPr>
              <a:t>14.11.2023</a:t>
            </a:fld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1A2506E-AA3C-4F29-9462-7E1E9A377766}" type="slidenum">
              <a:rPr lang="ru-RU">
                <a:latin typeface="Cambria" panose="02040503050406030204" pitchFamily="18" charset="0"/>
              </a:rPr>
              <a:pPr>
                <a:defRPr/>
              </a:pPr>
              <a:t>‹#›</a:t>
            </a:fld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8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mbria" panose="02040503050406030204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Cambria" panose="02040503050406030204" pitchFamily="18" charset="0"/>
                <a:cs typeface="+mn-cs"/>
              </a:defRPr>
            </a:lvl1pPr>
          </a:lstStyle>
          <a:p>
            <a:pPr>
              <a:defRPr/>
            </a:pPr>
            <a:fld id="{4579C74C-EDB5-4610-A76F-78A616D5C305}" type="datetimeFigureOut">
              <a:rPr lang="ru-RU" smtClean="0"/>
              <a:pPr>
                <a:defRPr/>
              </a:pPr>
              <a:t>14.11.2023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03" tIns="45702" rIns="91403" bIns="45702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mbria" panose="02040503050406030204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Cambria" panose="02040503050406030204" pitchFamily="18" charset="0"/>
                <a:cs typeface="+mn-cs"/>
              </a:defRPr>
            </a:lvl1pPr>
          </a:lstStyle>
          <a:p>
            <a:pPr>
              <a:defRPr/>
            </a:pPr>
            <a:fld id="{74014A1B-2EDC-4F4E-8A18-B1788B4A1AF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786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014A1B-2EDC-4F4E-8A18-B1788B4A1AF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27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A6636-4FF7-4FEF-8582-5726A86C94CD}" type="datetime1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0EC3-06EF-4B90-90E1-7A80BFA8E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E197-787F-4D7D-B3B5-DCF53570BBC7}" type="datetime1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B27D-7D62-4A0C-AF32-6DE3F4BBC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F8020-9DA6-4C0E-B6DB-9E4ED8F2120C}" type="datetime1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0430-BFBC-45C3-B6A5-474CB003E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8D3B-BCEF-4C88-A54F-DEE7093FD704}" type="datetime1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BB8A-F9A9-4D7B-B4A4-575BFFD78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6EF2-184A-4DD3-B125-9DF49D98F084}" type="datetime1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2278-0A62-4339-AC09-ED557AC1E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C0C8-3AEB-434F-8310-C52F0DC69EED}" type="datetime1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A202-938B-46A9-87C8-E5AA1FE60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79F87-4D5C-4B78-A987-19B0E583FBC8}" type="datetime1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260A-0832-48A3-A090-2DBBE186B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23EB-F192-4127-BE5A-A588262D0E15}" type="datetime1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63E8-CC04-413D-81B3-CE96AA147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8511-572B-4405-89E8-39B1FA8486D6}" type="datetime1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69B0-DEF1-4261-84AD-8FA30D3B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F7678-E68A-4833-BF71-8E2D5441489B}" type="datetime1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654F-9699-467C-A28B-77B10D5FD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8FBC-0021-4FCD-8880-53DEACFB8F4F}" type="datetime1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5E74-1C6B-4284-8558-439ACF183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+mn-cs"/>
              </a:defRPr>
            </a:lvl1pPr>
          </a:lstStyle>
          <a:p>
            <a:pPr>
              <a:defRPr/>
            </a:pPr>
            <a:fld id="{C7E06294-2618-47E4-B3D5-0D7E61FD9BD7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+mn-cs"/>
              </a:defRPr>
            </a:lvl1pPr>
          </a:lstStyle>
          <a:p>
            <a:pPr>
              <a:defRPr/>
            </a:pPr>
            <a:fld id="{592B2284-7ABE-499F-901C-00CB6893B6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496" y="1700808"/>
            <a:ext cx="9108504" cy="2880320"/>
          </a:xfrm>
        </p:spPr>
        <p:txBody>
          <a:bodyPr/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Правила заполнения бланков ответов итогового сочинения(изложения)</a:t>
            </a:r>
            <a:b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ИС-11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9"/>
          <a:stretch/>
        </p:blipFill>
        <p:spPr>
          <a:xfrm>
            <a:off x="975984" y="2016772"/>
            <a:ext cx="4824799" cy="422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>
            <a:endCxn id="40" idx="6"/>
          </p:cNvCxnSpPr>
          <p:nvPr/>
        </p:nvCxnSpPr>
        <p:spPr>
          <a:xfrm flipH="1" flipV="1">
            <a:off x="4297349" y="3387590"/>
            <a:ext cx="1660832" cy="713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0" y="976763"/>
            <a:ext cx="9144000" cy="484533"/>
          </a:xfrm>
        </p:spPr>
        <p:txBody>
          <a:bodyPr/>
          <a:lstStyle/>
          <a:p>
            <a:r>
              <a:rPr lang="ru-RU" sz="3600" b="1" dirty="0" smtClean="0"/>
              <a:t>ИС-11: завершение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87819" y="1606201"/>
            <a:ext cx="2870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На регистрационном бланке организатор также проверяет заполнение полей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И проставляет количество бланков записи (1 или более)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525560" y="3289420"/>
            <a:ext cx="72008" cy="102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419872" y="3284984"/>
            <a:ext cx="72008" cy="102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35896" y="3284984"/>
            <a:ext cx="72008" cy="102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315013" y="317239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123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003377" y="3215482"/>
            <a:ext cx="293972" cy="3442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34"/>
          <p:cNvSpPr txBox="1">
            <a:spLocks noChangeArrowheads="1"/>
          </p:cNvSpPr>
          <p:nvPr/>
        </p:nvSpPr>
        <p:spPr bwMode="auto">
          <a:xfrm>
            <a:off x="179512" y="1593536"/>
            <a:ext cx="874910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Поля «Требования к сочинению (изложению)» и «Результаты оценивания» на оригинале бланка регистрации заполняются членом комиссии, назначенным руководителем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ОО, в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соответствии с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результатами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проверки, которые эксперты заполнили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в соответствующих полях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на копии бланка.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7056" t="61092" r="6822" b="1504"/>
          <a:stretch/>
        </p:blipFill>
        <p:spPr bwMode="auto">
          <a:xfrm>
            <a:off x="1691680" y="3501008"/>
            <a:ext cx="5472868" cy="29054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976763"/>
            <a:ext cx="9144000" cy="484533"/>
          </a:xfrm>
        </p:spPr>
        <p:txBody>
          <a:bodyPr/>
          <a:lstStyle/>
          <a:p>
            <a:r>
              <a:rPr lang="ru-RU" sz="3200" b="1" dirty="0" smtClean="0"/>
              <a:t>ИС-11: выставление результатов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490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8"/>
          <a:stretch/>
        </p:blipFill>
        <p:spPr>
          <a:xfrm>
            <a:off x="1140985" y="1916832"/>
            <a:ext cx="6862030" cy="3974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Левая фигурная скобка 5"/>
          <p:cNvSpPr/>
          <p:nvPr/>
        </p:nvSpPr>
        <p:spPr>
          <a:xfrm>
            <a:off x="1600439" y="3071898"/>
            <a:ext cx="1243468" cy="1434907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589296"/>
            <a:ext cx="1368152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Должно быть проставлено 8 Х</a:t>
            </a:r>
            <a:endParaRPr lang="ru-RU" sz="1000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51641" y="3279428"/>
            <a:ext cx="1522372" cy="55399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solidFill>
                  <a:srgbClr val="00B05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Для устной формы – пятый критерий не выставляется</a:t>
            </a:r>
            <a:endParaRPr lang="ru-RU" sz="10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cxnSp>
        <p:nvCxnSpPr>
          <p:cNvPr id="15" name="Прямая со стрелкой 14"/>
          <p:cNvCxnSpPr>
            <a:endCxn id="22" idx="3"/>
          </p:cNvCxnSpPr>
          <p:nvPr/>
        </p:nvCxnSpPr>
        <p:spPr>
          <a:xfrm flipV="1">
            <a:off x="5197432" y="3629559"/>
            <a:ext cx="1628492" cy="120733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236568" y="3093068"/>
            <a:ext cx="720080" cy="288032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21354" y="4722829"/>
            <a:ext cx="1745066" cy="37600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62604" y="3158331"/>
            <a:ext cx="957902" cy="281253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708462" y="3160281"/>
            <a:ext cx="540676" cy="253232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777227" y="3071898"/>
            <a:ext cx="332526" cy="653341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91418" y="3140928"/>
            <a:ext cx="37426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Х</a:t>
            </a:r>
            <a:endParaRPr lang="ru-RU" sz="1200" dirty="0"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50832" y="3140928"/>
            <a:ext cx="37426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Х</a:t>
            </a:r>
            <a:endParaRPr lang="ru-RU" sz="1200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33298" y="3160281"/>
            <a:ext cx="37426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Х</a:t>
            </a:r>
            <a:endParaRPr lang="ru-RU" sz="1200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06363" y="3160281"/>
            <a:ext cx="37426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Х</a:t>
            </a:r>
            <a:endParaRPr lang="ru-RU" sz="1200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73974" y="3384471"/>
            <a:ext cx="37426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Х</a:t>
            </a:r>
            <a:endParaRPr lang="ru-RU" sz="1200" dirty="0"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15870" y="3154940"/>
            <a:ext cx="37426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Х</a:t>
            </a:r>
            <a:endParaRPr lang="ru-RU" sz="1200" dirty="0"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41751" y="3382465"/>
            <a:ext cx="37426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Х</a:t>
            </a:r>
            <a:endParaRPr lang="ru-RU" sz="1200" dirty="0">
              <a:latin typeface="+mj-lt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5827725" y="4130801"/>
            <a:ext cx="800833" cy="236765"/>
          </a:xfrm>
          <a:custGeom>
            <a:avLst/>
            <a:gdLst>
              <a:gd name="connsiteX0" fmla="*/ 229333 w 800833"/>
              <a:gd name="connsiteY0" fmla="*/ 40822 h 236765"/>
              <a:gd name="connsiteX1" fmla="*/ 172183 w 800833"/>
              <a:gd name="connsiteY1" fmla="*/ 106136 h 236765"/>
              <a:gd name="connsiteX2" fmla="*/ 147691 w 800833"/>
              <a:gd name="connsiteY2" fmla="*/ 138793 h 236765"/>
              <a:gd name="connsiteX3" fmla="*/ 123198 w 800833"/>
              <a:gd name="connsiteY3" fmla="*/ 146958 h 236765"/>
              <a:gd name="connsiteX4" fmla="*/ 98705 w 800833"/>
              <a:gd name="connsiteY4" fmla="*/ 171450 h 236765"/>
              <a:gd name="connsiteX5" fmla="*/ 17062 w 800833"/>
              <a:gd name="connsiteY5" fmla="*/ 212272 h 236765"/>
              <a:gd name="connsiteX6" fmla="*/ 733 w 800833"/>
              <a:gd name="connsiteY6" fmla="*/ 179615 h 236765"/>
              <a:gd name="connsiteX7" fmla="*/ 49719 w 800833"/>
              <a:gd name="connsiteY7" fmla="*/ 8165 h 236765"/>
              <a:gd name="connsiteX8" fmla="*/ 74212 w 800833"/>
              <a:gd name="connsiteY8" fmla="*/ 0 h 236765"/>
              <a:gd name="connsiteX9" fmla="*/ 115033 w 800833"/>
              <a:gd name="connsiteY9" fmla="*/ 8165 h 236765"/>
              <a:gd name="connsiteX10" fmla="*/ 196676 w 800833"/>
              <a:gd name="connsiteY10" fmla="*/ 89808 h 236765"/>
              <a:gd name="connsiteX11" fmla="*/ 270155 w 800833"/>
              <a:gd name="connsiteY11" fmla="*/ 179615 h 236765"/>
              <a:gd name="connsiteX12" fmla="*/ 294648 w 800833"/>
              <a:gd name="connsiteY12" fmla="*/ 204108 h 236765"/>
              <a:gd name="connsiteX13" fmla="*/ 384455 w 800833"/>
              <a:gd name="connsiteY13" fmla="*/ 187779 h 236765"/>
              <a:gd name="connsiteX14" fmla="*/ 449769 w 800833"/>
              <a:gd name="connsiteY14" fmla="*/ 155122 h 236765"/>
              <a:gd name="connsiteX15" fmla="*/ 531412 w 800833"/>
              <a:gd name="connsiteY15" fmla="*/ 106136 h 236765"/>
              <a:gd name="connsiteX16" fmla="*/ 490591 w 800833"/>
              <a:gd name="connsiteY16" fmla="*/ 89808 h 236765"/>
              <a:gd name="connsiteX17" fmla="*/ 482426 w 800833"/>
              <a:gd name="connsiteY17" fmla="*/ 122465 h 236765"/>
              <a:gd name="connsiteX18" fmla="*/ 457933 w 800833"/>
              <a:gd name="connsiteY18" fmla="*/ 146958 h 236765"/>
              <a:gd name="connsiteX19" fmla="*/ 457933 w 800833"/>
              <a:gd name="connsiteY19" fmla="*/ 220436 h 236765"/>
              <a:gd name="connsiteX20" fmla="*/ 515083 w 800833"/>
              <a:gd name="connsiteY20" fmla="*/ 212272 h 236765"/>
              <a:gd name="connsiteX21" fmla="*/ 506919 w 800833"/>
              <a:gd name="connsiteY21" fmla="*/ 155122 h 236765"/>
              <a:gd name="connsiteX22" fmla="*/ 457933 w 800833"/>
              <a:gd name="connsiteY22" fmla="*/ 138793 h 236765"/>
              <a:gd name="connsiteX23" fmla="*/ 302812 w 800833"/>
              <a:gd name="connsiteY23" fmla="*/ 146958 h 236765"/>
              <a:gd name="connsiteX24" fmla="*/ 278319 w 800833"/>
              <a:gd name="connsiteY24" fmla="*/ 155122 h 236765"/>
              <a:gd name="connsiteX25" fmla="*/ 294648 w 800833"/>
              <a:gd name="connsiteY25" fmla="*/ 220436 h 236765"/>
              <a:gd name="connsiteX26" fmla="*/ 359962 w 800833"/>
              <a:gd name="connsiteY26" fmla="*/ 236765 h 236765"/>
              <a:gd name="connsiteX27" fmla="*/ 547741 w 800833"/>
              <a:gd name="connsiteY27" fmla="*/ 220436 h 236765"/>
              <a:gd name="connsiteX28" fmla="*/ 588562 w 800833"/>
              <a:gd name="connsiteY28" fmla="*/ 195943 h 236765"/>
              <a:gd name="connsiteX29" fmla="*/ 523248 w 800833"/>
              <a:gd name="connsiteY29" fmla="*/ 89808 h 236765"/>
              <a:gd name="connsiteX30" fmla="*/ 343633 w 800833"/>
              <a:gd name="connsiteY30" fmla="*/ 97972 h 236765"/>
              <a:gd name="connsiteX31" fmla="*/ 319141 w 800833"/>
              <a:gd name="connsiteY31" fmla="*/ 106136 h 236765"/>
              <a:gd name="connsiteX32" fmla="*/ 294648 w 800833"/>
              <a:gd name="connsiteY32" fmla="*/ 130629 h 236765"/>
              <a:gd name="connsiteX33" fmla="*/ 800833 w 800833"/>
              <a:gd name="connsiteY33" fmla="*/ 155122 h 23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0833" h="236765">
                <a:moveTo>
                  <a:pt x="229333" y="40822"/>
                </a:moveTo>
                <a:cubicBezTo>
                  <a:pt x="210283" y="62593"/>
                  <a:pt x="190703" y="83912"/>
                  <a:pt x="172183" y="106136"/>
                </a:cubicBezTo>
                <a:cubicBezTo>
                  <a:pt x="163472" y="116589"/>
                  <a:pt x="158144" y="130082"/>
                  <a:pt x="147691" y="138793"/>
                </a:cubicBezTo>
                <a:cubicBezTo>
                  <a:pt x="141080" y="144303"/>
                  <a:pt x="131362" y="144236"/>
                  <a:pt x="123198" y="146958"/>
                </a:cubicBezTo>
                <a:cubicBezTo>
                  <a:pt x="115034" y="155122"/>
                  <a:pt x="108538" y="165399"/>
                  <a:pt x="98705" y="171450"/>
                </a:cubicBezTo>
                <a:cubicBezTo>
                  <a:pt x="72792" y="187396"/>
                  <a:pt x="17062" y="212272"/>
                  <a:pt x="17062" y="212272"/>
                </a:cubicBezTo>
                <a:cubicBezTo>
                  <a:pt x="11619" y="201386"/>
                  <a:pt x="733" y="191786"/>
                  <a:pt x="733" y="179615"/>
                </a:cubicBezTo>
                <a:cubicBezTo>
                  <a:pt x="733" y="95191"/>
                  <a:pt x="-9887" y="50741"/>
                  <a:pt x="49719" y="8165"/>
                </a:cubicBezTo>
                <a:cubicBezTo>
                  <a:pt x="56722" y="3163"/>
                  <a:pt x="66048" y="2722"/>
                  <a:pt x="74212" y="0"/>
                </a:cubicBezTo>
                <a:cubicBezTo>
                  <a:pt x="87819" y="2722"/>
                  <a:pt x="103843" y="-41"/>
                  <a:pt x="115033" y="8165"/>
                </a:cubicBezTo>
                <a:cubicBezTo>
                  <a:pt x="146069" y="30925"/>
                  <a:pt x="196676" y="89808"/>
                  <a:pt x="196676" y="89808"/>
                </a:cubicBezTo>
                <a:cubicBezTo>
                  <a:pt x="214579" y="143509"/>
                  <a:pt x="198756" y="108215"/>
                  <a:pt x="270155" y="179615"/>
                </a:cubicBezTo>
                <a:lnTo>
                  <a:pt x="294648" y="204108"/>
                </a:lnTo>
                <a:cubicBezTo>
                  <a:pt x="324584" y="198665"/>
                  <a:pt x="355441" y="196941"/>
                  <a:pt x="384455" y="187779"/>
                </a:cubicBezTo>
                <a:cubicBezTo>
                  <a:pt x="407666" y="180449"/>
                  <a:pt x="428292" y="166577"/>
                  <a:pt x="449769" y="155122"/>
                </a:cubicBezTo>
                <a:cubicBezTo>
                  <a:pt x="496679" y="130104"/>
                  <a:pt x="497053" y="129042"/>
                  <a:pt x="531412" y="106136"/>
                </a:cubicBezTo>
                <a:cubicBezTo>
                  <a:pt x="537272" y="82697"/>
                  <a:pt x="560159" y="30178"/>
                  <a:pt x="490591" y="89808"/>
                </a:cubicBezTo>
                <a:cubicBezTo>
                  <a:pt x="482072" y="97110"/>
                  <a:pt x="487993" y="112723"/>
                  <a:pt x="482426" y="122465"/>
                </a:cubicBezTo>
                <a:cubicBezTo>
                  <a:pt x="476697" y="132490"/>
                  <a:pt x="466097" y="138794"/>
                  <a:pt x="457933" y="146958"/>
                </a:cubicBezTo>
                <a:cubicBezTo>
                  <a:pt x="457185" y="150700"/>
                  <a:pt x="438628" y="213196"/>
                  <a:pt x="457933" y="220436"/>
                </a:cubicBezTo>
                <a:cubicBezTo>
                  <a:pt x="475951" y="227193"/>
                  <a:pt x="496033" y="214993"/>
                  <a:pt x="515083" y="212272"/>
                </a:cubicBezTo>
                <a:cubicBezTo>
                  <a:pt x="512362" y="193222"/>
                  <a:pt x="518733" y="170312"/>
                  <a:pt x="506919" y="155122"/>
                </a:cubicBezTo>
                <a:cubicBezTo>
                  <a:pt x="496352" y="141536"/>
                  <a:pt x="457933" y="138793"/>
                  <a:pt x="457933" y="138793"/>
                </a:cubicBezTo>
                <a:cubicBezTo>
                  <a:pt x="406226" y="141515"/>
                  <a:pt x="354378" y="142270"/>
                  <a:pt x="302812" y="146958"/>
                </a:cubicBezTo>
                <a:cubicBezTo>
                  <a:pt x="294241" y="147737"/>
                  <a:pt x="279269" y="146569"/>
                  <a:pt x="278319" y="155122"/>
                </a:cubicBezTo>
                <a:cubicBezTo>
                  <a:pt x="275841" y="177426"/>
                  <a:pt x="278780" y="204568"/>
                  <a:pt x="294648" y="220436"/>
                </a:cubicBezTo>
                <a:cubicBezTo>
                  <a:pt x="310516" y="236304"/>
                  <a:pt x="359962" y="236765"/>
                  <a:pt x="359962" y="236765"/>
                </a:cubicBezTo>
                <a:cubicBezTo>
                  <a:pt x="422555" y="231322"/>
                  <a:pt x="485890" y="231481"/>
                  <a:pt x="547741" y="220436"/>
                </a:cubicBezTo>
                <a:cubicBezTo>
                  <a:pt x="563362" y="217646"/>
                  <a:pt x="587506" y="211776"/>
                  <a:pt x="588562" y="195943"/>
                </a:cubicBezTo>
                <a:cubicBezTo>
                  <a:pt x="595091" y="98010"/>
                  <a:pt x="575371" y="102838"/>
                  <a:pt x="523248" y="89808"/>
                </a:cubicBezTo>
                <a:cubicBezTo>
                  <a:pt x="463376" y="92529"/>
                  <a:pt x="403376" y="93193"/>
                  <a:pt x="343633" y="97972"/>
                </a:cubicBezTo>
                <a:cubicBezTo>
                  <a:pt x="335055" y="98658"/>
                  <a:pt x="326301" y="101362"/>
                  <a:pt x="319141" y="106136"/>
                </a:cubicBezTo>
                <a:cubicBezTo>
                  <a:pt x="309534" y="112541"/>
                  <a:pt x="302812" y="122465"/>
                  <a:pt x="294648" y="130629"/>
                </a:cubicBezTo>
                <a:cubicBezTo>
                  <a:pt x="232262" y="317772"/>
                  <a:pt x="277877" y="155122"/>
                  <a:pt x="800833" y="155122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976763"/>
            <a:ext cx="9144000" cy="484533"/>
          </a:xfrm>
        </p:spPr>
        <p:txBody>
          <a:bodyPr/>
          <a:lstStyle/>
          <a:p>
            <a:r>
              <a:rPr lang="ru-RU" sz="3200" b="1" dirty="0" smtClean="0"/>
              <a:t>ИС-11: выставление результатов</a:t>
            </a:r>
            <a:endParaRPr lang="ru-RU" sz="32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424423" y="4175206"/>
            <a:ext cx="37426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Х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97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980728"/>
            <a:ext cx="6426961" cy="5540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лилиния 5"/>
          <p:cNvSpPr/>
          <p:nvPr/>
        </p:nvSpPr>
        <p:spPr>
          <a:xfrm>
            <a:off x="5580112" y="6309320"/>
            <a:ext cx="504056" cy="144016"/>
          </a:xfrm>
          <a:custGeom>
            <a:avLst/>
            <a:gdLst>
              <a:gd name="connsiteX0" fmla="*/ 895701 w 1695801"/>
              <a:gd name="connsiteY0" fmla="*/ 76532 h 247982"/>
              <a:gd name="connsiteX1" fmla="*/ 762351 w 1695801"/>
              <a:gd name="connsiteY1" fmla="*/ 114632 h 247982"/>
              <a:gd name="connsiteX2" fmla="*/ 609951 w 1695801"/>
              <a:gd name="connsiteY2" fmla="*/ 171782 h 247982"/>
              <a:gd name="connsiteX3" fmla="*/ 419451 w 1695801"/>
              <a:gd name="connsiteY3" fmla="*/ 209882 h 247982"/>
              <a:gd name="connsiteX4" fmla="*/ 95601 w 1695801"/>
              <a:gd name="connsiteY4" fmla="*/ 247982 h 247982"/>
              <a:gd name="connsiteX5" fmla="*/ 351 w 1695801"/>
              <a:gd name="connsiteY5" fmla="*/ 190832 h 247982"/>
              <a:gd name="connsiteX6" fmla="*/ 76551 w 1695801"/>
              <a:gd name="connsiteY6" fmla="*/ 95582 h 247982"/>
              <a:gd name="connsiteX7" fmla="*/ 133701 w 1695801"/>
              <a:gd name="connsiteY7" fmla="*/ 76532 h 247982"/>
              <a:gd name="connsiteX8" fmla="*/ 324201 w 1695801"/>
              <a:gd name="connsiteY8" fmla="*/ 38432 h 247982"/>
              <a:gd name="connsiteX9" fmla="*/ 667101 w 1695801"/>
              <a:gd name="connsiteY9" fmla="*/ 332 h 247982"/>
              <a:gd name="connsiteX10" fmla="*/ 781401 w 1695801"/>
              <a:gd name="connsiteY10" fmla="*/ 19382 h 247982"/>
              <a:gd name="connsiteX11" fmla="*/ 800451 w 1695801"/>
              <a:gd name="connsiteY11" fmla="*/ 114632 h 247982"/>
              <a:gd name="connsiteX12" fmla="*/ 876651 w 1695801"/>
              <a:gd name="connsiteY12" fmla="*/ 95582 h 247982"/>
              <a:gd name="connsiteX13" fmla="*/ 1029051 w 1695801"/>
              <a:gd name="connsiteY13" fmla="*/ 38432 h 247982"/>
              <a:gd name="connsiteX14" fmla="*/ 1086201 w 1695801"/>
              <a:gd name="connsiteY14" fmla="*/ 332 h 247982"/>
              <a:gd name="connsiteX15" fmla="*/ 1162401 w 1695801"/>
              <a:gd name="connsiteY15" fmla="*/ 114632 h 247982"/>
              <a:gd name="connsiteX16" fmla="*/ 1276701 w 1695801"/>
              <a:gd name="connsiteY16" fmla="*/ 95582 h 247982"/>
              <a:gd name="connsiteX17" fmla="*/ 1391001 w 1695801"/>
              <a:gd name="connsiteY17" fmla="*/ 76532 h 247982"/>
              <a:gd name="connsiteX18" fmla="*/ 1619601 w 1695801"/>
              <a:gd name="connsiteY18" fmla="*/ 57482 h 247982"/>
              <a:gd name="connsiteX19" fmla="*/ 1657701 w 1695801"/>
              <a:gd name="connsiteY19" fmla="*/ 171782 h 247982"/>
              <a:gd name="connsiteX20" fmla="*/ 1695801 w 1695801"/>
              <a:gd name="connsiteY20" fmla="*/ 171782 h 24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95801" h="247982">
                <a:moveTo>
                  <a:pt x="895701" y="76532"/>
                </a:moveTo>
                <a:cubicBezTo>
                  <a:pt x="851251" y="89232"/>
                  <a:pt x="806207" y="100013"/>
                  <a:pt x="762351" y="114632"/>
                </a:cubicBezTo>
                <a:cubicBezTo>
                  <a:pt x="710881" y="131789"/>
                  <a:pt x="662226" y="157261"/>
                  <a:pt x="609951" y="171782"/>
                </a:cubicBezTo>
                <a:cubicBezTo>
                  <a:pt x="547556" y="189114"/>
                  <a:pt x="483327" y="199236"/>
                  <a:pt x="419451" y="209882"/>
                </a:cubicBezTo>
                <a:cubicBezTo>
                  <a:pt x="235967" y="240463"/>
                  <a:pt x="343618" y="225435"/>
                  <a:pt x="95601" y="247982"/>
                </a:cubicBezTo>
                <a:cubicBezTo>
                  <a:pt x="63851" y="228932"/>
                  <a:pt x="4944" y="227573"/>
                  <a:pt x="351" y="190832"/>
                </a:cubicBezTo>
                <a:cubicBezTo>
                  <a:pt x="-4692" y="150486"/>
                  <a:pt x="45680" y="122043"/>
                  <a:pt x="76551" y="95582"/>
                </a:cubicBezTo>
                <a:cubicBezTo>
                  <a:pt x="91797" y="82514"/>
                  <a:pt x="114135" y="81047"/>
                  <a:pt x="133701" y="76532"/>
                </a:cubicBezTo>
                <a:cubicBezTo>
                  <a:pt x="196800" y="61971"/>
                  <a:pt x="260094" y="47590"/>
                  <a:pt x="324201" y="38432"/>
                </a:cubicBezTo>
                <a:cubicBezTo>
                  <a:pt x="438049" y="22168"/>
                  <a:pt x="667101" y="332"/>
                  <a:pt x="667101" y="332"/>
                </a:cubicBezTo>
                <a:cubicBezTo>
                  <a:pt x="705201" y="6682"/>
                  <a:pt x="752074" y="-5755"/>
                  <a:pt x="781401" y="19382"/>
                </a:cubicBezTo>
                <a:cubicBezTo>
                  <a:pt x="805985" y="40454"/>
                  <a:pt x="775167" y="94405"/>
                  <a:pt x="800451" y="114632"/>
                </a:cubicBezTo>
                <a:cubicBezTo>
                  <a:pt x="820895" y="130988"/>
                  <a:pt x="852136" y="104775"/>
                  <a:pt x="876651" y="95582"/>
                </a:cubicBezTo>
                <a:cubicBezTo>
                  <a:pt x="1075886" y="20869"/>
                  <a:pt x="833458" y="87330"/>
                  <a:pt x="1029051" y="38432"/>
                </a:cubicBezTo>
                <a:cubicBezTo>
                  <a:pt x="1048101" y="25732"/>
                  <a:pt x="1063617" y="-3432"/>
                  <a:pt x="1086201" y="332"/>
                </a:cubicBezTo>
                <a:cubicBezTo>
                  <a:pt x="1136565" y="8726"/>
                  <a:pt x="1150473" y="78848"/>
                  <a:pt x="1162401" y="114632"/>
                </a:cubicBezTo>
                <a:cubicBezTo>
                  <a:pt x="1200501" y="108282"/>
                  <a:pt x="1240058" y="107796"/>
                  <a:pt x="1276701" y="95582"/>
                </a:cubicBezTo>
                <a:cubicBezTo>
                  <a:pt x="1387488" y="58653"/>
                  <a:pt x="1279742" y="39446"/>
                  <a:pt x="1391001" y="76532"/>
                </a:cubicBezTo>
                <a:cubicBezTo>
                  <a:pt x="1467201" y="70182"/>
                  <a:pt x="1547592" y="31764"/>
                  <a:pt x="1619601" y="57482"/>
                </a:cubicBezTo>
                <a:cubicBezTo>
                  <a:pt x="1657422" y="70990"/>
                  <a:pt x="1635424" y="138366"/>
                  <a:pt x="1657701" y="171782"/>
                </a:cubicBezTo>
                <a:cubicBezTo>
                  <a:pt x="1664746" y="182349"/>
                  <a:pt x="1683101" y="171782"/>
                  <a:pt x="1695801" y="171782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</a:ln>
              <a:latin typeface="Cambria" panose="020405030504060302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4872" y="1124744"/>
            <a:ext cx="3275856" cy="2020189"/>
          </a:xfrm>
        </p:spPr>
        <p:txBody>
          <a:bodyPr/>
          <a:lstStyle/>
          <a:p>
            <a:r>
              <a:rPr lang="ru-RU" sz="3200" b="1" dirty="0" smtClean="0"/>
              <a:t>ИС-11: выставление результатов</a:t>
            </a:r>
            <a:br>
              <a:rPr lang="ru-RU" sz="3200" b="1" dirty="0" smtClean="0"/>
            </a:br>
            <a:r>
              <a:rPr lang="ru-RU" sz="3200" b="1" dirty="0" smtClean="0"/>
              <a:t>варианты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6617" y="3899756"/>
            <a:ext cx="27984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Самая распространенная ошибка – забывают проставить Х в итоговый результат </a:t>
            </a:r>
          </a:p>
          <a:p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«Зачёт»/«Незачёт»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47864" y="3781977"/>
            <a:ext cx="1944216" cy="3180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9095" y="3887236"/>
            <a:ext cx="5597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  <a:endParaRPr lang="ru-RU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37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723" y="143261"/>
            <a:ext cx="3753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проверяет: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527732" cy="5409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835696" y="3717032"/>
            <a:ext cx="1728192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52120" y="3140968"/>
            <a:ext cx="936104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55776" y="6093296"/>
            <a:ext cx="194421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908720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/>
              <a:t>Ошибки в заполнения полей бланков ИС-11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6268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723" y="143261"/>
            <a:ext cx="3753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проверяет: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86421"/>
            <a:ext cx="8127936" cy="430118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796136" y="3140968"/>
            <a:ext cx="936104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47864" y="3140968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908720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/>
              <a:t>Ошибки в заполнения полей бланков ИС-11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7234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723" y="143261"/>
            <a:ext cx="3753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проверяет: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0" y="1340768"/>
            <a:ext cx="8985935" cy="454250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308304" y="3068960"/>
            <a:ext cx="43204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908720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/>
              <a:t>Ошибки в заполнения полей бланков ИС-11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459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723" y="143261"/>
            <a:ext cx="3753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проверяет: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1" y="1340768"/>
            <a:ext cx="9098473" cy="458936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588224" y="3068960"/>
            <a:ext cx="792088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908720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/>
              <a:t>Ошибки в заполнения полей бланков ИС-11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920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723" y="143261"/>
            <a:ext cx="3753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проверяет: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704905" cy="434285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860032" y="494116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64288" y="3284984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6116559" y="5013176"/>
            <a:ext cx="1119737" cy="264015"/>
          </a:xfrm>
          <a:custGeom>
            <a:avLst/>
            <a:gdLst>
              <a:gd name="connsiteX0" fmla="*/ 895701 w 1695801"/>
              <a:gd name="connsiteY0" fmla="*/ 76532 h 247982"/>
              <a:gd name="connsiteX1" fmla="*/ 762351 w 1695801"/>
              <a:gd name="connsiteY1" fmla="*/ 114632 h 247982"/>
              <a:gd name="connsiteX2" fmla="*/ 609951 w 1695801"/>
              <a:gd name="connsiteY2" fmla="*/ 171782 h 247982"/>
              <a:gd name="connsiteX3" fmla="*/ 419451 w 1695801"/>
              <a:gd name="connsiteY3" fmla="*/ 209882 h 247982"/>
              <a:gd name="connsiteX4" fmla="*/ 95601 w 1695801"/>
              <a:gd name="connsiteY4" fmla="*/ 247982 h 247982"/>
              <a:gd name="connsiteX5" fmla="*/ 351 w 1695801"/>
              <a:gd name="connsiteY5" fmla="*/ 190832 h 247982"/>
              <a:gd name="connsiteX6" fmla="*/ 76551 w 1695801"/>
              <a:gd name="connsiteY6" fmla="*/ 95582 h 247982"/>
              <a:gd name="connsiteX7" fmla="*/ 133701 w 1695801"/>
              <a:gd name="connsiteY7" fmla="*/ 76532 h 247982"/>
              <a:gd name="connsiteX8" fmla="*/ 324201 w 1695801"/>
              <a:gd name="connsiteY8" fmla="*/ 38432 h 247982"/>
              <a:gd name="connsiteX9" fmla="*/ 667101 w 1695801"/>
              <a:gd name="connsiteY9" fmla="*/ 332 h 247982"/>
              <a:gd name="connsiteX10" fmla="*/ 781401 w 1695801"/>
              <a:gd name="connsiteY10" fmla="*/ 19382 h 247982"/>
              <a:gd name="connsiteX11" fmla="*/ 800451 w 1695801"/>
              <a:gd name="connsiteY11" fmla="*/ 114632 h 247982"/>
              <a:gd name="connsiteX12" fmla="*/ 876651 w 1695801"/>
              <a:gd name="connsiteY12" fmla="*/ 95582 h 247982"/>
              <a:gd name="connsiteX13" fmla="*/ 1029051 w 1695801"/>
              <a:gd name="connsiteY13" fmla="*/ 38432 h 247982"/>
              <a:gd name="connsiteX14" fmla="*/ 1086201 w 1695801"/>
              <a:gd name="connsiteY14" fmla="*/ 332 h 247982"/>
              <a:gd name="connsiteX15" fmla="*/ 1162401 w 1695801"/>
              <a:gd name="connsiteY15" fmla="*/ 114632 h 247982"/>
              <a:gd name="connsiteX16" fmla="*/ 1276701 w 1695801"/>
              <a:gd name="connsiteY16" fmla="*/ 95582 h 247982"/>
              <a:gd name="connsiteX17" fmla="*/ 1391001 w 1695801"/>
              <a:gd name="connsiteY17" fmla="*/ 76532 h 247982"/>
              <a:gd name="connsiteX18" fmla="*/ 1619601 w 1695801"/>
              <a:gd name="connsiteY18" fmla="*/ 57482 h 247982"/>
              <a:gd name="connsiteX19" fmla="*/ 1657701 w 1695801"/>
              <a:gd name="connsiteY19" fmla="*/ 171782 h 247982"/>
              <a:gd name="connsiteX20" fmla="*/ 1695801 w 1695801"/>
              <a:gd name="connsiteY20" fmla="*/ 171782 h 24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95801" h="247982">
                <a:moveTo>
                  <a:pt x="895701" y="76532"/>
                </a:moveTo>
                <a:cubicBezTo>
                  <a:pt x="851251" y="89232"/>
                  <a:pt x="806207" y="100013"/>
                  <a:pt x="762351" y="114632"/>
                </a:cubicBezTo>
                <a:cubicBezTo>
                  <a:pt x="710881" y="131789"/>
                  <a:pt x="662226" y="157261"/>
                  <a:pt x="609951" y="171782"/>
                </a:cubicBezTo>
                <a:cubicBezTo>
                  <a:pt x="547556" y="189114"/>
                  <a:pt x="483327" y="199236"/>
                  <a:pt x="419451" y="209882"/>
                </a:cubicBezTo>
                <a:cubicBezTo>
                  <a:pt x="235967" y="240463"/>
                  <a:pt x="343618" y="225435"/>
                  <a:pt x="95601" y="247982"/>
                </a:cubicBezTo>
                <a:cubicBezTo>
                  <a:pt x="63851" y="228932"/>
                  <a:pt x="4944" y="227573"/>
                  <a:pt x="351" y="190832"/>
                </a:cubicBezTo>
                <a:cubicBezTo>
                  <a:pt x="-4692" y="150486"/>
                  <a:pt x="45680" y="122043"/>
                  <a:pt x="76551" y="95582"/>
                </a:cubicBezTo>
                <a:cubicBezTo>
                  <a:pt x="91797" y="82514"/>
                  <a:pt x="114135" y="81047"/>
                  <a:pt x="133701" y="76532"/>
                </a:cubicBezTo>
                <a:cubicBezTo>
                  <a:pt x="196800" y="61971"/>
                  <a:pt x="260094" y="47590"/>
                  <a:pt x="324201" y="38432"/>
                </a:cubicBezTo>
                <a:cubicBezTo>
                  <a:pt x="438049" y="22168"/>
                  <a:pt x="667101" y="332"/>
                  <a:pt x="667101" y="332"/>
                </a:cubicBezTo>
                <a:cubicBezTo>
                  <a:pt x="705201" y="6682"/>
                  <a:pt x="752074" y="-5755"/>
                  <a:pt x="781401" y="19382"/>
                </a:cubicBezTo>
                <a:cubicBezTo>
                  <a:pt x="805985" y="40454"/>
                  <a:pt x="775167" y="94405"/>
                  <a:pt x="800451" y="114632"/>
                </a:cubicBezTo>
                <a:cubicBezTo>
                  <a:pt x="820895" y="130988"/>
                  <a:pt x="852136" y="104775"/>
                  <a:pt x="876651" y="95582"/>
                </a:cubicBezTo>
                <a:cubicBezTo>
                  <a:pt x="1075886" y="20869"/>
                  <a:pt x="833458" y="87330"/>
                  <a:pt x="1029051" y="38432"/>
                </a:cubicBezTo>
                <a:cubicBezTo>
                  <a:pt x="1048101" y="25732"/>
                  <a:pt x="1063617" y="-3432"/>
                  <a:pt x="1086201" y="332"/>
                </a:cubicBezTo>
                <a:cubicBezTo>
                  <a:pt x="1136565" y="8726"/>
                  <a:pt x="1150473" y="78848"/>
                  <a:pt x="1162401" y="114632"/>
                </a:cubicBezTo>
                <a:cubicBezTo>
                  <a:pt x="1200501" y="108282"/>
                  <a:pt x="1240058" y="107796"/>
                  <a:pt x="1276701" y="95582"/>
                </a:cubicBezTo>
                <a:cubicBezTo>
                  <a:pt x="1387488" y="58653"/>
                  <a:pt x="1279742" y="39446"/>
                  <a:pt x="1391001" y="76532"/>
                </a:cubicBezTo>
                <a:cubicBezTo>
                  <a:pt x="1467201" y="70182"/>
                  <a:pt x="1547592" y="31764"/>
                  <a:pt x="1619601" y="57482"/>
                </a:cubicBezTo>
                <a:cubicBezTo>
                  <a:pt x="1657422" y="70990"/>
                  <a:pt x="1635424" y="138366"/>
                  <a:pt x="1657701" y="171782"/>
                </a:cubicBezTo>
                <a:cubicBezTo>
                  <a:pt x="1664746" y="182349"/>
                  <a:pt x="1683101" y="171782"/>
                  <a:pt x="1695801" y="171782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</a:ln>
              <a:latin typeface="Cambria" panose="020405030504060302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908720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/>
              <a:t>Ошибки в заполнения полей бланков ИС-11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8332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576064"/>
          </a:xfrm>
        </p:spPr>
        <p:txBody>
          <a:bodyPr/>
          <a:lstStyle/>
          <a:p>
            <a:r>
              <a:rPr lang="ru-RU" sz="3600" b="1" dirty="0" smtClean="0"/>
              <a:t>Выверка результатов ИС-11</a:t>
            </a:r>
            <a:endParaRPr lang="ru-RU" sz="3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8745142" cy="22998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754783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После проведения ИС-11 в ОУ материалы передаются в РЦОИ и сканируются.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По результатам сканирования для ОУ формируется выверка для сверки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1959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723" y="143261"/>
            <a:ext cx="3753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проверяет: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353542"/>
            <a:ext cx="871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Cambria" panose="02040503050406030204" pitchFamily="18" charset="0"/>
              </a:rPr>
              <a:t>Поле «Код работы» заполняется </a:t>
            </a:r>
            <a:r>
              <a:rPr lang="ru-RU" dirty="0" smtClean="0">
                <a:latin typeface="Cambria" panose="02040503050406030204" pitchFamily="18" charset="0"/>
              </a:rPr>
              <a:t>автоматизировано.</a:t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Код работы одинаковый на всех бланках комплекта: 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бланк регистрации и бланк записи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1" b="37725"/>
          <a:stretch/>
        </p:blipFill>
        <p:spPr>
          <a:xfrm>
            <a:off x="1249065" y="2349746"/>
            <a:ext cx="4384529" cy="385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58"/>
          <a:stretch/>
        </p:blipFill>
        <p:spPr>
          <a:xfrm>
            <a:off x="2901637" y="3774652"/>
            <a:ext cx="4056213" cy="27506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5292080" y="4609595"/>
            <a:ext cx="1560512" cy="31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067944" y="3313451"/>
            <a:ext cx="1560512" cy="31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171" y="908720"/>
            <a:ext cx="4808117" cy="504056"/>
          </a:xfrm>
        </p:spPr>
        <p:txBody>
          <a:bodyPr/>
          <a:lstStyle/>
          <a:p>
            <a:r>
              <a:rPr lang="ru-RU" sz="3200" b="1" dirty="0" smtClean="0"/>
              <a:t>Комплект бланков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619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5" t="5304" r="2351" b="9826"/>
          <a:stretch/>
        </p:blipFill>
        <p:spPr>
          <a:xfrm>
            <a:off x="3275856" y="4437112"/>
            <a:ext cx="4859460" cy="199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" y="908720"/>
            <a:ext cx="9144000" cy="576064"/>
          </a:xfrm>
        </p:spPr>
        <p:txBody>
          <a:bodyPr/>
          <a:lstStyle/>
          <a:p>
            <a:r>
              <a:rPr lang="ru-RU" sz="4000" b="1" dirty="0" smtClean="0"/>
              <a:t>Выверка результатов ИС-11</a:t>
            </a:r>
            <a:endParaRPr lang="ru-RU" sz="40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7748394"/>
              </p:ext>
            </p:extLst>
          </p:nvPr>
        </p:nvGraphicFramePr>
        <p:xfrm>
          <a:off x="107504" y="1700809"/>
          <a:ext cx="892899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10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" y="908720"/>
            <a:ext cx="9144000" cy="576064"/>
          </a:xfrm>
        </p:spPr>
        <p:txBody>
          <a:bodyPr/>
          <a:lstStyle/>
          <a:p>
            <a:r>
              <a:rPr lang="ru-RU" sz="4000" b="1" dirty="0" smtClean="0"/>
              <a:t>Выверка результатов ИС-11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9532" y="1975480"/>
            <a:ext cx="8435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mbria" panose="02040503050406030204" pitchFamily="18" charset="0"/>
              </a:rPr>
              <a:t>Расшифровка возможных примечаний:</a:t>
            </a:r>
          </a:p>
          <a:p>
            <a:endParaRPr lang="ru-RU" b="1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ambria" panose="02040503050406030204" pitchFamily="18" charset="0"/>
              </a:rPr>
              <a:t>УДАЛЕН(А)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ambria" panose="02040503050406030204" pitchFamily="18" charset="0"/>
              </a:rPr>
              <a:t>НЕ ЗАВЕРШИЛ(А)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ambria" panose="02040503050406030204" pitchFamily="18" charset="0"/>
              </a:rPr>
              <a:t>УСТНО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0550" t="80000" r="41161" b="8332"/>
          <a:stretch/>
        </p:blipFill>
        <p:spPr>
          <a:xfrm>
            <a:off x="2987824" y="2996951"/>
            <a:ext cx="6071727" cy="7798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Полилиния 2"/>
          <p:cNvSpPr/>
          <p:nvPr/>
        </p:nvSpPr>
        <p:spPr>
          <a:xfrm>
            <a:off x="5181600" y="3533775"/>
            <a:ext cx="247650" cy="209550"/>
          </a:xfrm>
          <a:custGeom>
            <a:avLst/>
            <a:gdLst>
              <a:gd name="connsiteX0" fmla="*/ 0 w 247650"/>
              <a:gd name="connsiteY0" fmla="*/ 209550 h 209550"/>
              <a:gd name="connsiteX1" fmla="*/ 9525 w 247650"/>
              <a:gd name="connsiteY1" fmla="*/ 133350 h 209550"/>
              <a:gd name="connsiteX2" fmla="*/ 57150 w 247650"/>
              <a:gd name="connsiteY2" fmla="*/ 85725 h 209550"/>
              <a:gd name="connsiteX3" fmla="*/ 114300 w 247650"/>
              <a:gd name="connsiteY3" fmla="*/ 66675 h 209550"/>
              <a:gd name="connsiteX4" fmla="*/ 180975 w 247650"/>
              <a:gd name="connsiteY4" fmla="*/ 28575 h 209550"/>
              <a:gd name="connsiteX5" fmla="*/ 247650 w 247650"/>
              <a:gd name="connsiteY5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50" h="209550">
                <a:moveTo>
                  <a:pt x="0" y="209550"/>
                </a:moveTo>
                <a:cubicBezTo>
                  <a:pt x="3175" y="184150"/>
                  <a:pt x="2790" y="158046"/>
                  <a:pt x="9525" y="133350"/>
                </a:cubicBezTo>
                <a:cubicBezTo>
                  <a:pt x="15218" y="112475"/>
                  <a:pt x="38757" y="93900"/>
                  <a:pt x="57150" y="85725"/>
                </a:cubicBezTo>
                <a:cubicBezTo>
                  <a:pt x="75500" y="77570"/>
                  <a:pt x="97592" y="77814"/>
                  <a:pt x="114300" y="66675"/>
                </a:cubicBezTo>
                <a:cubicBezTo>
                  <a:pt x="140075" y="49492"/>
                  <a:pt x="150763" y="40660"/>
                  <a:pt x="180975" y="28575"/>
                </a:cubicBezTo>
                <a:cubicBezTo>
                  <a:pt x="249208" y="1282"/>
                  <a:pt x="222400" y="25250"/>
                  <a:pt x="24765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8485728" y="3415231"/>
            <a:ext cx="118720" cy="85777"/>
          </a:xfrm>
          <a:custGeom>
            <a:avLst/>
            <a:gdLst>
              <a:gd name="connsiteX0" fmla="*/ 1825 w 118720"/>
              <a:gd name="connsiteY0" fmla="*/ 76200 h 85777"/>
              <a:gd name="connsiteX1" fmla="*/ 11350 w 118720"/>
              <a:gd name="connsiteY1" fmla="*/ 28575 h 85777"/>
              <a:gd name="connsiteX2" fmla="*/ 20875 w 118720"/>
              <a:gd name="connsiteY2" fmla="*/ 0 h 85777"/>
              <a:gd name="connsiteX3" fmla="*/ 30400 w 118720"/>
              <a:gd name="connsiteY3" fmla="*/ 28575 h 85777"/>
              <a:gd name="connsiteX4" fmla="*/ 58975 w 118720"/>
              <a:gd name="connsiteY4" fmla="*/ 47625 h 85777"/>
              <a:gd name="connsiteX5" fmla="*/ 97075 w 118720"/>
              <a:gd name="connsiteY5" fmla="*/ 38100 h 85777"/>
              <a:gd name="connsiteX6" fmla="*/ 116125 w 118720"/>
              <a:gd name="connsiteY6" fmla="*/ 9525 h 85777"/>
              <a:gd name="connsiteX7" fmla="*/ 68500 w 118720"/>
              <a:gd name="connsiteY7" fmla="*/ 19050 h 85777"/>
              <a:gd name="connsiteX8" fmla="*/ 49450 w 118720"/>
              <a:gd name="connsiteY8" fmla="*/ 47625 h 85777"/>
              <a:gd name="connsiteX9" fmla="*/ 1825 w 118720"/>
              <a:gd name="connsiteY9" fmla="*/ 76200 h 8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720" h="85777">
                <a:moveTo>
                  <a:pt x="1825" y="76200"/>
                </a:moveTo>
                <a:cubicBezTo>
                  <a:pt x="-4525" y="73025"/>
                  <a:pt x="7423" y="44281"/>
                  <a:pt x="11350" y="28575"/>
                </a:cubicBezTo>
                <a:cubicBezTo>
                  <a:pt x="13785" y="18835"/>
                  <a:pt x="10835" y="0"/>
                  <a:pt x="20875" y="0"/>
                </a:cubicBezTo>
                <a:cubicBezTo>
                  <a:pt x="30915" y="0"/>
                  <a:pt x="24128" y="20735"/>
                  <a:pt x="30400" y="28575"/>
                </a:cubicBezTo>
                <a:cubicBezTo>
                  <a:pt x="37551" y="37514"/>
                  <a:pt x="49450" y="41275"/>
                  <a:pt x="58975" y="47625"/>
                </a:cubicBezTo>
                <a:cubicBezTo>
                  <a:pt x="71675" y="44450"/>
                  <a:pt x="86183" y="45362"/>
                  <a:pt x="97075" y="38100"/>
                </a:cubicBezTo>
                <a:cubicBezTo>
                  <a:pt x="106600" y="31750"/>
                  <a:pt x="125650" y="15875"/>
                  <a:pt x="116125" y="9525"/>
                </a:cubicBezTo>
                <a:cubicBezTo>
                  <a:pt x="102655" y="545"/>
                  <a:pt x="84375" y="15875"/>
                  <a:pt x="68500" y="19050"/>
                </a:cubicBezTo>
                <a:cubicBezTo>
                  <a:pt x="62150" y="28575"/>
                  <a:pt x="53470" y="36906"/>
                  <a:pt x="49450" y="47625"/>
                </a:cubicBezTo>
                <a:cubicBezTo>
                  <a:pt x="26776" y="108090"/>
                  <a:pt x="8175" y="79375"/>
                  <a:pt x="1825" y="7620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0983"/>
          <a:stretch/>
        </p:blipFill>
        <p:spPr>
          <a:xfrm>
            <a:off x="260496" y="1916832"/>
            <a:ext cx="4971487" cy="223224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851920" y="2564904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12776"/>
            <a:ext cx="256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Cambria" panose="02040503050406030204" pitchFamily="18" charset="0"/>
              </a:rPr>
              <a:t>ОШИБКА ОЦЕНКИ</a:t>
            </a:r>
          </a:p>
        </p:txBody>
      </p:sp>
    </p:spTree>
    <p:extLst>
      <p:ext uri="{BB962C8B-B14F-4D97-AF65-F5344CB8AC3E}">
        <p14:creationId xmlns:p14="http://schemas.microsoft.com/office/powerpoint/2010/main" val="32148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0657"/>
          <a:stretch/>
        </p:blipFill>
        <p:spPr>
          <a:xfrm>
            <a:off x="2528492" y="836712"/>
            <a:ext cx="6147964" cy="290667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520036" y="1780665"/>
            <a:ext cx="688339" cy="2723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67294" y="1772816"/>
            <a:ext cx="264746" cy="2723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1097"/>
          <a:stretch/>
        </p:blipFill>
        <p:spPr>
          <a:xfrm>
            <a:off x="2528492" y="3789040"/>
            <a:ext cx="6147964" cy="280374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51270" y="2004538"/>
            <a:ext cx="264746" cy="2723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32240" y="4792588"/>
            <a:ext cx="28803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486525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Cambria" panose="02040503050406030204" pitchFamily="18" charset="0"/>
              </a:rPr>
              <a:t>ОШИБКА ОЦЕНКИ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7421988" y="4615539"/>
            <a:ext cx="28803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723" y="143261"/>
            <a:ext cx="3753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проверяет: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2673" y="1652022"/>
            <a:ext cx="42253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Все бланки </a:t>
            </a:r>
            <a:r>
              <a:rPr lang="ru-RU" dirty="0" smtClean="0">
                <a:latin typeface="Cambria" panose="02040503050406030204" pitchFamily="18" charset="0"/>
              </a:rPr>
              <a:t>ИС-11 заполняются черными </a:t>
            </a:r>
            <a:r>
              <a:rPr lang="ru-RU" dirty="0" err="1">
                <a:latin typeface="Cambria" panose="02040503050406030204" pitchFamily="18" charset="0"/>
              </a:rPr>
              <a:t>гелевыми</a:t>
            </a:r>
            <a:r>
              <a:rPr lang="ru-RU" dirty="0">
                <a:latin typeface="Cambria" panose="02040503050406030204" pitchFamily="18" charset="0"/>
              </a:rPr>
              <a:t> или капиллярными </a:t>
            </a:r>
            <a:r>
              <a:rPr lang="ru-RU" dirty="0" smtClean="0">
                <a:latin typeface="Cambria" panose="02040503050406030204" pitchFamily="18" charset="0"/>
              </a:rPr>
              <a:t>ручками.</a:t>
            </a:r>
          </a:p>
          <a:p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Участник должен </a:t>
            </a:r>
            <a:r>
              <a:rPr lang="ru-RU" dirty="0">
                <a:latin typeface="Cambria" panose="02040503050406030204" pitchFamily="18" charset="0"/>
              </a:rPr>
              <a:t>изображать каждую цифру и букву во всех заполняемых </a:t>
            </a:r>
            <a:r>
              <a:rPr lang="ru-RU" dirty="0" smtClean="0">
                <a:latin typeface="Cambria" panose="02040503050406030204" pitchFamily="18" charset="0"/>
              </a:rPr>
              <a:t>полях по образцу </a:t>
            </a:r>
            <a:r>
              <a:rPr lang="ru-RU" dirty="0">
                <a:latin typeface="Cambria" panose="02040503050406030204" pitchFamily="18" charset="0"/>
              </a:rPr>
              <a:t>в верхней части бланка регистрации. </a:t>
            </a:r>
            <a:endParaRPr lang="ru-RU" dirty="0" smtClean="0">
              <a:latin typeface="Cambria" panose="02040503050406030204" pitchFamily="18" charset="0"/>
            </a:endParaRPr>
          </a:p>
          <a:p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Небрежное </a:t>
            </a:r>
            <a:r>
              <a:rPr lang="ru-RU" dirty="0">
                <a:latin typeface="Cambria" panose="02040503050406030204" pitchFamily="18" charset="0"/>
              </a:rPr>
              <a:t>написание символов может привести к тому, что при автоматизированной обработке символ может быть </a:t>
            </a:r>
            <a:r>
              <a:rPr lang="ru-RU" dirty="0" smtClean="0">
                <a:latin typeface="Cambria" panose="02040503050406030204" pitchFamily="18" charset="0"/>
              </a:rPr>
              <a:t>неверно распознан.  </a:t>
            </a:r>
          </a:p>
          <a:p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Каждое </a:t>
            </a:r>
            <a:r>
              <a:rPr lang="ru-RU" dirty="0">
                <a:latin typeface="Cambria" panose="02040503050406030204" pitchFamily="18" charset="0"/>
              </a:rPr>
              <a:t>поле в бланках заполняется, начиная с первой </a:t>
            </a:r>
            <a:r>
              <a:rPr lang="ru-RU" dirty="0" smtClean="0">
                <a:latin typeface="Cambria" panose="02040503050406030204" pitchFamily="18" charset="0"/>
              </a:rPr>
              <a:t>позиции.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42" y="908720"/>
            <a:ext cx="3900438" cy="55172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71" y="908720"/>
            <a:ext cx="4808117" cy="504056"/>
          </a:xfrm>
        </p:spPr>
        <p:txBody>
          <a:bodyPr/>
          <a:lstStyle/>
          <a:p>
            <a:r>
              <a:rPr lang="ru-RU" sz="3200" b="1" dirty="0" smtClean="0"/>
              <a:t>Комплект бланков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311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9"/>
          <a:stretch/>
        </p:blipFill>
        <p:spPr>
          <a:xfrm>
            <a:off x="975984" y="2016772"/>
            <a:ext cx="4824799" cy="422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Левая фигурная скобка 5"/>
          <p:cNvSpPr/>
          <p:nvPr/>
        </p:nvSpPr>
        <p:spPr>
          <a:xfrm rot="10800000">
            <a:off x="2345205" y="4118482"/>
            <a:ext cx="347229" cy="959714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2728044" y="4419942"/>
            <a:ext cx="2308383" cy="3729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Си</a:t>
            </a:r>
            <a:r>
              <a:rPr lang="ru-RU" sz="1400" b="1" i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мвол</a:t>
            </a:r>
            <a:r>
              <a:rPr lang="ru-RU" sz="14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ы по образцу</a:t>
            </a:r>
            <a:endParaRPr lang="ru-RU" sz="1400" b="1" i="1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>
            <a:stCxn id="7" idx="0"/>
          </p:cNvCxnSpPr>
          <p:nvPr/>
        </p:nvCxnSpPr>
        <p:spPr>
          <a:xfrm flipH="1" flipV="1">
            <a:off x="2518820" y="3717032"/>
            <a:ext cx="1363416" cy="7029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5536" y="3029858"/>
            <a:ext cx="1224136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 – сочинение</a:t>
            </a:r>
          </a:p>
          <a:p>
            <a:r>
              <a:rPr lang="ru-RU" sz="1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21 – изложение</a:t>
            </a:r>
            <a:endParaRPr lang="ru-RU" sz="1000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4799" y="3240923"/>
            <a:ext cx="1785233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Номер! Использование букв не допустимо</a:t>
            </a:r>
            <a:endParaRPr lang="ru-RU" sz="1000" dirty="0">
              <a:latin typeface="Cambria" panose="02040503050406030204" pitchFamily="18" charset="0"/>
            </a:endParaRPr>
          </a:p>
        </p:txBody>
      </p:sp>
      <p:cxnSp>
        <p:nvCxnSpPr>
          <p:cNvPr id="18" name="Прямая со стрелкой 17"/>
          <p:cNvCxnSpPr>
            <a:stCxn id="17" idx="1"/>
          </p:cNvCxnSpPr>
          <p:nvPr/>
        </p:nvCxnSpPr>
        <p:spPr>
          <a:xfrm flipH="1" flipV="1">
            <a:off x="4355976" y="2975529"/>
            <a:ext cx="1588823" cy="4654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619672" y="3173874"/>
            <a:ext cx="520371" cy="3073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0" y="976763"/>
            <a:ext cx="9144000" cy="484533"/>
          </a:xfrm>
        </p:spPr>
        <p:txBody>
          <a:bodyPr/>
          <a:lstStyle/>
          <a:p>
            <a:r>
              <a:rPr lang="ru-RU" sz="3200" b="1" dirty="0" smtClean="0"/>
              <a:t>Начало ИС-11: заполнение бланков</a:t>
            </a:r>
            <a:endParaRPr lang="ru-RU" sz="3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84168" y="5721492"/>
            <a:ext cx="1681623" cy="24622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Подпись участника</a:t>
            </a:r>
            <a:endParaRPr lang="ru-RU" sz="1000" dirty="0">
              <a:latin typeface="Cambria" panose="02040503050406030204" pitchFamily="18" charset="0"/>
            </a:endParaRPr>
          </a:p>
        </p:txBody>
      </p:sp>
      <p:cxnSp>
        <p:nvCxnSpPr>
          <p:cNvPr id="28" name="Прямая со стрелкой 27"/>
          <p:cNvCxnSpPr>
            <a:stCxn id="26" idx="1"/>
          </p:cNvCxnSpPr>
          <p:nvPr/>
        </p:nvCxnSpPr>
        <p:spPr>
          <a:xfrm flipH="1">
            <a:off x="4868802" y="5844603"/>
            <a:ext cx="1215366" cy="1503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087819" y="1606201"/>
            <a:ext cx="2870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Поля, заполненные черным, </a:t>
            </a:r>
            <a:r>
              <a:rPr lang="ru-RU" b="1" i="1" dirty="0" smtClean="0">
                <a:latin typeface="Cambria" panose="02040503050406030204" pitchFamily="18" charset="0"/>
              </a:rPr>
              <a:t>заполняют участники ИС-11</a:t>
            </a:r>
            <a:r>
              <a:rPr lang="ru-RU" dirty="0" smtClean="0">
                <a:latin typeface="Cambria" panose="02040503050406030204" pitchFamily="18" charset="0"/>
              </a:rPr>
              <a:t>, образец подготовлен организаторами на доске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3284984"/>
            <a:ext cx="72008" cy="102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25560" y="3289420"/>
            <a:ext cx="72008" cy="102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419872" y="3284984"/>
            <a:ext cx="72008" cy="102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35896" y="3284984"/>
            <a:ext cx="72008" cy="102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315013" y="317239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123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8060" y="3197509"/>
            <a:ext cx="501472" cy="3491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156176" y="3963659"/>
            <a:ext cx="29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Количество бланков записи при завершении ИС-11 вписывает организатор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5"/>
          <a:stretch/>
        </p:blipFill>
        <p:spPr>
          <a:xfrm>
            <a:off x="611560" y="2420888"/>
            <a:ext cx="4848301" cy="30699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829930" y="3847308"/>
            <a:ext cx="4411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Book Antiqua" panose="02040602050305030304" pitchFamily="18" charset="0"/>
              </a:rPr>
              <a:t>Текст итогового сочинения (изложения),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</a:t>
            </a:r>
            <a:endParaRPr lang="ru-RU" sz="1600" i="1" dirty="0">
              <a:latin typeface="Book Antiqua" panose="02040602050305030304" pitchFamily="18" charset="0"/>
            </a:endParaRPr>
          </a:p>
          <a:p>
            <a:r>
              <a:rPr lang="ru-RU" sz="1600" i="1" dirty="0" smtClean="0">
                <a:latin typeface="Book Antiqua" panose="02040602050305030304" pitchFamily="18" charset="0"/>
              </a:rPr>
              <a:t>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итогового сочинения (изложения)</a:t>
            </a:r>
            <a:endParaRPr lang="ru-RU" sz="1600" i="1" dirty="0">
              <a:latin typeface="Book Antiqua" panose="0204060205030503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47937" y="288182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001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69045" y="2859964"/>
            <a:ext cx="1831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78    20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err="1" smtClean="0">
                <a:latin typeface="Book Antiqua" panose="02040602050305030304" pitchFamily="18" charset="0"/>
              </a:rPr>
              <a:t>соч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09059" y="307816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123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228062" y="2907262"/>
            <a:ext cx="2238460" cy="29442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828462" y="3078166"/>
            <a:ext cx="501472" cy="3491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20723" y="1579209"/>
            <a:ext cx="4618422" cy="73866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 бланке записи (и на дополнительном бланке тоже) обязательно надо заполнять эти поля! Участник вписывает, организатор проверяет!</a:t>
            </a:r>
            <a:endParaRPr lang="ru-RU" sz="1400" dirty="0">
              <a:latin typeface="Cambria" panose="020405030504060302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483768" y="1956337"/>
            <a:ext cx="551942" cy="9509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96295" y="4294837"/>
            <a:ext cx="2107343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 бланке записи ФИО участника вписывается прописью</a:t>
            </a:r>
            <a:endParaRPr lang="ru-RU" sz="1000" dirty="0">
              <a:latin typeface="Cambria" panose="020405030504060302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547664" y="3356992"/>
            <a:ext cx="760519" cy="9378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0" y="976763"/>
            <a:ext cx="9144000" cy="484533"/>
          </a:xfrm>
        </p:spPr>
        <p:txBody>
          <a:bodyPr/>
          <a:lstStyle/>
          <a:p>
            <a:r>
              <a:rPr lang="ru-RU" sz="3200" b="1" dirty="0" smtClean="0"/>
              <a:t>Начало ИС-11: заполнение бланков</a:t>
            </a:r>
            <a:endParaRPr lang="ru-RU" sz="32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987033" y="2809250"/>
            <a:ext cx="298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Номер </a:t>
            </a:r>
            <a:r>
              <a:rPr lang="ru-RU" smtClean="0">
                <a:solidFill>
                  <a:srgbClr val="C00000"/>
                </a:solidFill>
                <a:latin typeface="Cambria" panose="02040503050406030204" pitchFamily="18" charset="0"/>
              </a:rPr>
              <a:t>листа </a:t>
            </a:r>
            <a:r>
              <a:rPr lang="ru-RU" smtClean="0">
                <a:solidFill>
                  <a:srgbClr val="C00000"/>
                </a:solidFill>
                <a:latin typeface="Cambria" panose="02040503050406030204" pitchFamily="18" charset="0"/>
              </a:rPr>
              <a:t>записи 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вписывает организатор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44" name="Прямая со стрелкой 43"/>
          <p:cNvCxnSpPr>
            <a:endCxn id="32" idx="0"/>
          </p:cNvCxnSpPr>
          <p:nvPr/>
        </p:nvCxnSpPr>
        <p:spPr>
          <a:xfrm flipH="1">
            <a:off x="5079198" y="2315676"/>
            <a:ext cx="162292" cy="7624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8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266429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cs typeface="Arial" panose="020B0604020202020204" pitchFamily="34" charset="0"/>
              </a:rPr>
              <a:t>Бланки записи ответов двусторонние.</a:t>
            </a:r>
          </a:p>
          <a:p>
            <a:pPr marL="0" indent="0">
              <a:buNone/>
            </a:pPr>
            <a:r>
              <a:rPr lang="ru-RU" sz="2000" dirty="0">
                <a:cs typeface="Arial" panose="020B0604020202020204" pitchFamily="34" charset="0"/>
              </a:rPr>
              <a:t>При недостатке места </a:t>
            </a:r>
            <a:r>
              <a:rPr lang="ru-RU" sz="2000" dirty="0" smtClean="0">
                <a:cs typeface="Arial" panose="020B0604020202020204" pitchFamily="34" charset="0"/>
              </a:rPr>
              <a:t>на </a:t>
            </a:r>
            <a:r>
              <a:rPr lang="ru-RU" sz="2000" dirty="0">
                <a:cs typeface="Arial" panose="020B0604020202020204" pitchFamily="34" charset="0"/>
              </a:rPr>
              <a:t>лицевой стороне бланка записи участник </a:t>
            </a:r>
            <a:r>
              <a:rPr lang="ru-RU" sz="2000" dirty="0" smtClean="0">
                <a:cs typeface="Arial" panose="020B0604020202020204" pitchFamily="34" charset="0"/>
              </a:rPr>
              <a:t>продолжает запись </a:t>
            </a:r>
            <a:r>
              <a:rPr lang="ru-RU" sz="2000" dirty="0">
                <a:cs typeface="Arial" panose="020B0604020202020204" pitchFamily="34" charset="0"/>
              </a:rPr>
              <a:t>на оборотной стороне бланка, сделав внизу лицевой стороны запись «СМОТРИ НА ОБОРОТЕ». </a:t>
            </a:r>
          </a:p>
          <a:p>
            <a:pPr marL="0" indent="0">
              <a:buNone/>
            </a:pPr>
            <a:r>
              <a:rPr lang="ru-RU" sz="2000" dirty="0" smtClean="0">
                <a:cs typeface="Arial" panose="020B0604020202020204" pitchFamily="34" charset="0"/>
              </a:rPr>
              <a:t>В случае нехватки места в бланке записи по запросу участника члены комиссии выдают дополнительный бланк записи.</a:t>
            </a:r>
          </a:p>
          <a:p>
            <a:pPr marL="0" indent="0">
              <a:buNone/>
            </a:pPr>
            <a:r>
              <a:rPr lang="ru-RU" sz="2000" dirty="0" smtClean="0">
                <a:cs typeface="Arial" panose="020B0604020202020204" pitchFamily="34" charset="0"/>
              </a:rPr>
              <a:t>Перед выдачей необходимо проверить, что заполнены ОБЕ стороны бланка записи из комплекта.</a:t>
            </a: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endParaRPr lang="ru-RU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976763"/>
            <a:ext cx="9144000" cy="868061"/>
          </a:xfrm>
        </p:spPr>
        <p:txBody>
          <a:bodyPr/>
          <a:lstStyle/>
          <a:p>
            <a:r>
              <a:rPr lang="ru-RU" sz="3200" b="1" dirty="0" smtClean="0"/>
              <a:t>Проведение ИС-11: </a:t>
            </a:r>
            <a:br>
              <a:rPr lang="ru-RU" sz="3200" b="1" dirty="0" smtClean="0"/>
            </a:br>
            <a:r>
              <a:rPr lang="ru-RU" sz="3200" b="1" dirty="0" smtClean="0"/>
              <a:t>выдача дополнительного бланка записи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404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723" y="143261"/>
            <a:ext cx="3753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проверяет: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51"/>
          <a:stretch/>
        </p:blipFill>
        <p:spPr>
          <a:xfrm>
            <a:off x="107504" y="1511157"/>
            <a:ext cx="4848301" cy="48245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37722" y="3330793"/>
            <a:ext cx="4411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Book Antiqua" panose="02040602050305030304" pitchFamily="18" charset="0"/>
              </a:rPr>
              <a:t>Текст итогового сочинения (изложения),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</a:t>
            </a:r>
            <a:endParaRPr lang="ru-RU" sz="1600" i="1" dirty="0">
              <a:latin typeface="Book Antiqua" panose="02040602050305030304" pitchFamily="18" charset="0"/>
            </a:endParaRPr>
          </a:p>
          <a:p>
            <a:r>
              <a:rPr lang="ru-RU" sz="1600" i="1" dirty="0" smtClean="0">
                <a:latin typeface="Book Antiqua" panose="02040602050305030304" pitchFamily="18" charset="0"/>
              </a:rPr>
              <a:t>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итогового сочинения (изложения),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(изложения)</a:t>
            </a:r>
          </a:p>
          <a:p>
            <a:endParaRPr lang="ru-RU" sz="1600" i="1" dirty="0"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00"/>
          <a:stretch/>
        </p:blipFill>
        <p:spPr>
          <a:xfrm>
            <a:off x="2531654" y="4581128"/>
            <a:ext cx="4848301" cy="18722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51119" y="1967201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001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6488" y="503025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002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25259" y="5595186"/>
            <a:ext cx="1831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5739590763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9742" y="1411059"/>
            <a:ext cx="3884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Организатором заполняются поля «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Код работы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» и «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Лист №» 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(начиная с 2, т.к. лист 1  -это основной бланк записи из комплекта)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23327" y="2833828"/>
            <a:ext cx="36272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Участником заполняются поля «Код региона» </a:t>
            </a:r>
            <a:r>
              <a:rPr lang="ru-RU" dirty="0">
                <a:latin typeface="Cambria" panose="02040503050406030204" pitchFamily="18" charset="0"/>
                <a:cs typeface="Arial" panose="020B0604020202020204" pitchFamily="34" charset="0"/>
              </a:rPr>
              <a:t>и «</a:t>
            </a:r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Код вида </a:t>
            </a:r>
            <a:r>
              <a:rPr lang="ru-RU" dirty="0">
                <a:latin typeface="Cambria" panose="02040503050406030204" pitchFamily="18" charset="0"/>
                <a:cs typeface="Arial" panose="020B0604020202020204" pitchFamily="34" charset="0"/>
              </a:rPr>
              <a:t>работы</a:t>
            </a:r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» и «Наименование вида работы», «Номер темы» - </a:t>
            </a:r>
            <a:r>
              <a:rPr lang="ru-RU" b="1" dirty="0" smtClean="0">
                <a:latin typeface="Cambria" panose="02040503050406030204" pitchFamily="18" charset="0"/>
                <a:cs typeface="Arial" panose="020B0604020202020204" pitchFamily="34" charset="0"/>
              </a:rPr>
              <a:t>организатор проверяет</a:t>
            </a:r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96347" y="5037172"/>
            <a:ext cx="1831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78    20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err="1" smtClean="0">
                <a:latin typeface="Book Antiqua" panose="02040602050305030304" pitchFamily="18" charset="0"/>
              </a:rPr>
              <a:t>соч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3747" y="1957934"/>
            <a:ext cx="1831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78    20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err="1" smtClean="0">
                <a:latin typeface="Book Antiqua" panose="02040602050305030304" pitchFamily="18" charset="0"/>
              </a:rPr>
              <a:t>соч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44430" y="217721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123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73350" y="525087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123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189020" y="5054440"/>
            <a:ext cx="2195798" cy="31800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85424" y="2220972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01921" y="5282354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484533"/>
          </a:xfrm>
        </p:spPr>
        <p:txBody>
          <a:bodyPr/>
          <a:lstStyle/>
          <a:p>
            <a:r>
              <a:rPr lang="ru-RU" sz="3200" b="1" dirty="0" smtClean="0"/>
              <a:t>Выдача дополнительного бланка записи</a:t>
            </a:r>
            <a:endParaRPr lang="ru-RU" sz="3200" b="1" dirty="0"/>
          </a:p>
        </p:txBody>
      </p:sp>
      <p:sp>
        <p:nvSpPr>
          <p:cNvPr id="27" name="Овал 26"/>
          <p:cNvSpPr/>
          <p:nvPr/>
        </p:nvSpPr>
        <p:spPr>
          <a:xfrm>
            <a:off x="6734978" y="5272561"/>
            <a:ext cx="501318" cy="31800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6" b="270"/>
          <a:stretch/>
        </p:blipFill>
        <p:spPr>
          <a:xfrm>
            <a:off x="278288" y="2379483"/>
            <a:ext cx="482479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1403649" y="4313371"/>
            <a:ext cx="4703298" cy="3397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683568" y="4653136"/>
            <a:ext cx="1091020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0" y="976763"/>
            <a:ext cx="9144000" cy="484533"/>
          </a:xfrm>
        </p:spPr>
        <p:txBody>
          <a:bodyPr/>
          <a:lstStyle/>
          <a:p>
            <a:r>
              <a:rPr lang="ru-RU" sz="3200" b="1" dirty="0" smtClean="0"/>
              <a:t>ИС-11: возможные ситуации</a:t>
            </a:r>
            <a:endParaRPr lang="ru-RU" sz="32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4716016" y="4869160"/>
            <a:ext cx="1390932" cy="1886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110425" y="1883189"/>
            <a:ext cx="27002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В случае </a:t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- </a:t>
            </a:r>
            <a:r>
              <a:rPr lang="ru-RU" b="1" dirty="0" smtClean="0">
                <a:latin typeface="Cambria" panose="02040503050406030204" pitchFamily="18" charset="0"/>
              </a:rPr>
              <a:t>удаления</a:t>
            </a:r>
            <a:r>
              <a:rPr lang="ru-RU" dirty="0" smtClean="0">
                <a:latin typeface="Cambria" panose="02040503050406030204" pitchFamily="18" charset="0"/>
              </a:rPr>
              <a:t> участника</a:t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- </a:t>
            </a:r>
            <a:r>
              <a:rPr lang="ru-RU" b="1" dirty="0" smtClean="0">
                <a:latin typeface="Cambria" panose="02040503050406030204" pitchFamily="18" charset="0"/>
              </a:rPr>
              <a:t>досрочного завершения </a:t>
            </a:r>
            <a:r>
              <a:rPr lang="ru-RU" dirty="0" smtClean="0">
                <a:latin typeface="Cambria" panose="02040503050406030204" pitchFamily="18" charset="0"/>
              </a:rPr>
              <a:t>ИС-11 по уважительной причине 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организатор на регистрационном бланке проставляет Х в соответствующее поле, подтверждая своей подписью 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3275856" y="4725144"/>
            <a:ext cx="1440160" cy="28870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723" y="143261"/>
            <a:ext cx="3753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проверяет: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51"/>
          <a:stretch/>
        </p:blipFill>
        <p:spPr>
          <a:xfrm>
            <a:off x="107504" y="1511157"/>
            <a:ext cx="4848301" cy="48245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5874" y="3046348"/>
            <a:ext cx="4411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Book Antiqua" panose="02040602050305030304" pitchFamily="18" charset="0"/>
              </a:rPr>
              <a:t>Текст итогового сочинения (изложения),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).</a:t>
            </a:r>
            <a:endParaRPr lang="ru-RU" sz="1600" i="1" dirty="0"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1119" y="1967201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001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25190" y="1714614"/>
            <a:ext cx="33710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Организатор проверяет заполнение полей «Код </a:t>
            </a:r>
            <a:r>
              <a:rPr lang="ru-RU" dirty="0">
                <a:latin typeface="Cambria" panose="02040503050406030204" pitchFamily="18" charset="0"/>
                <a:cs typeface="Arial" panose="020B0604020202020204" pitchFamily="34" charset="0"/>
              </a:rPr>
              <a:t>региона» и «Код вида работы» и «Наименование вида работы», «Номер темы</a:t>
            </a:r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», «</a:t>
            </a:r>
            <a:r>
              <a:rPr lang="ru-RU" dirty="0">
                <a:latin typeface="Cambria" panose="02040503050406030204" pitchFamily="18" charset="0"/>
                <a:cs typeface="Arial" panose="020B0604020202020204" pitchFamily="34" charset="0"/>
              </a:rPr>
              <a:t>Код работы</a:t>
            </a:r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» и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Лист №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»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пересчитывает бланки записи</a:t>
            </a: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На неиспользованных частях бланков записи проставляет прочерк </a:t>
            </a:r>
            <a:r>
              <a:rPr lang="en-US" dirty="0" smtClean="0">
                <a:latin typeface="Cambria" panose="02040503050406030204" pitchFamily="18" charset="0"/>
                <a:cs typeface="Arial" panose="020B0604020202020204" pitchFamily="34" charset="0"/>
              </a:rPr>
              <a:t>Z</a:t>
            </a:r>
            <a:endParaRPr lang="ru-RU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3747" y="1957934"/>
            <a:ext cx="1831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78    20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err="1" smtClean="0">
                <a:latin typeface="Book Antiqua" panose="02040602050305030304" pitchFamily="18" charset="0"/>
              </a:rPr>
              <a:t>соч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44430" y="217721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123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85424" y="2220972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484533"/>
          </a:xfrm>
        </p:spPr>
        <p:txBody>
          <a:bodyPr/>
          <a:lstStyle/>
          <a:p>
            <a:r>
              <a:rPr lang="ru-RU" sz="3500" b="1" dirty="0" smtClean="0"/>
              <a:t>ИС-11: завершение</a:t>
            </a:r>
            <a:endParaRPr lang="ru-RU" sz="3500" b="1" dirty="0"/>
          </a:p>
        </p:txBody>
      </p:sp>
      <p:sp>
        <p:nvSpPr>
          <p:cNvPr id="31" name="Полилиния 30"/>
          <p:cNvSpPr/>
          <p:nvPr/>
        </p:nvSpPr>
        <p:spPr>
          <a:xfrm>
            <a:off x="1688677" y="4428279"/>
            <a:ext cx="1221440" cy="1173676"/>
          </a:xfrm>
          <a:custGeom>
            <a:avLst/>
            <a:gdLst>
              <a:gd name="connsiteX0" fmla="*/ 0 w 1221440"/>
              <a:gd name="connsiteY0" fmla="*/ 16182 h 1173676"/>
              <a:gd name="connsiteX1" fmla="*/ 985962 w 1221440"/>
              <a:gd name="connsiteY1" fmla="*/ 8230 h 1173676"/>
              <a:gd name="connsiteX2" fmla="*/ 1097280 w 1221440"/>
              <a:gd name="connsiteY2" fmla="*/ 8230 h 1173676"/>
              <a:gd name="connsiteX3" fmla="*/ 1065475 w 1221440"/>
              <a:gd name="connsiteY3" fmla="*/ 159305 h 1173676"/>
              <a:gd name="connsiteX4" fmla="*/ 1041621 w 1221440"/>
              <a:gd name="connsiteY4" fmla="*/ 191110 h 1173676"/>
              <a:gd name="connsiteX5" fmla="*/ 1017767 w 1221440"/>
              <a:gd name="connsiteY5" fmla="*/ 230867 h 1173676"/>
              <a:gd name="connsiteX6" fmla="*/ 946206 w 1221440"/>
              <a:gd name="connsiteY6" fmla="*/ 310380 h 1173676"/>
              <a:gd name="connsiteX7" fmla="*/ 858741 w 1221440"/>
              <a:gd name="connsiteY7" fmla="*/ 381942 h 1173676"/>
              <a:gd name="connsiteX8" fmla="*/ 818985 w 1221440"/>
              <a:gd name="connsiteY8" fmla="*/ 429649 h 1173676"/>
              <a:gd name="connsiteX9" fmla="*/ 739472 w 1221440"/>
              <a:gd name="connsiteY9" fmla="*/ 501211 h 1173676"/>
              <a:gd name="connsiteX10" fmla="*/ 707666 w 1221440"/>
              <a:gd name="connsiteY10" fmla="*/ 548919 h 1173676"/>
              <a:gd name="connsiteX11" fmla="*/ 652007 w 1221440"/>
              <a:gd name="connsiteY11" fmla="*/ 604578 h 1173676"/>
              <a:gd name="connsiteX12" fmla="*/ 604299 w 1221440"/>
              <a:gd name="connsiteY12" fmla="*/ 668189 h 1173676"/>
              <a:gd name="connsiteX13" fmla="*/ 548640 w 1221440"/>
              <a:gd name="connsiteY13" fmla="*/ 731799 h 1173676"/>
              <a:gd name="connsiteX14" fmla="*/ 500933 w 1221440"/>
              <a:gd name="connsiteY14" fmla="*/ 763604 h 1173676"/>
              <a:gd name="connsiteX15" fmla="*/ 373712 w 1221440"/>
              <a:gd name="connsiteY15" fmla="*/ 827215 h 1173676"/>
              <a:gd name="connsiteX16" fmla="*/ 222637 w 1221440"/>
              <a:gd name="connsiteY16" fmla="*/ 906728 h 1173676"/>
              <a:gd name="connsiteX17" fmla="*/ 151075 w 1221440"/>
              <a:gd name="connsiteY17" fmla="*/ 930582 h 1173676"/>
              <a:gd name="connsiteX18" fmla="*/ 63611 w 1221440"/>
              <a:gd name="connsiteY18" fmla="*/ 978289 h 1173676"/>
              <a:gd name="connsiteX19" fmla="*/ 47708 w 1221440"/>
              <a:gd name="connsiteY19" fmla="*/ 1002143 h 1173676"/>
              <a:gd name="connsiteX20" fmla="*/ 23854 w 1221440"/>
              <a:gd name="connsiteY20" fmla="*/ 1018046 h 1173676"/>
              <a:gd name="connsiteX21" fmla="*/ 151075 w 1221440"/>
              <a:gd name="connsiteY21" fmla="*/ 1049851 h 1173676"/>
              <a:gd name="connsiteX22" fmla="*/ 389614 w 1221440"/>
              <a:gd name="connsiteY22" fmla="*/ 1097559 h 1173676"/>
              <a:gd name="connsiteX23" fmla="*/ 469127 w 1221440"/>
              <a:gd name="connsiteY23" fmla="*/ 1105510 h 1173676"/>
              <a:gd name="connsiteX24" fmla="*/ 604299 w 1221440"/>
              <a:gd name="connsiteY24" fmla="*/ 1129364 h 1173676"/>
              <a:gd name="connsiteX25" fmla="*/ 659959 w 1221440"/>
              <a:gd name="connsiteY25" fmla="*/ 1137316 h 1173676"/>
              <a:gd name="connsiteX26" fmla="*/ 874644 w 1221440"/>
              <a:gd name="connsiteY26" fmla="*/ 1145267 h 1173676"/>
              <a:gd name="connsiteX27" fmla="*/ 906449 w 1221440"/>
              <a:gd name="connsiteY27" fmla="*/ 1161169 h 1173676"/>
              <a:gd name="connsiteX28" fmla="*/ 1097280 w 1221440"/>
              <a:gd name="connsiteY28" fmla="*/ 1161169 h 1173676"/>
              <a:gd name="connsiteX29" fmla="*/ 1121134 w 1221440"/>
              <a:gd name="connsiteY29" fmla="*/ 1153218 h 1173676"/>
              <a:gd name="connsiteX30" fmla="*/ 1208599 w 1221440"/>
              <a:gd name="connsiteY30" fmla="*/ 1137316 h 117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440" h="1173676">
                <a:moveTo>
                  <a:pt x="0" y="16182"/>
                </a:moveTo>
                <a:lnTo>
                  <a:pt x="985962" y="8230"/>
                </a:lnTo>
                <a:cubicBezTo>
                  <a:pt x="1113665" y="6295"/>
                  <a:pt x="992210" y="-9281"/>
                  <a:pt x="1097280" y="8230"/>
                </a:cubicBezTo>
                <a:cubicBezTo>
                  <a:pt x="1086678" y="58588"/>
                  <a:pt x="1080459" y="110072"/>
                  <a:pt x="1065475" y="159305"/>
                </a:cubicBezTo>
                <a:cubicBezTo>
                  <a:pt x="1061616" y="171983"/>
                  <a:pt x="1048972" y="180084"/>
                  <a:pt x="1041621" y="191110"/>
                </a:cubicBezTo>
                <a:cubicBezTo>
                  <a:pt x="1033048" y="203969"/>
                  <a:pt x="1026630" y="218206"/>
                  <a:pt x="1017767" y="230867"/>
                </a:cubicBezTo>
                <a:cubicBezTo>
                  <a:pt x="998876" y="257854"/>
                  <a:pt x="970772" y="288885"/>
                  <a:pt x="946206" y="310380"/>
                </a:cubicBezTo>
                <a:cubicBezTo>
                  <a:pt x="917857" y="335186"/>
                  <a:pt x="882857" y="353003"/>
                  <a:pt x="858741" y="381942"/>
                </a:cubicBezTo>
                <a:cubicBezTo>
                  <a:pt x="845489" y="397844"/>
                  <a:pt x="833622" y="415012"/>
                  <a:pt x="818985" y="429649"/>
                </a:cubicBezTo>
                <a:cubicBezTo>
                  <a:pt x="784398" y="464236"/>
                  <a:pt x="768069" y="465465"/>
                  <a:pt x="739472" y="501211"/>
                </a:cubicBezTo>
                <a:cubicBezTo>
                  <a:pt x="727532" y="516135"/>
                  <a:pt x="720012" y="534329"/>
                  <a:pt x="707666" y="548919"/>
                </a:cubicBezTo>
                <a:cubicBezTo>
                  <a:pt x="690718" y="568949"/>
                  <a:pt x="667750" y="583588"/>
                  <a:pt x="652007" y="604578"/>
                </a:cubicBezTo>
                <a:lnTo>
                  <a:pt x="604299" y="668189"/>
                </a:lnTo>
                <a:cubicBezTo>
                  <a:pt x="585094" y="693796"/>
                  <a:pt x="574380" y="711207"/>
                  <a:pt x="548640" y="731799"/>
                </a:cubicBezTo>
                <a:cubicBezTo>
                  <a:pt x="533716" y="743738"/>
                  <a:pt x="517712" y="754452"/>
                  <a:pt x="500933" y="763604"/>
                </a:cubicBezTo>
                <a:cubicBezTo>
                  <a:pt x="459310" y="786308"/>
                  <a:pt x="415668" y="805133"/>
                  <a:pt x="373712" y="827215"/>
                </a:cubicBezTo>
                <a:cubicBezTo>
                  <a:pt x="323354" y="853719"/>
                  <a:pt x="276624" y="888732"/>
                  <a:pt x="222637" y="906728"/>
                </a:cubicBezTo>
                <a:cubicBezTo>
                  <a:pt x="198783" y="914679"/>
                  <a:pt x="174325" y="921008"/>
                  <a:pt x="151075" y="930582"/>
                </a:cubicBezTo>
                <a:cubicBezTo>
                  <a:pt x="103898" y="950008"/>
                  <a:pt x="97120" y="955951"/>
                  <a:pt x="63611" y="978289"/>
                </a:cubicBezTo>
                <a:cubicBezTo>
                  <a:pt x="58310" y="986240"/>
                  <a:pt x="54465" y="995386"/>
                  <a:pt x="47708" y="1002143"/>
                </a:cubicBezTo>
                <a:cubicBezTo>
                  <a:pt x="40951" y="1008900"/>
                  <a:pt x="18937" y="1009851"/>
                  <a:pt x="23854" y="1018046"/>
                </a:cubicBezTo>
                <a:cubicBezTo>
                  <a:pt x="42118" y="1048486"/>
                  <a:pt x="133675" y="1048111"/>
                  <a:pt x="151075" y="1049851"/>
                </a:cubicBezTo>
                <a:cubicBezTo>
                  <a:pt x="216978" y="1064496"/>
                  <a:pt x="340003" y="1092598"/>
                  <a:pt x="389614" y="1097559"/>
                </a:cubicBezTo>
                <a:lnTo>
                  <a:pt x="469127" y="1105510"/>
                </a:lnTo>
                <a:cubicBezTo>
                  <a:pt x="570975" y="1128143"/>
                  <a:pt x="508199" y="1116550"/>
                  <a:pt x="604299" y="1129364"/>
                </a:cubicBezTo>
                <a:cubicBezTo>
                  <a:pt x="622876" y="1131841"/>
                  <a:pt x="641250" y="1136215"/>
                  <a:pt x="659959" y="1137316"/>
                </a:cubicBezTo>
                <a:cubicBezTo>
                  <a:pt x="731446" y="1141521"/>
                  <a:pt x="803082" y="1142617"/>
                  <a:pt x="874644" y="1145267"/>
                </a:cubicBezTo>
                <a:cubicBezTo>
                  <a:pt x="885246" y="1150568"/>
                  <a:pt x="895554" y="1156500"/>
                  <a:pt x="906449" y="1161169"/>
                </a:cubicBezTo>
                <a:cubicBezTo>
                  <a:pt x="967826" y="1187474"/>
                  <a:pt x="1023907" y="1164663"/>
                  <a:pt x="1097280" y="1161169"/>
                </a:cubicBezTo>
                <a:cubicBezTo>
                  <a:pt x="1105231" y="1158519"/>
                  <a:pt x="1112826" y="1154326"/>
                  <a:pt x="1121134" y="1153218"/>
                </a:cubicBezTo>
                <a:cubicBezTo>
                  <a:pt x="1215911" y="1140582"/>
                  <a:pt x="1239631" y="1168348"/>
                  <a:pt x="1208599" y="11373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132043" y="4965151"/>
            <a:ext cx="583372" cy="99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9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41858</TotalTime>
  <Words>693</Words>
  <Application>Microsoft Office PowerPoint</Application>
  <PresentationFormat>Экран (4:3)</PresentationFormat>
  <Paragraphs>122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Book Antiqua</vt:lpstr>
      <vt:lpstr>Calibri</vt:lpstr>
      <vt:lpstr>Cambria</vt:lpstr>
      <vt:lpstr>Garamond</vt:lpstr>
      <vt:lpstr>Wingdings</vt:lpstr>
      <vt:lpstr>Тема Office</vt:lpstr>
      <vt:lpstr>Правила заполнения бланков ответов итогового сочинения(изложения) ИС-11</vt:lpstr>
      <vt:lpstr>Комплект бланков</vt:lpstr>
      <vt:lpstr>Комплект бланков</vt:lpstr>
      <vt:lpstr>Начало ИС-11: заполнение бланков</vt:lpstr>
      <vt:lpstr>Начало ИС-11: заполнение бланков</vt:lpstr>
      <vt:lpstr>Проведение ИС-11:  выдача дополнительного бланка записи</vt:lpstr>
      <vt:lpstr>Выдача дополнительного бланка записи</vt:lpstr>
      <vt:lpstr>ИС-11: возможные ситуации</vt:lpstr>
      <vt:lpstr>ИС-11: завершение</vt:lpstr>
      <vt:lpstr>ИС-11: завершение</vt:lpstr>
      <vt:lpstr>ИС-11: выставление результатов</vt:lpstr>
      <vt:lpstr>ИС-11: выставление результатов</vt:lpstr>
      <vt:lpstr>ИС-11: выставление результатов варианты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Выверка результатов ИС-11</vt:lpstr>
      <vt:lpstr>Выверка результатов ИС-11</vt:lpstr>
      <vt:lpstr>Выверка результатов ИС-11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Бублик Надежда Ивановна</cp:lastModifiedBy>
  <cp:revision>1323</cp:revision>
  <cp:lastPrinted>2020-10-21T09:31:24Z</cp:lastPrinted>
  <dcterms:created xsi:type="dcterms:W3CDTF">2010-03-02T09:36:00Z</dcterms:created>
  <dcterms:modified xsi:type="dcterms:W3CDTF">2023-11-14T10:39:44Z</dcterms:modified>
</cp:coreProperties>
</file>