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687" r:id="rId2"/>
    <p:sldId id="688" r:id="rId3"/>
    <p:sldId id="662" r:id="rId4"/>
    <p:sldId id="663" r:id="rId5"/>
    <p:sldId id="667" r:id="rId6"/>
    <p:sldId id="665" r:id="rId7"/>
    <p:sldId id="668" r:id="rId8"/>
    <p:sldId id="669" r:id="rId9"/>
    <p:sldId id="670" r:id="rId10"/>
    <p:sldId id="671" r:id="rId11"/>
    <p:sldId id="672" r:id="rId12"/>
    <p:sldId id="673" r:id="rId13"/>
    <p:sldId id="674" r:id="rId14"/>
    <p:sldId id="675" r:id="rId15"/>
    <p:sldId id="676" r:id="rId16"/>
    <p:sldId id="677" r:id="rId17"/>
    <p:sldId id="678" r:id="rId18"/>
    <p:sldId id="679" r:id="rId19"/>
    <p:sldId id="680" r:id="rId20"/>
    <p:sldId id="585" r:id="rId21"/>
    <p:sldId id="652" r:id="rId22"/>
    <p:sldId id="586" r:id="rId23"/>
    <p:sldId id="588" r:id="rId24"/>
    <p:sldId id="666" r:id="rId25"/>
    <p:sldId id="659" r:id="rId26"/>
    <p:sldId id="602" r:id="rId27"/>
    <p:sldId id="603" r:id="rId28"/>
    <p:sldId id="684" r:id="rId29"/>
    <p:sldId id="604" r:id="rId30"/>
    <p:sldId id="605" r:id="rId31"/>
    <p:sldId id="610" r:id="rId32"/>
    <p:sldId id="612" r:id="rId33"/>
    <p:sldId id="616" r:id="rId34"/>
    <p:sldId id="619" r:id="rId35"/>
    <p:sldId id="621" r:id="rId36"/>
    <p:sldId id="620" r:id="rId37"/>
    <p:sldId id="624" r:id="rId38"/>
    <p:sldId id="654" r:id="rId39"/>
    <p:sldId id="655" r:id="rId40"/>
    <p:sldId id="681" r:id="rId41"/>
    <p:sldId id="625" r:id="rId42"/>
    <p:sldId id="689" r:id="rId43"/>
    <p:sldId id="631" r:id="rId44"/>
    <p:sldId id="657" r:id="rId45"/>
    <p:sldId id="658" r:id="rId46"/>
    <p:sldId id="690" r:id="rId47"/>
    <p:sldId id="691" r:id="rId48"/>
    <p:sldId id="692" r:id="rId49"/>
    <p:sldId id="693" r:id="rId50"/>
    <p:sldId id="694" r:id="rId51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4404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92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5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ru-RU" noProof="0" dirty="0" smtClean="0"/>
              <a:t>Э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75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3792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13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51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81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61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12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395536" y="2132856"/>
            <a:ext cx="8424863" cy="244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ОРГАНИЗАЦИЯ ПРОВЕДЕНИЯ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ОСНОВНОГО ГОСУДАРСТВЕННОГО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ЭКЗАМЕНА</a:t>
            </a:r>
          </a:p>
          <a:p>
            <a:pPr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для руководящих сотрудников ППЭ</a:t>
            </a:r>
          </a:p>
        </p:txBody>
      </p:sp>
    </p:spTree>
    <p:extLst>
      <p:ext uri="{BB962C8B-B14F-4D97-AF65-F5344CB8AC3E}">
        <p14:creationId xmlns:p14="http://schemas.microsoft.com/office/powerpoint/2010/main" val="171656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980728"/>
            <a:ext cx="7992888" cy="5832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31" y="2492896"/>
            <a:ext cx="977417" cy="977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96" y="2497217"/>
            <a:ext cx="941910" cy="94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34" y="2511751"/>
            <a:ext cx="927376" cy="9273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511751"/>
            <a:ext cx="927376" cy="927376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22" y="1108758"/>
            <a:ext cx="1716940" cy="80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3016"/>
            <a:ext cx="971552" cy="10033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971552" cy="1003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76" y="4725144"/>
            <a:ext cx="987574" cy="13167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25144"/>
            <a:ext cx="987574" cy="13167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10" y="4725144"/>
            <a:ext cx="987574" cy="13167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61" y="4725144"/>
            <a:ext cx="987574" cy="13167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62988" y="6268670"/>
            <a:ext cx="109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ДОСКА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635896" y="6268670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76056" y="6259002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20272" y="1124744"/>
            <a:ext cx="1521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Эксперт- экзаменатор </a:t>
            </a:r>
          </a:p>
          <a:p>
            <a:r>
              <a:rPr lang="ru-RU" sz="1400" dirty="0" smtClean="0"/>
              <a:t>(2 чел.)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868887" y="1106324"/>
            <a:ext cx="1333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Стол с запасом пробирок и реактивов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171935" y="2492896"/>
            <a:ext cx="1369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Столы с лотками для эксперимента (4 шт.)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24" y="1057288"/>
            <a:ext cx="845913" cy="873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2479" y="1930864"/>
            <a:ext cx="123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промывалка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5" y="2221270"/>
            <a:ext cx="1117681" cy="1117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7" y="1846038"/>
            <a:ext cx="1001153" cy="9457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99" y="1057288"/>
            <a:ext cx="1686684" cy="133186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3" y="3573016"/>
            <a:ext cx="729508" cy="105273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69" y="3622428"/>
            <a:ext cx="971552" cy="10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Эксперты-экзаменаторы не позднее чем за 3 (три) дня получают список веществ, которые будут использованы в комплектах при проведении эксперимента.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 вариант КИМ = 1 комплект = 5 реактивов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Для основного дня экзамена: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 варианта КИМ = 4 комплекта = 20 реактивов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92906" y="1052736"/>
            <a:ext cx="8358187" cy="55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ЛОТКОВ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3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1581877"/>
            <a:ext cx="84614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аудитории присутствуют два организатора и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два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эксперта-экзаменатора.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Ответственный </a:t>
            </a:r>
            <a:r>
              <a:rPr lang="ru-RU" sz="20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эксперт-экзаменатор в аудитории </a:t>
            </a:r>
            <a:r>
              <a:rPr lang="ru-RU" sz="20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0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учитель химии</a:t>
            </a:r>
            <a:r>
              <a:rPr lang="ru-RU" sz="20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постоянно находится в аудитории. Отвечает за технику безопасности, подготовку и выдачу лотков в аудитории,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проводит инструктаж по технике безопасности (даже для опоздавших)</a:t>
            </a:r>
            <a:r>
              <a:rPr lang="ru-RU" sz="2000" dirty="0" smtClean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оценивает </a:t>
            </a:r>
            <a:r>
              <a:rPr lang="ru-RU" sz="20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эксперимент.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Эксперт-экзаменатор</a:t>
            </a:r>
            <a:r>
              <a:rPr lang="ru-RU" sz="20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20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учитель химии/биологии</a:t>
            </a:r>
            <a:r>
              <a:rPr lang="ru-RU" sz="20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в случае нехватки экспертов-экзаменаторов в ППЭ может перемещаться между аудиториями. Оценивает эксперимент, выполняет функции ответственного эксперта-экзаменатора в его отсутствие.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120234"/>
            <a:ext cx="8229600" cy="4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ПРОВЕДЕНИЕ ЭКЗАМЕНА ПО ХИМИИ</a:t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sz="2200" b="1" dirty="0">
              <a:solidFill>
                <a:srgbClr val="C00000"/>
              </a:solidFill>
              <a:latin typeface="Cambr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40953"/>
            <a:ext cx="3536028" cy="500176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46348" y="980728"/>
            <a:ext cx="9180512" cy="321586"/>
          </a:xfrm>
        </p:spPr>
        <p:txBody>
          <a:bodyPr/>
          <a:lstStyle/>
          <a:p>
            <a:pPr marL="0" indent="0"/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Ведомость оценивания практической части экзамена по химии (ОГЭ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)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38267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ea typeface="Cambria" panose="02040503050406030204" pitchFamily="18" charset="0"/>
              </a:rPr>
              <a:t>Ответственный </a:t>
            </a:r>
            <a:r>
              <a:rPr lang="ru-RU" b="1" dirty="0" smtClean="0">
                <a:solidFill>
                  <a:srgbClr val="FF0000"/>
                </a:solidFill>
                <a:ea typeface="Cambria" panose="02040503050406030204" pitchFamily="18" charset="0"/>
              </a:rPr>
              <a:t>организатор</a:t>
            </a:r>
            <a:r>
              <a:rPr lang="ru-RU" b="1" dirty="0" smtClean="0">
                <a:solidFill>
                  <a:srgbClr val="663300"/>
                </a:solidFill>
                <a:ea typeface="Cambria" panose="02040503050406030204" pitchFamily="18" charset="0"/>
              </a:rPr>
              <a:t> достает Ведомость из аудиторного пакета и передает ответственному эксперту- экзаменатору.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1" y="3863954"/>
            <a:ext cx="3826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ea typeface="Cambria" panose="02040503050406030204" pitchFamily="18" charset="0"/>
              </a:rPr>
              <a:t>После экзамена ответственный </a:t>
            </a:r>
            <a:r>
              <a:rPr lang="ru-RU" b="1" dirty="0" smtClean="0">
                <a:solidFill>
                  <a:srgbClr val="FF0000"/>
                </a:solidFill>
                <a:ea typeface="Cambria" panose="02040503050406030204" pitchFamily="18" charset="0"/>
              </a:rPr>
              <a:t>эксперт-экзаменатор</a:t>
            </a:r>
            <a:r>
              <a:rPr lang="ru-RU" b="1" dirty="0" smtClean="0">
                <a:solidFill>
                  <a:srgbClr val="663300"/>
                </a:solidFill>
                <a:ea typeface="Cambria" panose="02040503050406030204" pitchFamily="18" charset="0"/>
              </a:rPr>
              <a:t> сдает Ведомость руководителю ППЭ.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86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оповещает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эксперта-экзаменатора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аудитории о готовности к выполнению эксперимента.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наличии свободного лотка с оборудованием для выполнения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эксперимента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соответствии с вариантом КИМ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участника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эксперт-экзаменатор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приглашает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участника к столу с оборудованием.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может иметь при себе:</a:t>
            </a:r>
          </a:p>
          <a:p>
            <a:pPr lvl="1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КИМ (с заданием, инструкцией и номером варианта)</a:t>
            </a:r>
          </a:p>
          <a:p>
            <a:pPr lvl="1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Черновик для записей</a:t>
            </a:r>
          </a:p>
          <a:p>
            <a:pPr lvl="1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Ручку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120234"/>
            <a:ext cx="8229600" cy="4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ПРОВЕДЕНИЕ ЭКЗАМЕНА ПО ХИМИИ</a:t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sz="2200" b="1" dirty="0">
              <a:solidFill>
                <a:srgbClr val="C00000"/>
              </a:solidFill>
              <a:latin typeface="Cambr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80" y="1412776"/>
            <a:ext cx="8784976" cy="492514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подходит к столу с оборудованием.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Эксперт-экзаменатор предоставляет лоток в соответствии с вариантом КИМ участника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готовится к проведению эксперимента (отбирает реактивы), после чего сообщает о своей готовности эксперту-экзаменатору.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случае отсутствия в аудитории второго эксперта-экзаменатора организаторы вне аудитории приглашают его в аудиторию.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экзамена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присутствии двух экспертов-экзаменаторов проводит эксперимент.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может записать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результаты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эксперимента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на черновик.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052736"/>
            <a:ext cx="8229600" cy="4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ПРОВЕДЕНИЕ ЭКЗАМЕНА ПО ХИМИИ</a:t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sz="2200" b="1" dirty="0">
              <a:solidFill>
                <a:srgbClr val="C00000"/>
              </a:solidFill>
              <a:latin typeface="Cambria" pitchFamily="18" charset="0"/>
              <a:ea typeface="+mn-ea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81412"/>
            <a:ext cx="2931574" cy="19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18835"/>
            <a:ext cx="3752052" cy="530733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179512" y="980728"/>
            <a:ext cx="51408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Эксперты-экзаменаторы оценивают ход проведения эксперимента в Ведомости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6105988" y="1970838"/>
            <a:ext cx="360040" cy="1620180"/>
          </a:xfrm>
          <a:prstGeom prst="rightBrac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50226" y="3068960"/>
            <a:ext cx="1071563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ЗАПОЛНЯЕТСЯ В РЦОИ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7151948" y="4198037"/>
            <a:ext cx="936104" cy="216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1835696" y="3643097"/>
            <a:ext cx="5005817" cy="1260140"/>
          </a:xfrm>
          <a:prstGeom prst="rightArrowCallout">
            <a:avLst>
              <a:gd name="adj1" fmla="val 15339"/>
              <a:gd name="adj2" fmla="val 25000"/>
              <a:gd name="adj3" fmla="val 25000"/>
              <a:gd name="adj4" fmla="val 7565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</a:rPr>
              <a:t>КАЖДЫЙ ЭКСПЕРТ КАЖДОМУ УЧАСТНИКУ ВЫСТАВЛЯЕТ БАЛЛЫ ЗА ЭКСПЕРИМЕНТ (0 ИЛИ 1 ИЛИ 2) И СТАВИТ СВОЮ ПОДПИСЬ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088052" y="4198036"/>
            <a:ext cx="936104" cy="216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3192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 smtClean="0"/>
              <a:t>Ведомость заполняется </a:t>
            </a:r>
            <a:r>
              <a:rPr lang="ru-RU" b="1" dirty="0"/>
              <a:t>гелевой или капиллярной ручкой черного цвета. </a:t>
            </a:r>
            <a:r>
              <a:rPr lang="ru-RU" b="1" dirty="0" smtClean="0"/>
              <a:t> Цифры – по ОБРАЗЦУ. 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0851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 smtClean="0"/>
              <a:t>В случае НЕЯВКИ, УДАЛЕНИЯ, ДОСРОЧНОГО ЗАВЕРШЕНИЯ ЭКЗАМЕНА (до выполнения эксперимента) оба эксперта ставят вместо балла «Х» и подпись.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955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может отказаться от выполнения эксперимента (в любой момент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). В таком случае оба эксперта-экзаменатора 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выставляют в Ведомости «Х».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выполняет эксперимент ОДИН раз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После выполнения эксперимента участник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экзамена возвращается на свое рабочее место.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Эксперт-экзаменатор готовит лоток для следующего участника.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120234"/>
            <a:ext cx="8229600" cy="4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ПРОВЕДЕНИЕ ЭКЗАМЕНА ПО ХИМИИ</a:t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sz="2200" b="1" dirty="0">
              <a:solidFill>
                <a:srgbClr val="C00000"/>
              </a:solidFill>
              <a:latin typeface="Cambr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случае если участник заявил о готовности к проведению эксперимента не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позднее,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чем за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15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минут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до окончания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экзамена,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 ему не был предоставлен лоток для проведения эксперимента, вр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емя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обращения фиксируется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организатором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на черновике участника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Затем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организатор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фиксирует на черновике участника время, когда участнику будет предоставлен лоток для выполнения эксперимента.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Если по окончании экзамена в аудитории такой участник(и) не завершит еще выполнение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эксперимента и оформление ответа на задание 24,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экзамен для него продлевается на время, потраченное на ожидание лотка с оборудованием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Ответственный организатор и ответственный эксперт-экзаменатор составляют служебную записку на имя руководителя ППЭ.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120234"/>
            <a:ext cx="8229600" cy="4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ПРОВЕДЕНИЕ ЭКЗАМЕНА ПО ХИМИИ</a:t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sz="2200" b="1" dirty="0">
              <a:solidFill>
                <a:srgbClr val="C00000"/>
              </a:solidFill>
              <a:latin typeface="Cambr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Ответственный организатор собирает ЭМ у участников.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Если в аудитории есть участник(и), которому продлено время экзамена из-за ожидания лотка, организатор следит за окончанием добавленного времени, эксперты-экзаменаторы оценивают эксперимент.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После экзамена ответственный эксперт-экзаменатор сдает Ведомость оценивания практической части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руководителю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ППЭ.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Руководитель ППЭ проверяет правильность заполнения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Ведомости, складывает все Ведомости оценивания практической части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порядке увеличения номеров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аудиторий и упаковывает в пакет руководителя ППЭ вместе с прочими документами ППЭ.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120234"/>
            <a:ext cx="8229600" cy="4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ЗАВЕРШЕНИЕ ЭКЗАМЕНА ПО ХИМИИ</a:t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sz="2200" b="1" dirty="0">
              <a:solidFill>
                <a:srgbClr val="C00000"/>
              </a:solidFill>
              <a:latin typeface="Cambr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8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Cambria"/>
                </a:rPr>
                <a:t>ОСОБЕННОСТИ ПРОВЕДЕНИЯ ОГЭ ПО ОТДЕЛЬНЫМ ПРЕДМЕТАМ</a:t>
              </a:r>
            </a:p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55668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ФИЗИКА. ПОДГОТОВКА АУДИТОРИИ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6808" cy="3857652"/>
          </a:xfrm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 проводится в кабинетах физики.  При необходимости можно использовать другие кабинеты, отвечающие требованиям безопасного труда при выполнении экспериментального задания экзаменационной работы (задание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№17).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95234" name="Picture 2" descr="ÐÐ°ÑÑÐ¸Ð½ÐºÐ¸ Ð¿Ð¾ Ð·Ð°Ð¿ÑÐ¾ÑÑ Ð»Ð¾ÑÐ¾Ðº Ñ Ð»Ð°Ð±Ð¾ÑÐ°ÑÐ¾ÑÐ½ÑÐ¼ Ð¾Ð±Ð¾ÑÑÐ´Ð¾Ð²Ð°Ð½Ð¸ÐµÐ¼ Ð¿Ð¾ ÑÐ¸Ð·Ð¸ÐºÐµ ÐºÐ°ÑÑÐ¸Ð½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5"/>
          <a:stretch/>
        </p:blipFill>
        <p:spPr bwMode="auto">
          <a:xfrm>
            <a:off x="3131840" y="3284984"/>
            <a:ext cx="4799257" cy="32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70013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ФИЗИКА. ДОПУСК СПЕЦИАЛИСТОВ В АУДИТОРИЮ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286808" cy="3857652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обеспечению проведения лабораторных работ привлекается специалист, владеющий определенными умениями и навыками проведения лабораторных работ по физике (например, лаборант).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допускается привлекать к проведению лабораторных работ специалиста, преподававшего данный предмет у данных обучающихся.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1"/>
            <a:ext cx="7772400" cy="42862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ФИЗИКА. ПОДГОТОВКА АУДИТОРИИ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215370" cy="471490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обеспечению лабораторных работ накануне экзамена принимают лабораторное оборудование.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Комплектуют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нумеруют лотки с оборудованием (номер лотка уникален в ППЭ).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Лабораторное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оборудование размещается в аудитории на специально выделенном столе.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96258" name="Picture 2" descr="ÐÐ°Ð±Ð¾ÑÐ°ÑÐ¾ÑÐ½ÑÐ¹ ÐºÐ¾Ð¼Ð¿Ð»ÐµÐºÑ Ð¿Ð¾ Ð¼ÐµÑÐ°Ð½Ð¸Ðº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51094"/>
            <a:ext cx="4835530" cy="18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5321709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001156" cy="71438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ФИЗИКА. РАБОТА С ЛАБОРАТОРНЫМ ОБОРУДОВАНИЕМ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572560" cy="4714908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 по обеспечению лабораторных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проводит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 экзаменом инструктаж по технике безопасности и следит за соблюдением правил безопасного труда во время работы обучающихся с лабораторным оборудованием;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предоставляет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оборудование  участнику экзамена по его требованию;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выдаче лотка с оборудованием участнику следит, чтобы участник вписал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номер выданного лотка в Бланк ответов №2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u="sng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3"/>
            <a:ext cx="7772400" cy="92869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ФИЗИКА. РАБОТА С БЛАНКАМИ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14554"/>
            <a:ext cx="7429552" cy="1286454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бланке ответов №1 поле для записи ответа на задание 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будет заполнено «ХХХХ»  </a:t>
            </a:r>
          </a:p>
        </p:txBody>
      </p:sp>
    </p:spTree>
    <p:extLst>
      <p:ext uri="{BB962C8B-B14F-4D97-AF65-F5344CB8AC3E}">
        <p14:creationId xmlns:p14="http://schemas.microsoft.com/office/powerpoint/2010/main" val="2849410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6"/>
          <a:stretch/>
        </p:blipFill>
        <p:spPr>
          <a:xfrm>
            <a:off x="3577555" y="1379312"/>
            <a:ext cx="3383208" cy="4522342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 bwMode="auto">
          <a:xfrm>
            <a:off x="-22845" y="1377501"/>
            <a:ext cx="25202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475" y="1670321"/>
            <a:ext cx="432048" cy="9361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8097" y="2878866"/>
            <a:ext cx="432048" cy="9361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75" y="4118593"/>
            <a:ext cx="432048" cy="9361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282" name="Picture 2" descr="ÐÐ°ÑÑÐ¸Ð½ÐºÐ¸ Ð¿Ð¾ Ð·Ð°Ð¿ÑÐ¾ÑÑ ÐºÐ½Ð¸Ð³Ð¸ ÐºÐ°ÑÑÐ¸Ð½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4" y="1598313"/>
            <a:ext cx="775228" cy="7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ÐºÐ½Ð¸Ð³Ð¸ ÐºÐ°ÑÑÐ¸Ð½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53" y="2958125"/>
            <a:ext cx="775228" cy="7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Ð°ÑÑÐ¸Ð½ÐºÐ¸ Ð¿Ð¾ Ð·Ð°Ð¿ÑÐ¾ÑÑ ÐºÐ½Ð¸Ð³Ð¸ ÐºÐ°ÑÑÐ¸Ð½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4" y="4522313"/>
            <a:ext cx="775228" cy="7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05805" y="951176"/>
            <a:ext cx="6989093" cy="41677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ЛИТЕРАТУРА. ПОДГОТОВКА АУДИТОРИИ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619672" y="5293744"/>
            <a:ext cx="7524328" cy="135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пакете руководителя - перечень текстов, необходимых для выполнения заданий КИМ. После вскрытия пакета руководитель ППЭ передает библиотекарю указанный перечень для подбора и подготовки текстов. 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195736" y="1377501"/>
            <a:ext cx="1512168" cy="4062935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ÐÐ°ÑÑÐ¸Ð½ÐºÐ¸ Ð¿Ð¾ Ð·Ð°Ð¿ÑÐ¾ÑÑ Ð¾ÑÑÐ¾Ð³ÑÐ°ÑÐ¸ÑÐµÑÐºÐ¸Ð¹ ÑÐ»Ð¾Ð²Ð°ÑÑ ÐºÐ°ÑÑÐ¸Ð½ÐºÐ¸ ÑÐºÐ°ÑÐ°ÑÑ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67" y="1052736"/>
            <a:ext cx="1402798" cy="210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94647" y="3397613"/>
            <a:ext cx="2183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NewRoman"/>
              </a:rPr>
              <a:t>При выполнении заданий обеих частей </a:t>
            </a:r>
            <a:r>
              <a:rPr lang="ru-RU" dirty="0" smtClean="0">
                <a:latin typeface="TimesNewRoman"/>
              </a:rPr>
              <a:t>КИМ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 rot="10800000">
            <a:off x="8040883" y="2818083"/>
            <a:ext cx="432048" cy="673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35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286808" cy="457203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минут до начала экзамена библиотекарь вместе с помощниками приносит в аудиторию тексты произведений в нескольких экземплярах для каждой аудитории.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Книги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следует подготовить так, чтобы у экзаменуемого не возникало возможности работать с комментариями и вступительными статьями к художественным текстам.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1089744"/>
            <a:ext cx="6989093" cy="41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ЛИТЕРАТУРА. ПОДГОТОВКА АУДИТОРИИ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ЛИТЕРАТУРА. ХУДОЖЕСТВЕННЫЕ ТЕКСТЫ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215370" cy="407196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Художественные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тексты не предоставляются индивидуально каждому экзаменуемому.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Экзаменуемые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 мере необходимости работают с текстами за отдельными столами, на которых находятся нужные книги.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Одновременно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столами с книгами могут находиться не более трех участников.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ЛИТЕРАТУРА. СЛОВАРИ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8215370" cy="3857652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Словари предоставляются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индивидуально каждому экзаменуемому. 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62698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ЛИТЕРАТУРА. ХУДОЖЕСТВЕННЫЕ ТЕКСТЫ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84786"/>
            <a:ext cx="8715436" cy="507209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должен обеспечить равные условия доступа к художественным текстам для всех участников экзамена.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Каждый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экзаменуемый имеет возможность обращаться к  художественным текстам не более 4 раз по 10 минут (40 минут в течение экзамена).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Во время работы с текстами организатор делает отметку на черновике участника экзамена с указанием времени обращения к книгам.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 организатор сдает художественные тексты библиотекарю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610" y="856209"/>
            <a:ext cx="9169610" cy="412551"/>
          </a:xfrm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Комплект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бланков ОГЭ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0" y="1322792"/>
            <a:ext cx="9072570" cy="110872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Бланки </a:t>
            </a:r>
            <a:r>
              <a:rPr lang="ru-RU" sz="2000" b="1" dirty="0" smtClean="0">
                <a:solidFill>
                  <a:srgbClr val="FF0000"/>
                </a:solidFill>
              </a:rPr>
              <a:t>ОГЭ</a:t>
            </a:r>
            <a:r>
              <a:rPr lang="ru-RU" sz="2000" dirty="0" smtClean="0"/>
              <a:t> </a:t>
            </a:r>
            <a:r>
              <a:rPr lang="ru-RU" sz="2000" dirty="0"/>
              <a:t>представляют собой </a:t>
            </a:r>
            <a:r>
              <a:rPr lang="ru-RU" sz="2000" dirty="0" smtClean="0"/>
              <a:t>комплект из 2 именных бланков (односторонний бланк №</a:t>
            </a:r>
            <a:r>
              <a:rPr lang="ru-RU" sz="2000" dirty="0"/>
              <a:t>1</a:t>
            </a:r>
            <a:r>
              <a:rPr lang="ru-RU" sz="2000" dirty="0" smtClean="0"/>
              <a:t>, двусторонний бланк №2)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7" y="2230434"/>
            <a:ext cx="3096344" cy="415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3"/>
          <a:srcRect l="17477" t="9619" r="33458" b="4609"/>
          <a:stretch>
            <a:fillRect/>
          </a:stretch>
        </p:blipFill>
        <p:spPr bwMode="auto">
          <a:xfrm>
            <a:off x="4633800" y="2204864"/>
            <a:ext cx="3106552" cy="417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3"/>
            <a:ext cx="7772400" cy="92869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ЛИТЕРАТУРА. РАБОТА С БЛАНКАМИ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14554"/>
            <a:ext cx="7429552" cy="3000396"/>
          </a:xfrm>
        </p:spPr>
        <p:txBody>
          <a:bodyPr/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экзамене по литературе участники экзамена работают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только с Бланком №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ГЕОГРАФИЯ. СПРАВОЧНЫЕ МАТЕРИАЛЫ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784619"/>
            <a:ext cx="5224664" cy="464347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могут использовать географические атласы для 7, 8 и 9 классов (любого издательства).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Ответственность за обеспечение атласами участников экзамена несет руководитель ОО участника.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атласов для каждого участника проверяется и опечатывается в ОО участника.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день экзамена комплекты передаются учителю, сопровождающему участников на экзамен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8310" name="Picture 6" descr="ÐÐ°ÑÑÐ¸Ð½ÐºÐ¸ Ð¿Ð¾ Ð·Ð°Ð¿ÑÐ¾ÑÑ Ð³ÐµÐ¾Ð³ÑÐ°ÑÐ¸ÑÐµÑÐºÐ¸Ðµ Ð°ÑÐ»Ð°ÑÑ Ð´Ð»Ñ ÑÐºÐ¾Ð»ÑÐ½Ð¸ÐºÐ¾Ð² ÐºÐ°ÑÑÐ¸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00" y="1753108"/>
            <a:ext cx="1874814" cy="23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6" name="Picture 2" descr="ÐÐ°ÑÑÐ¸Ð½ÐºÐ¸ Ð¿Ð¾ Ð·Ð°Ð¿ÑÐ¾ÑÑ Ð³ÐµÐ¾Ð³ÑÐ°ÑÐ¸ÑÐµÑÐºÐ¸Ðµ Ð°ÑÐ»Ð°ÑÑ Ð´Ð»Ñ ÑÐºÐ¾Ð»ÑÐ½Ð¸ÐºÐ¾Ð² ÐºÐ°ÑÑÐ¸Ð½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5511"/>
            <a:ext cx="1790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4" name="Picture 10" descr="ÐÐ°ÑÑÐ¸Ð½ÐºÐ¸ Ð¿Ð¾ Ð·Ð°Ð¿ÑÐ¾ÑÑ Ð¿Ð°Ð¿ÐºÐ° Ð¿Ð»Ð°ÑÑÐ¸ÐºÐ¾Ð²Ð°Ñ  ÐºÐ°ÑÑÐ¸Ð½Ðº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7" b="11443"/>
          <a:stretch/>
        </p:blipFill>
        <p:spPr bwMode="auto">
          <a:xfrm>
            <a:off x="323528" y="4293096"/>
            <a:ext cx="2808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6" name="Picture 12" descr="ÐÐ°ÑÑÐ¸Ð½ÐºÐ¸ Ð¿Ð¾ Ð·Ð°Ð¿ÑÐ¾ÑÑ Ð¿ÐµÑÐ°ÑÑ  ÐºÐ°ÑÑÐ¸Ð½ÐºÐ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8"/>
          <a:stretch/>
        </p:blipFill>
        <p:spPr bwMode="auto">
          <a:xfrm>
            <a:off x="2114228" y="5301208"/>
            <a:ext cx="900713" cy="9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71438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ГЕОГРАФИЯ. СПРАВОЧНЫЕ МАТЕРИАЛЫ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204864"/>
            <a:ext cx="7858180" cy="408165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Сопровождающий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передает комплекты атласов каждому участнику перед входом в ППЭ.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Выполнять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проверку опечатанного комплекта атласов организаторам в ППЭ не нужно.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 не опечатан, проверяем.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Руководителю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 следует подготовить резервные комплекты атласов.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78581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ГЕОГРАФИЯ. РАБОТА С БЛАНКАМИ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204864"/>
            <a:ext cx="3787354" cy="392909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Бланке №1 в строках с номерами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12, 28,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записи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ответов будут заполнены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«ХХХХ»  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504960" cy="45478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64294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ПОДГОТОВКА АУДИТОРИИ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501122" cy="4643470"/>
          </a:xfrm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Нумерация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аудиторий </a:t>
            </a:r>
            <a:r>
              <a:rPr lang="ru-RU" sz="2000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реальная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(четыре цифры).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ru-RU" sz="1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специалист: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готовит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аудитории участнику экзамена рабочее место для выполнения части 1, рабочее место, оборудованное компьютером, для выполнения части 2 экзаменационной работы (с одинаковыми номерами)  и резервные компьютеры;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устанавливает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ПО, блокирует выход в интернет.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1378" name="Picture 2" descr="ÐÐ°ÑÑÐ¸Ð½ÐºÐ¸ Ð¿Ð¾ Ð·Ð°Ð¿ÑÐ¾ÑÑ Ð¿Ð°ÑÑÐ° Ñ ÐºÐ¾Ð¼Ð¿ÑÑÑÐµÑÐ¾Ð¼ 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6123"/>
            <a:ext cx="2101651" cy="21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ÐÐ°ÑÑÐ¸Ð½ÐºÐ¸ Ð¿Ð¾ Ð·Ð°Ð¿ÑÐ¾ÑÑ Ð¿Ð°ÑÑÐ° Ñ ÐºÐ¾Ð¼Ð¿ÑÑÑÐµÑÐ¾Ð¼  ÐºÐ°ÑÑÐ¸Ð½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03832"/>
            <a:ext cx="20859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71438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ПОДГОТОВКА ШТАБА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43050"/>
            <a:ext cx="8856984" cy="4810286"/>
          </a:xfrm>
        </p:spPr>
        <p:txBody>
          <a:bodyPr/>
          <a:lstStyle/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Задания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информатике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ОГЭ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ГВЭ9) для выполнения на ПК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передаются в ППЭ в виде защищенного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файла.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Файл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будет передан в ППОИ не позднее, чем в 8.00 в день экзамена.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Пароль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 файлу будет передан в 9.00 в день экзамена.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Ответственный технический специалист готовит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штабе ППЭ центральный компьютер 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получения защищенного файла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заданиями, для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сбора файлов ответов из аудиторий 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съемный носитель(и)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(флэш-накопитель) для записи результатов экзамена и передачи их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РЦОИ.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съемном носителе, предназначенном для сбора файлов ответов участников, папку с кодом ППЭ, а в ней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папки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номерами аудиторий.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99718"/>
              </p:ext>
            </p:extLst>
          </p:nvPr>
        </p:nvGraphicFramePr>
        <p:xfrm>
          <a:off x="4067944" y="1988840"/>
          <a:ext cx="4933955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0" name="Acrobat Document" r:id="rId3" imgW="6415912" imgH="4533756" progId="AcroExch.Document.DC">
                  <p:embed/>
                </p:oleObj>
              </mc:Choice>
              <mc:Fallback>
                <p:oleObj name="Acrobat Document" r:id="rId3" imgW="6415912" imgH="4533756" progId="AcroExch.Document.DC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988840"/>
                        <a:ext cx="4933955" cy="30963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62755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ПОДГОТОВКА АУДИТОРИИ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864" y="1556792"/>
            <a:ext cx="3960440" cy="4536504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Технический специалист в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присутствии руководителя ППЭ проводит проверку готовности техники и программного обеспечения на каждом рабочем месте.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итогам проверки специалист по проведению инструктажа и руководитель ППЭ заполняют Протокол технической готовности ППЭ (форма ППЭ-01-01-И) и приобщают его к документам экзамена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alt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57150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ПОДГОТОВКА АУДИТОРИИ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572560" cy="5000660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 началом экзамена </a:t>
            </a:r>
            <a:r>
              <a:rPr lang="ru-RU" sz="2000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 :</a:t>
            </a:r>
            <a:endParaRPr lang="ru-RU" sz="2000" dirty="0">
              <a:solidFill>
                <a:srgbClr val="84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копирует файлы для выполнения заданий 11-15 </a:t>
            </a:r>
            <a:r>
              <a:rPr lang="ru-RU" sz="2000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носителя информации на компьютеры в аудитории </a:t>
            </a:r>
            <a:r>
              <a:rPr lang="ru-RU" sz="2000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или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расшифровывает и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копирует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файлы </a:t>
            </a:r>
            <a:r>
              <a:rPr lang="ru-RU" sz="2000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выполнения заданий 11-15 </a:t>
            </a:r>
            <a:r>
              <a:rPr lang="ru-RU" sz="2000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2000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компьютеры в аудитории ППЭ .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время экзамена аудитории должен присутствовать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способный оказать участникам экзамена  помощь в запуске ПО и сохранении файлов в необходимом формате, каталоге и с необходимым именем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РАБОТА С БЛАНКАМИ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8322148" cy="400052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Первая </a:t>
            </a:r>
            <a:r>
              <a:rPr lang="ru-RU" sz="2000" dirty="0">
                <a:solidFill>
                  <a:srgbClr val="84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часть экзаменационной работы (теоретическая) выполняется участниками экзамена на Бланках №1.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Задания №№11-15 выполняются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компьютером.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Участники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 по мере необходимости пересаживаются со своих рабочих мест за рабочие места с компьютерами в соответствии с номером своего рабочего места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РАБОТА С БЛАНКАМИ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8072526" cy="350046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Задания №№11 -15 выполняются на компьютере, а результаты их выполнения фиксируются в Бланках ответов.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Ответом к заданиям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и 12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является слово или число, которое пишется в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Бланке ответов №1.</a:t>
            </a:r>
            <a:endParaRPr lang="ru-RU" sz="2000" u="sng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1" y="937171"/>
            <a:ext cx="4511333" cy="58536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172845" y="1199034"/>
            <a:ext cx="1071563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4109368" y="1454200"/>
            <a:ext cx="1071562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4211961" y="4293096"/>
            <a:ext cx="2232248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204864"/>
            <a:ext cx="35348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</a:t>
            </a:r>
            <a:r>
              <a:rPr lang="ru-RU" b="1" dirty="0" smtClean="0"/>
              <a:t>случае </a:t>
            </a:r>
            <a:r>
              <a:rPr lang="ru-RU" b="1" dirty="0"/>
              <a:t>если КИМ не предусматривает записи ответа на бланке №1, поле для записи ответа будет заполнено символами «ХХХ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обществознание, география, русский язык, физика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68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РАБОТА С БЛАНКАМИ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8072526" cy="350046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Результатом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выполнения заданий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 14 и 15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является отдельный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файл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После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выполнения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этих заданий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 экзамена под контролем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специалиста по проведению инструктажа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переименовывает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свои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файлы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соответствии номером Бланка ответов 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Участник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 делает в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Бланке ответов №2 отметку о выполнении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заданий.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2" y="1268760"/>
            <a:ext cx="7452320" cy="5270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50006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РАБОТА С ФАЙЛАМИ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972" y="4005064"/>
            <a:ext cx="8215370" cy="1656184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Технический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 делает отметки о выполнении этих заданий в Ведомость учета  (ППЭ-05-03-И).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Участник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расписывается в Ведомости учета  (ППЭ-05-03-И).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Организатор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заверяет записи в ведомости подписью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РАБОТА С ФАЙЛАМИ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44392"/>
            <a:ext cx="6656117" cy="470747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404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РАБОТА С ФАЙЛАМИ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00240"/>
            <a:ext cx="8465024" cy="3571900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окончания экзамена в аудитории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 проверяет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корректность и количество файлов ответов из аудитории на съемном носителе по «Ведомости учета ответов на задания практической части ГИА по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информатике»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(форма ППЭ-05-03-И).</a:t>
            </a:r>
          </a:p>
          <a:p>
            <a:pPr algn="l"/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6190"/>
            <a:ext cx="3172152" cy="237911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ТЕХНИЧЕСКИЙ СБОЙ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8072526" cy="450059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возникновении технических сбоев участник ГИА обращается к организатору в аудитории или техническому специалисту.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Если технический сбой не устраним за короткое время (3-5 минут), то участнику ГИА должен быть предложен резервный компьютер.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Время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начала и конца вынужденного перерыва в работе участника фиксируется, общее время, отведенное на выполнение участником работы, может быть продлено на эту величину.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ИНФОРМАТИКА. ТЕХНИЧЕСКИЙ СБОЙ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85926"/>
            <a:ext cx="8535354" cy="450059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вынужденный перерыв в работе участника ГИА составляет более 20 минут, то участник  вправе принять решение об аннулировании своих результатов.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Руководитель ППЭ оформляет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досрочное завершение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 (форма ППЭ-22).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Экзамен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участника ГИА решением ГЭК переносится на резервный день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опоздания участника ОГЭ на экзамен по физике, химии информатике (участника ГВЭ9 – на экзамен по информатике) специалист по проведению инструктажа проводит для опоздавшего инструктаж по технике безопасности у стола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организатора до начала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работы участника с КИМ.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944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72839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Проведение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письменной части экзамена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иностранным языкам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01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72D273-CBDE-4E81-BB96-CA13E3FB15EE}" type="slidenum">
              <a:rPr lang="ru-RU" altLang="ru-RU" smtClean="0">
                <a:cs typeface="Arial" charset="0"/>
              </a:rPr>
              <a:pPr/>
              <a:t>47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07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928670"/>
            <a:ext cx="857256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ИНОСТРАННЫЕ ЯЗЫКИ (ПИСЬМЕННАЯ ЧАСТЬ).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АУДИТОРИИ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6" descr="ÐÐ°ÑÑÐ¸Ð½ÐºÐ¸ Ð¿Ð¾ Ð·Ð°Ð¿ÑÐ¾ÑÑ ÑÑÐµÐ´ÑÑÐ²Ð¾ Ð´Ð»Ñ Ð²Ð¾ÑÐ¿ÑÐ¾Ð¸Ð·Ð²ÐµÐ´ÐµÐ½Ð¸Ñ Ð°ÑÐ´Ð¸Ð¾Ð·Ð°Ð¿Ð¸ÑÐ¸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73" y="1681056"/>
            <a:ext cx="6364879" cy="228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055676" y="1681056"/>
            <a:ext cx="5392688" cy="4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средства воспроизведения аудиозаписи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7546" y="4961588"/>
            <a:ext cx="8028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Технический </a:t>
            </a:r>
            <a:r>
              <a:rPr lang="ru-RU" b="1" dirty="0">
                <a:solidFill>
                  <a:srgbClr val="663300"/>
                </a:solidFill>
              </a:rPr>
              <a:t>специалист выполняет расшифровку и копирование защищенного файла на компьютеры в аудиториях или предоставляет аудиофайл (</a:t>
            </a:r>
            <a:r>
              <a:rPr lang="ru-RU" b="1" dirty="0">
                <a:solidFill>
                  <a:srgbClr val="FF0000"/>
                </a:solidFill>
              </a:rPr>
              <a:t>формат МР3</a:t>
            </a:r>
            <a:r>
              <a:rPr lang="ru-RU" b="1" dirty="0">
                <a:solidFill>
                  <a:srgbClr val="663300"/>
                </a:solidFill>
              </a:rPr>
              <a:t>) в аудитории на внешнем </a:t>
            </a:r>
            <a:r>
              <a:rPr lang="ru-RU" b="1" dirty="0" smtClean="0">
                <a:solidFill>
                  <a:srgbClr val="663300"/>
                </a:solidFill>
              </a:rPr>
              <a:t>носителе.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3373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mbria" panose="02040503050406030204" pitchFamily="18" charset="0"/>
              </a:rPr>
              <a:t>Аудиозапись заданий раздела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a typeface="Cambria" panose="02040503050406030204" pitchFamily="18" charset="0"/>
              </a:rPr>
              <a:t>Аудирование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Cambria" panose="02040503050406030204" pitchFamily="18" charset="0"/>
              </a:rPr>
              <a:t>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Cambria" panose="02040503050406030204" pitchFamily="18" charset="0"/>
              </a:rPr>
              <a:t>предоставляется </a:t>
            </a:r>
            <a:r>
              <a:rPr lang="ru-RU" b="1" dirty="0">
                <a:solidFill>
                  <a:srgbClr val="FF0000"/>
                </a:solidFill>
              </a:rPr>
              <a:t>в виде защищенного файла</a:t>
            </a:r>
            <a:endParaRPr lang="ru-RU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55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ÐÐ°ÑÑÐ¸Ð½ÐºÐ¸ Ð¿Ð¾ Ð·Ð°Ð¿ÑÐ¾ÑÑ ÑÑÐµÐ´ÑÑÐ²Ð¾ Ð´Ð»Ñ Ð²Ð¾ÑÐ¿ÑÐ¾Ð¸Ð·Ð²ÐµÐ´ÐµÐ½Ð¸Ñ Ð°ÑÐ´Ð¸Ð¾Ð·Ð°Ð¿Ð¸ÑÐ¸ ÐºÐ°ÑÑÐ¸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247" y="1729158"/>
            <a:ext cx="2811795" cy="1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42862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ИНОСТРАННЫЕ ЯЗЫКИ. РАБОТА С ФАЙЛОМ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412776"/>
            <a:ext cx="7238038" cy="4422607"/>
          </a:xfrm>
        </p:spPr>
        <p:txBody>
          <a:bodyPr/>
          <a:lstStyle/>
          <a:p>
            <a:pPr algn="just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В АУДИТОРИИ </a:t>
            </a:r>
          </a:p>
          <a:p>
            <a:pPr algn="just"/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позже 9:00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проверяет звуковоспроизводящее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устройство 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ПОСТОРОННИЕ ДИСКИ И КАССЕТЫ ДОЛЖНЫ БЫТЬ ВЫНУТЫ ИЗ ЗВУКОВОСПРОИЗВОДЯЩЕГО УСТРОЙСТВА.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ранее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10:00 во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время инструктажа 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запускает аудиофайл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настраивает громкость.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файл или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устройство неработоспособны, замена у руководителя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ППЭ,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 приостанавливается, служебная записка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494" y="3068960"/>
            <a:ext cx="1210315" cy="1490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24" y="4653136"/>
            <a:ext cx="132294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3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50006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РАЗРЕШЕННЫЕ СРЕДСТВА ОБУЧЕНИЯ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14554"/>
            <a:ext cx="7572428" cy="3643338"/>
          </a:xfrm>
        </p:spPr>
        <p:txBody>
          <a:bodyPr/>
          <a:lstStyle/>
          <a:p>
            <a:pPr algn="l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42658"/>
              </p:ext>
            </p:extLst>
          </p:nvPr>
        </p:nvGraphicFramePr>
        <p:xfrm>
          <a:off x="171392" y="1378588"/>
          <a:ext cx="8715436" cy="5013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Предмет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Средства обучения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Русский язык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Орфографические словари (обеспечивает ППЭ)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Математика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Справочные материалы (входят в состав КИМ), линейка, не содержащая справочной информации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Физика и Биология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Линейка, не содержащая справочной информации, непрограммируемый калькулятор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Химия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Справочные материалы (входят в состав КИМ), непрограммируемый калькулятор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Литература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Художественные </a:t>
                      </a:r>
                      <a:r>
                        <a:rPr lang="ru-RU" sz="1600" dirty="0" smtClean="0"/>
                        <a:t>тексты,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орфографические словари </a:t>
                      </a:r>
                      <a:r>
                        <a:rPr lang="ru-RU" sz="1600" dirty="0"/>
                        <a:t>(обеспечивает ППЭ)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География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Географические атласы для 7, 8 и 9 класса любого издания (обеспечивает ОО участника экзамена), линейка, не содержащая справочной информации, непрограммируемый калькулятор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Информатика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Компьютер с установленным на нем ПО (обеспечивает ППЭ)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Обществознание, история и иностранные языки (письменная часть)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Не</a:t>
                      </a:r>
                      <a:r>
                        <a:rPr lang="ru-RU" sz="1600" baseline="0" dirty="0" smtClean="0"/>
                        <a:t> используются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ИНОСТРАННЫЕ ЯЗЫКИ (ПИСЬМЕННАЯ ЧАСТЬ). АУДИРОВАНИЕ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86808" cy="379476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Длительность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воспроизведения аудиозаписи: 25 – 30 минут.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Во время выполнения  заданий по «Аудированию» вход и выход из аудитории, а также перемещение по аудитории категорически запрещены.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Опоздавшие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экзамен входят в аудиторию после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прослушивания аудиозаписи.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завершении выполнения раздела «Аудирование», звуковоспроизводящее устройство выключается.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Участники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ОГЭ приступают к выполнению остальных частей экзаменационной работы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5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8794750" cy="1143000"/>
          </a:xfrm>
        </p:spPr>
        <p:txBody>
          <a:bodyPr/>
          <a:lstStyle/>
          <a:p>
            <a:pPr marL="762000" indent="-762000"/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323528" y="1671263"/>
            <a:ext cx="8628063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Физика, химия: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комплекты лабораторного оборудования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Информатика и ИКТ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: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ПК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Русский язык, иностранные языки (письменная часть):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средства воспроизведения аудиозаписи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экзаменах по физике, химии и информатике проводится </a:t>
            </a:r>
            <a:r>
              <a:rPr lang="ru-RU" alt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инструктаж по технике безопасности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даже для опоздавших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dirty="0" smtClean="0"/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914400" y="926196"/>
            <a:ext cx="6609928" cy="4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ТЕХНИЧЕСКАЯ ПОДГОТОВКА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ППЭ</a:t>
            </a:r>
          </a:p>
        </p:txBody>
      </p:sp>
      <p:sp>
        <p:nvSpPr>
          <p:cNvPr id="8294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12015D-0978-4CB2-843F-58CC2449DA4B}" type="slidenum">
              <a:rPr lang="ru-RU" altLang="ru-RU" smtClean="0">
                <a:cs typeface="Arial" charset="0"/>
              </a:rPr>
              <a:pPr/>
              <a:t>6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490" y="1950267"/>
            <a:ext cx="6593579" cy="4525963"/>
          </a:xfrm>
        </p:spPr>
        <p:txBody>
          <a:bodyPr>
            <a:normAutofit/>
          </a:bodyPr>
          <a:lstStyle/>
          <a:p>
            <a:pPr>
              <a:buAutoNum type="arabicParenR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Аудитория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, оборудованная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раковиной.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Участники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должны сидеть спиной к столам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 лабораторным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оборудованием, чтобы не отвлекаться.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ИЛИ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2)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Аудитория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без раковины оборудуется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промывалкой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 и ведром.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Участники должны сидеть спиной к столам с лабораторным оборудованием, чтобы не отвлекаться.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Дверь должна располагаться рядом со столами с лабораторным оборудованием (для скорейшей доставки участника/эксперта/организатора в медицинский кабинет).</a:t>
            </a:r>
          </a:p>
        </p:txBody>
      </p:sp>
      <p:pic>
        <p:nvPicPr>
          <p:cNvPr id="4" name="Picture 3" descr="C:\Users\bvl\AppData\Local\Microsoft\Windows\Temporary Internet Files\Content.IE5\Y7SP45RJ\49284.1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1" y="1632837"/>
            <a:ext cx="1557610" cy="12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576898"/>
            <a:ext cx="845913" cy="873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72663"/>
            <a:ext cx="1117681" cy="1117681"/>
          </a:xfrm>
          <a:prstGeom prst="rect">
            <a:avLst/>
          </a:prstGeom>
        </p:spPr>
      </p:pic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364490" y="907775"/>
            <a:ext cx="8358187" cy="55438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ХИМИЯ. ПОДГОТОВКА АУДИТОРИИ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60" y="2332037"/>
            <a:ext cx="8229600" cy="203306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В аудитории (за спинами участников) должны находиться: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столы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для проведения эксперимента, на которых располагаются лотки с оборудованием (4 в аудитории по числу вариантов КИМ);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тулья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для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экспертов-экзаменаторов;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стол с запасом пробирок и реактивов.</a:t>
            </a:r>
          </a:p>
          <a:p>
            <a:endParaRPr lang="ru-RU" sz="1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64490" y="907775"/>
            <a:ext cx="8358187" cy="55438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ХИМИЯ. ПОДГОТОВКА АУДИТОРИИ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vl\AppData\Local\Microsoft\Windows\Temporary Internet Files\Content.IE5\Y7SP45RJ\49284.1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1" y="980728"/>
            <a:ext cx="1557610" cy="12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8980" y="908720"/>
            <a:ext cx="7992888" cy="5832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31" y="2492896"/>
            <a:ext cx="977417" cy="977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96" y="2497217"/>
            <a:ext cx="941910" cy="94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34" y="2511751"/>
            <a:ext cx="927376" cy="9273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511751"/>
            <a:ext cx="927376" cy="927376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07708"/>
            <a:ext cx="1719171" cy="8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3016"/>
            <a:ext cx="729508" cy="10527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3016"/>
            <a:ext cx="971552" cy="10033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971552" cy="10033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971552" cy="1003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76" y="4725144"/>
            <a:ext cx="987574" cy="13167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25144"/>
            <a:ext cx="987574" cy="13167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10" y="4725144"/>
            <a:ext cx="987574" cy="13167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61" y="4725144"/>
            <a:ext cx="987574" cy="13167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62988" y="6268670"/>
            <a:ext cx="109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ДОСКА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635896" y="6268670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76056" y="6259002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20272" y="1124744"/>
            <a:ext cx="1521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Эксперт- экзаменатор </a:t>
            </a:r>
          </a:p>
          <a:p>
            <a:r>
              <a:rPr lang="ru-RU" sz="1400" dirty="0" smtClean="0"/>
              <a:t>(2 чел.)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886966" y="1106160"/>
            <a:ext cx="1333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Стол с запасом пробирок и реактивов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171935" y="2492896"/>
            <a:ext cx="1369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Столы с лотками для эксперимента (4 шт.)</a:t>
            </a:r>
            <a:endParaRPr lang="ru-RU" sz="14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19" y="1057288"/>
            <a:ext cx="1597444" cy="133186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000240"/>
            <a:ext cx="1001153" cy="9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31483</TotalTime>
  <Words>2113</Words>
  <Application>Microsoft Office PowerPoint</Application>
  <PresentationFormat>Экран (4:3)</PresentationFormat>
  <Paragraphs>248</Paragraphs>
  <Slides>50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</vt:lpstr>
      <vt:lpstr>Times New Roman</vt:lpstr>
      <vt:lpstr>TimesNewRoman</vt:lpstr>
      <vt:lpstr>Тема Office</vt:lpstr>
      <vt:lpstr>Acrobat Document</vt:lpstr>
      <vt:lpstr>Презентация PowerPoint</vt:lpstr>
      <vt:lpstr> </vt:lpstr>
      <vt:lpstr>Комплект бланков ОГЭ</vt:lpstr>
      <vt:lpstr>Презентация PowerPoint</vt:lpstr>
      <vt:lpstr>РАЗРЕШЕННЫЕ СРЕДСТВА ОБУЧЕНИЯ</vt:lpstr>
      <vt:lpstr> </vt:lpstr>
      <vt:lpstr>ХИМИЯ. ПОДГОТОВКА АУДИТОРИИ</vt:lpstr>
      <vt:lpstr>ХИМИЯ. ПОДГОТОВКА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Ведомость оценивания практической части экзамена по химии (ОГЭ)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ФИЗИКА. ПОДГОТОВКА АУДИТОРИИ</vt:lpstr>
      <vt:lpstr>ФИЗИКА. ДОПУСК СПЕЦИАЛИСТОВ В АУДИТОРИЮ </vt:lpstr>
      <vt:lpstr>ФИЗИКА. ПОДГОТОВКА АУДИТОРИИ</vt:lpstr>
      <vt:lpstr>ФИЗИКА. РАБОТА С ЛАБОРАТОРНЫМ ОБОРУДОВАНИЕМ</vt:lpstr>
      <vt:lpstr>ФИЗИКА. РАБОТА С БЛАНКАМИ</vt:lpstr>
      <vt:lpstr>ЛИТЕРАТУРА. ПОДГОТОВКА АУДИТОРИИ</vt:lpstr>
      <vt:lpstr>Презентация PowerPoint</vt:lpstr>
      <vt:lpstr>ЛИТЕРАТУРА. ХУДОЖЕСТВЕННЫЕ ТЕКСТЫ</vt:lpstr>
      <vt:lpstr>ЛИТЕРАТУРА. СЛОВАРИ</vt:lpstr>
      <vt:lpstr>ЛИТЕРАТУРА. ХУДОЖЕСТВЕННЫЕ ТЕКСТЫ</vt:lpstr>
      <vt:lpstr>ЛИТЕРАТУРА. РАБОТА С БЛАНКАМИ</vt:lpstr>
      <vt:lpstr>ГЕОГРАФИЯ. СПРАВОЧНЫЕ МАТЕРИАЛЫ</vt:lpstr>
      <vt:lpstr>ГЕОГРАФИЯ. СПРАВОЧНЫЕ МАТЕРИАЛЫ</vt:lpstr>
      <vt:lpstr>ГЕОГРАФИЯ. РАБОТА С БЛАНКАМИ</vt:lpstr>
      <vt:lpstr>ИНФОРМАТИКА. ПОДГОТОВКА АУДИТОРИИ</vt:lpstr>
      <vt:lpstr>ИНФОРМАТИКА. ПОДГОТОВКА ШТАБА</vt:lpstr>
      <vt:lpstr>ИНФОРМАТИКА. ПОДГОТОВКА АУДИТОРИИ</vt:lpstr>
      <vt:lpstr>ИНФОРМАТИКА. ПОДГОТОВКА АУДИТОРИИ</vt:lpstr>
      <vt:lpstr>ИНФОРМАТИКА. РАБОТА С БЛАНКАМИ</vt:lpstr>
      <vt:lpstr>ИНФОРМАТИКА. РАБОТА С БЛАНКАМИ</vt:lpstr>
      <vt:lpstr>ИНФОРМАТИКА. РАБОТА С БЛАНКАМИ</vt:lpstr>
      <vt:lpstr>ИНФОРМАТИКА. РАБОТА С ФАЙЛАМИ </vt:lpstr>
      <vt:lpstr>ИНФОРМАТИКА. РАБОТА С ФАЙЛАМИ </vt:lpstr>
      <vt:lpstr>ИНФОРМАТИКА. РАБОТА С ФАЙЛАМИ</vt:lpstr>
      <vt:lpstr>ИНФОРМАТИКА. ТЕХНИЧЕСКИЙ СБОЙ</vt:lpstr>
      <vt:lpstr>ИНФОРМАТИКА. ТЕХНИЧЕСКИЙ СБОЙ</vt:lpstr>
      <vt:lpstr>Презентация PowerPoint</vt:lpstr>
      <vt:lpstr>Проведение письменной части экзамена  по иностранным языкам</vt:lpstr>
      <vt:lpstr>ИНОСТРАННЫЕ ЯЗЫКИ (ПИСЬМЕННАЯ ЧАСТЬ).  ПОДГОТОВКА АУДИТОРИИ</vt:lpstr>
      <vt:lpstr>ИНОСТРАННЫЕ ЯЗЫКИ. РАБОТА С ФАЙЛОМ</vt:lpstr>
      <vt:lpstr>ИНОСТРАННЫЕ ЯЗЫКИ (ПИСЬМЕННАЯ ЧАСТЬ). АУДИРОВАНИЕ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1183</cp:revision>
  <cp:lastPrinted>2020-03-23T13:24:28Z</cp:lastPrinted>
  <dcterms:created xsi:type="dcterms:W3CDTF">2009-04-24T07:03:57Z</dcterms:created>
  <dcterms:modified xsi:type="dcterms:W3CDTF">2024-01-31T08:07:54Z</dcterms:modified>
</cp:coreProperties>
</file>