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61"/>
  </p:notesMasterIdLst>
  <p:handoutMasterIdLst>
    <p:handoutMasterId r:id="rId62"/>
  </p:handoutMasterIdLst>
  <p:sldIdLst>
    <p:sldId id="548" r:id="rId2"/>
    <p:sldId id="549" r:id="rId3"/>
    <p:sldId id="477" r:id="rId4"/>
    <p:sldId id="478" r:id="rId5"/>
    <p:sldId id="479" r:id="rId6"/>
    <p:sldId id="547" r:id="rId7"/>
    <p:sldId id="480" r:id="rId8"/>
    <p:sldId id="481" r:id="rId9"/>
    <p:sldId id="525" r:id="rId10"/>
    <p:sldId id="526" r:id="rId11"/>
    <p:sldId id="486" r:id="rId12"/>
    <p:sldId id="482" r:id="rId13"/>
    <p:sldId id="483" r:id="rId14"/>
    <p:sldId id="550" r:id="rId15"/>
    <p:sldId id="485" r:id="rId16"/>
    <p:sldId id="395" r:id="rId17"/>
    <p:sldId id="506" r:id="rId18"/>
    <p:sldId id="309" r:id="rId19"/>
    <p:sldId id="527" r:id="rId20"/>
    <p:sldId id="528" r:id="rId21"/>
    <p:sldId id="529" r:id="rId22"/>
    <p:sldId id="538" r:id="rId23"/>
    <p:sldId id="539" r:id="rId24"/>
    <p:sldId id="540" r:id="rId25"/>
    <p:sldId id="530" r:id="rId26"/>
    <p:sldId id="543" r:id="rId27"/>
    <p:sldId id="541" r:id="rId28"/>
    <p:sldId id="544" r:id="rId29"/>
    <p:sldId id="551" r:id="rId30"/>
    <p:sldId id="495" r:id="rId31"/>
    <p:sldId id="535" r:id="rId32"/>
    <p:sldId id="514" r:id="rId33"/>
    <p:sldId id="508" r:id="rId34"/>
    <p:sldId id="510" r:id="rId35"/>
    <p:sldId id="511" r:id="rId36"/>
    <p:sldId id="512" r:id="rId37"/>
    <p:sldId id="516" r:id="rId38"/>
    <p:sldId id="509" r:id="rId39"/>
    <p:sldId id="517" r:id="rId40"/>
    <p:sldId id="518" r:id="rId41"/>
    <p:sldId id="519" r:id="rId42"/>
    <p:sldId id="521" r:id="rId43"/>
    <p:sldId id="496" r:id="rId44"/>
    <p:sldId id="553" r:id="rId45"/>
    <p:sldId id="554" r:id="rId46"/>
    <p:sldId id="555" r:id="rId47"/>
    <p:sldId id="556" r:id="rId48"/>
    <p:sldId id="558" r:id="rId49"/>
    <p:sldId id="559" r:id="rId50"/>
    <p:sldId id="545" r:id="rId51"/>
    <p:sldId id="498" r:id="rId52"/>
    <p:sldId id="347" r:id="rId53"/>
    <p:sldId id="349" r:id="rId54"/>
    <p:sldId id="499" r:id="rId55"/>
    <p:sldId id="536" r:id="rId56"/>
    <p:sldId id="501" r:id="rId57"/>
    <p:sldId id="502" r:id="rId58"/>
    <p:sldId id="503" r:id="rId59"/>
    <p:sldId id="542" r:id="rId60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166824"/>
    <a:srgbClr val="FF0000"/>
    <a:srgbClr val="606060"/>
    <a:srgbClr val="496DA7"/>
    <a:srgbClr val="99FFCC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8" autoAdjust="0"/>
    <p:restoredTop sz="94790" autoAdjust="0"/>
  </p:normalViewPr>
  <p:slideViewPr>
    <p:cSldViewPr>
      <p:cViewPr varScale="1">
        <p:scale>
          <a:sx n="110" d="100"/>
          <a:sy n="110" d="100"/>
        </p:scale>
        <p:origin x="7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75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1" y="1"/>
            <a:ext cx="2945874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109"/>
            <a:ext cx="2945875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1" y="9379109"/>
            <a:ext cx="2945874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6C689E64-7C91-4042-A5EA-CEE3D4F76B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387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75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83" y="1"/>
            <a:ext cx="2945875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2A39A8E-1074-493A-A12C-AF1466DED3A9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5" y="4689555"/>
            <a:ext cx="5438787" cy="444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522"/>
            <a:ext cx="2945875" cy="4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83" y="9377522"/>
            <a:ext cx="2945875" cy="4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566F94C8-D57C-4EFA-8A95-B390286675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876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3850183" y="9377522"/>
            <a:ext cx="2945875" cy="4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01DA44-001E-4FD1-8968-6B52CCF0A73A}" type="slidenum">
              <a:rPr lang="ru-RU" altLang="ru-RU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9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После ответа у участника есть возможность прослушать свою аудиозапись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Подготовка к ответу выполняется в минимальном объёме непосредственно при сдаче экзамена (перед ответом на каждое задание), время подготовки и записи ответа контролируется средствами программного обеспечения;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50183" y="9377522"/>
            <a:ext cx="2945875" cy="4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2D54E9-9CD5-43C6-B77D-9A344EC56E59}" type="slidenum">
              <a:rPr lang="ru-RU" altLang="ru-RU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Особенности состава экзаменационных материалов?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Нарисовать 5 конвертов ИК?</a:t>
            </a:r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50183" y="9377522"/>
            <a:ext cx="2945875" cy="4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96204A-E5D7-49C0-A41E-19126CE5272F}" type="slidenum">
              <a:rPr lang="ru-RU" altLang="ru-RU" b="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b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86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B5A6F8-A64F-4E90-B01C-E42EF24CFAC1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39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94C8-D57C-4EFA-8A95-B390286675F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98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867A0-F786-4195-9161-35B70054FFD5}" type="slidenum">
              <a:rPr lang="ru-RU" altLang="ru-RU" b="0" smtClean="0"/>
              <a:pPr/>
              <a:t>43</a:t>
            </a:fld>
            <a:endParaRPr lang="ru-RU" altLang="ru-RU" b="0" smtClean="0"/>
          </a:p>
        </p:txBody>
      </p:sp>
    </p:spTree>
    <p:extLst>
      <p:ext uri="{BB962C8B-B14F-4D97-AF65-F5344CB8AC3E}">
        <p14:creationId xmlns:p14="http://schemas.microsoft.com/office/powerpoint/2010/main" val="1622328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F94C8-D57C-4EFA-8A95-B390286675F4}" type="slidenum">
              <a:rPr lang="ru-RU" altLang="ru-RU" smtClean="0"/>
              <a:pPr>
                <a:defRPr/>
              </a:pPr>
              <a:t>55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34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3403-2DBE-415E-B680-7886496099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337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B383-9A85-44A3-A1C2-E15EE8C56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70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082A-ADDC-4AF4-9A28-F93F5AAAED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23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89F68-4675-427C-89FE-A806942EFE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27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282F-F936-4C55-8813-1709D9F158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02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8058-F64B-4FF8-9CE9-9BBC7A1611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03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F3A3-E64F-44E8-85A6-5AAEE96F90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419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2711-E202-44CD-9B99-A7CAA2B5ED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14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B266-4BBC-4906-862A-E335EFA2F8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8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B8C6-05A1-4970-A21E-44A8C2254D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10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D277-ACB7-4F92-B3D9-EF9E25ACEB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22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 b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 b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84C96B-B8A8-4139-8B12-8CF98B70EF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key.ege.spb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5"/>
          <p:cNvSpPr>
            <a:spLocks noChangeArrowheads="1" noChangeShapeType="1" noTextEdit="1"/>
          </p:cNvSpPr>
          <p:nvPr/>
        </p:nvSpPr>
        <p:spPr bwMode="auto">
          <a:xfrm>
            <a:off x="395536" y="2132856"/>
            <a:ext cx="8424863" cy="244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ОРГАНИЗАЦИЯ ПРОВЕДЕНИЯ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ОСНОВНОГО ГОСУДАРСТВЕННОГО 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ЭКЗАМЕНА</a:t>
            </a:r>
          </a:p>
          <a:p>
            <a:pPr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для руководящих сотрудников ППЭ</a:t>
            </a:r>
          </a:p>
        </p:txBody>
      </p:sp>
    </p:spTree>
    <p:extLst>
      <p:ext uri="{BB962C8B-B14F-4D97-AF65-F5344CB8AC3E}">
        <p14:creationId xmlns:p14="http://schemas.microsoft.com/office/powerpoint/2010/main" val="246832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28650" y="908050"/>
            <a:ext cx="7886700" cy="782638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КОНФИГУРАЦИЯ АУДИТОРИИ ПРОВЕДЕНИЯ</a:t>
            </a:r>
          </a:p>
        </p:txBody>
      </p:sp>
      <p:pic>
        <p:nvPicPr>
          <p:cNvPr id="19459" name="Содержимое 1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29539" r="19112" b="25043"/>
          <a:stretch>
            <a:fillRect/>
          </a:stretch>
        </p:blipFill>
        <p:spPr>
          <a:xfrm>
            <a:off x="1214438" y="1571625"/>
            <a:ext cx="6858000" cy="4714875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4313" y="1214438"/>
            <a:ext cx="89296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Кадровый состав ППЭ</a:t>
            </a:r>
            <a:endParaRPr lang="ru-RU" sz="2000" cap="all" dirty="0">
              <a:solidFill>
                <a:srgbClr val="7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2330450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cap="all" dirty="0">
                <a:solidFill>
                  <a:srgbClr val="700000"/>
                </a:solidFill>
                <a:latin typeface="Cambria" panose="02040503050406030204" pitchFamily="18" charset="0"/>
              </a:rPr>
              <a:t>Для обеспечения проведения устной части</a:t>
            </a:r>
            <a:endParaRPr lang="ru-RU" sz="16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3263" y="2887663"/>
            <a:ext cx="4589462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700000"/>
                </a:solidFill>
                <a:latin typeface="Cambria" pitchFamily="18" charset="0"/>
              </a:rPr>
              <a:t>Организатор в аудитории проведения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3513" y="2887663"/>
            <a:ext cx="539750" cy="539750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292725" y="2887663"/>
            <a:ext cx="3662363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Cambria" panose="02040503050406030204" pitchFamily="18" charset="0"/>
              </a:rPr>
              <a:t>2 на аудиторию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03263" y="3490913"/>
            <a:ext cx="4589462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>
                <a:solidFill>
                  <a:srgbClr val="700000"/>
                </a:solidFill>
                <a:latin typeface="Cambria" panose="02040503050406030204" pitchFamily="18" charset="0"/>
              </a:rPr>
              <a:t>Организатор в аудитории ожидания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3513" y="3490913"/>
            <a:ext cx="539750" cy="539750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92725" y="3490913"/>
            <a:ext cx="3662363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Cambria" pitchFamily="18" charset="0"/>
              </a:rPr>
              <a:t>1 на 15-20 </a:t>
            </a:r>
            <a:r>
              <a:rPr lang="ru-RU" sz="1500" dirty="0" smtClean="0">
                <a:solidFill>
                  <a:schemeClr val="bg1"/>
                </a:solidFill>
                <a:latin typeface="Cambria" pitchFamily="18" charset="0"/>
              </a:rPr>
              <a:t>участников (но не менее 2 </a:t>
            </a:r>
            <a:r>
              <a:rPr lang="ru-RU" sz="1500" smtClean="0">
                <a:solidFill>
                  <a:schemeClr val="bg1"/>
                </a:solidFill>
                <a:latin typeface="Cambria" pitchFamily="18" charset="0"/>
              </a:rPr>
              <a:t>в аудитории)</a:t>
            </a:r>
            <a:endParaRPr lang="ru-RU" sz="15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3263" y="4097338"/>
            <a:ext cx="4589462" cy="54133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>
                <a:solidFill>
                  <a:srgbClr val="700000"/>
                </a:solidFill>
                <a:latin typeface="Cambria" pitchFamily="18" charset="0"/>
              </a:rPr>
              <a:t>Организаторы по перемещению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3513" y="4097338"/>
            <a:ext cx="539750" cy="541337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292725" y="4097338"/>
            <a:ext cx="3662363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Cambria" pitchFamily="18" charset="0"/>
              </a:rPr>
              <a:t>по количеству аудиторий проведения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03263" y="4705350"/>
            <a:ext cx="4589462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1500">
              <a:solidFill>
                <a:srgbClr val="700000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ru-RU" sz="1500">
                <a:solidFill>
                  <a:srgbClr val="700000"/>
                </a:solidFill>
                <a:latin typeface="Cambria" pitchFamily="18" charset="0"/>
              </a:rPr>
              <a:t>Технический специалист ППЭ</a:t>
            </a:r>
          </a:p>
          <a:p>
            <a:pPr algn="just">
              <a:defRPr/>
            </a:pPr>
            <a:endParaRPr lang="ru-RU" sz="1500">
              <a:solidFill>
                <a:srgbClr val="700000"/>
              </a:solidFill>
              <a:latin typeface="Cambria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63513" y="4705350"/>
            <a:ext cx="539750" cy="539750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92725" y="4705350"/>
            <a:ext cx="3662363" cy="5397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latin typeface="Cambria" pitchFamily="18" charset="0"/>
              </a:rPr>
              <a:t>1 на 4 аудитории проведения</a:t>
            </a:r>
          </a:p>
        </p:txBody>
      </p:sp>
      <p:sp>
        <p:nvSpPr>
          <p:cNvPr id="20497" name="Номер слайда 26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B46AA89-1135-4FF6-9EE0-0A0D07E9FA73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9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esafronov\Desktop\ser.jpg"/>
          <p:cNvPicPr>
            <a:picLocks noChangeAspect="1" noChangeArrowheads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142875" y="857250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ЭТАПЫ ПОДГОТОВКИ ПУНКТОВ ПРОВЕДЕНИЯ ЭКЗАМЕНОВ</a:t>
            </a:r>
            <a:r>
              <a:rPr lang="en-US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ru-RU" altLang="ru-RU" sz="2000">
              <a:solidFill>
                <a:srgbClr val="7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900" y="1785938"/>
            <a:ext cx="8928100" cy="140493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anose="02040503050406030204" pitchFamily="18" charset="0"/>
              </a:rPr>
              <a:t>Этап: </a:t>
            </a:r>
            <a:r>
              <a:rPr lang="ru-RU" sz="2000" b="0" dirty="0">
                <a:solidFill>
                  <a:schemeClr val="tx1"/>
                </a:solidFill>
                <a:latin typeface="Cambria" panose="02040503050406030204" pitchFamily="18" charset="0"/>
              </a:rPr>
              <a:t>техническая подготовка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anose="02040503050406030204" pitchFamily="18" charset="0"/>
              </a:rPr>
              <a:t>Ответственный исполнитель:</a:t>
            </a:r>
            <a:r>
              <a:rPr lang="ru-RU" sz="2000" b="0" dirty="0">
                <a:solidFill>
                  <a:schemeClr val="tx1"/>
                </a:solidFill>
                <a:latin typeface="Cambria" panose="02040503050406030204" pitchFamily="18" charset="0"/>
              </a:rPr>
              <a:t> технический специалист </a:t>
            </a:r>
          </a:p>
          <a:p>
            <a:pPr>
              <a:defRPr/>
            </a:pPr>
            <a:r>
              <a:rPr lang="ru-RU" sz="2000" b="0" dirty="0">
                <a:solidFill>
                  <a:schemeClr val="tx1"/>
                </a:solidFill>
                <a:latin typeface="Cambria" panose="02040503050406030204" pitchFamily="18" charset="0"/>
              </a:rPr>
              <a:t>при участии руководителя ППЭ и руководителя ОО ППЭ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anose="02040503050406030204" pitchFamily="18" charset="0"/>
              </a:rPr>
              <a:t>Период выполнения:</a:t>
            </a:r>
            <a:r>
              <a:rPr lang="ru-RU" sz="2000" b="0" dirty="0">
                <a:solidFill>
                  <a:schemeClr val="tx1"/>
                </a:solidFill>
                <a:latin typeface="Cambria" panose="02040503050406030204" pitchFamily="18" charset="0"/>
              </a:rPr>
              <a:t> за неделю до начала экзамена</a:t>
            </a:r>
          </a:p>
        </p:txBody>
      </p:sp>
      <p:sp>
        <p:nvSpPr>
          <p:cNvPr id="14" name="Заголовок 3"/>
          <p:cNvSpPr>
            <a:spLocks noGrp="1"/>
          </p:cNvSpPr>
          <p:nvPr/>
        </p:nvSpPr>
        <p:spPr>
          <a:xfrm>
            <a:off x="0" y="1357298"/>
            <a:ext cx="9144000" cy="36004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Дополнения к стандартной процедуре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3429000"/>
            <a:ext cx="8929687" cy="140335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Этап: 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контроль технической готовности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Ответственный исполнитель: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технический специалист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ru-RU" sz="2000" b="0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>
              <a:defRPr/>
            </a:pP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при участии руководителя ППЭ и </a:t>
            </a:r>
            <a:r>
              <a:rPr lang="ru-RU" sz="2000" b="0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члена 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ГЭК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Период выполнения: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за день до начала экзамена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5072063"/>
            <a:ext cx="8929687" cy="140335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Этап: 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начало проведения экзамена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Ответственный исполнитель: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технический специалист, организаторы в аудитории</a:t>
            </a:r>
          </a:p>
          <a:p>
            <a:pPr>
              <a:defRPr/>
            </a:pPr>
            <a:r>
              <a:rPr lang="ru-RU" sz="2000" i="1" dirty="0">
                <a:solidFill>
                  <a:srgbClr val="0070C0"/>
                </a:solidFill>
                <a:latin typeface="Cambria" pitchFamily="18" charset="0"/>
                <a:cs typeface="Arial" charset="0"/>
              </a:rPr>
              <a:t>Период выполнения:</a:t>
            </a:r>
            <a:r>
              <a:rPr lang="ru-RU" sz="2000" b="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начиная с 9.00 дня проведения экзамена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5"/>
          <p:cNvSpPr>
            <a:spLocks noGrp="1"/>
          </p:cNvSpPr>
          <p:nvPr>
            <p:ph idx="4294967295"/>
          </p:nvPr>
        </p:nvSpPr>
        <p:spPr>
          <a:xfrm>
            <a:off x="457200" y="1785938"/>
            <a:ext cx="8686800" cy="4340225"/>
          </a:xfrm>
        </p:spPr>
        <p:txBody>
          <a:bodyPr/>
          <a:lstStyle/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Технический специалист 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участвует в проведении предварительного обучения организаторов руководителем ППЭ;</a:t>
            </a:r>
          </a:p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заранее тиражирует краткую инструкцию для участников по использованию станции записи ответов (на каждого участника);</a:t>
            </a:r>
          </a:p>
          <a:p>
            <a:pPr marL="457200" lvl="2" indent="-457200" defTabSz="914400" eaLnBrk="1" hangingPunct="1">
              <a:buNone/>
            </a:pPr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к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опирует файлы с </a:t>
            </a:r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КИМ 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на </a:t>
            </a:r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каждую рабочую 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станцию записи ответов</a:t>
            </a:r>
            <a:endParaRPr lang="ru-RU" altLang="ru-RU" sz="20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endParaRPr lang="ru-RU" altLang="ru-RU" sz="20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Член ГЭК совместно с техническим специалистом и руководителем ППЭ  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 1 день до проведения экзамена </a:t>
            </a:r>
          </a:p>
          <a:p>
            <a:pPr marL="457200" lvl="2" indent="-457200" defTabSz="914400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должны провести контроль готовности ППЭ к проведению экзамена</a:t>
            </a:r>
          </a:p>
          <a:p>
            <a:pPr marL="342900" indent="-342900" defTabSz="914400" eaLnBrk="1" hangingPunct="1">
              <a:buFont typeface="Arial" panose="020B0604020202020204" pitchFamily="34" charset="0"/>
              <a:buNone/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оформить «ППЭ-01-01-У Протокол технической готовности ППЭ к экзамену в устной форме»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8" y="1071563"/>
            <a:ext cx="87868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Подготовительные мероприятия</a:t>
            </a:r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B9D13C9-50D3-4C33-86B3-F3E3B6F1184A}" type="slidenum">
              <a:rPr lang="ru-RU" altLang="ru-RU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28800"/>
            <a:ext cx="9145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Штаб: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Проверка доступа </a:t>
            </a:r>
            <a:r>
              <a:rPr 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в сеть Интернет и сайту </a:t>
            </a:r>
            <a:r>
              <a:rPr lang="ru-RU" sz="2000" dirty="0">
                <a:solidFill>
                  <a:srgbClr val="700000"/>
                </a:solidFill>
                <a:latin typeface="Cambria" panose="02040503050406030204" pitchFamily="18" charset="0"/>
                <a:hlinkClick r:id="rId2"/>
              </a:rPr>
              <a:t>http://</a:t>
            </a:r>
            <a:r>
              <a:rPr lang="en-US" sz="2000" dirty="0">
                <a:solidFill>
                  <a:srgbClr val="700000"/>
                </a:solidFill>
                <a:latin typeface="Cambria" panose="02040503050406030204" pitchFamily="18" charset="0"/>
                <a:hlinkClick r:id="rId2"/>
              </a:rPr>
              <a:t>key</a:t>
            </a:r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  <a:hlinkClick r:id="rId2"/>
              </a:rPr>
              <a:t>.ege.spb.ru</a:t>
            </a:r>
            <a:endParaRPr lang="ru-RU" sz="2000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Наличие резервного оборудования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Аудитории проведения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Проверка качества аудиозаписи по тестовой аудиозаписи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Проверка качества отображения КИМ по демонстрационному варианту КИМ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Проверка системной даты и времени</a:t>
            </a:r>
            <a:endParaRPr lang="ru-RU" sz="2000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24744"/>
            <a:ext cx="313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srgbClr val="700000"/>
                </a:solidFill>
                <a:latin typeface="Cambria" panose="02040503050406030204" pitchFamily="18" charset="0"/>
              </a:rPr>
              <a:t>Контроль </a:t>
            </a:r>
            <a:r>
              <a:rPr lang="ru-RU" altLang="ru-RU" dirty="0">
                <a:solidFill>
                  <a:srgbClr val="700000"/>
                </a:solidFill>
                <a:latin typeface="Cambria" panose="02040503050406030204" pitchFamily="18" charset="0"/>
              </a:rPr>
              <a:t>готовности ППЭ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03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684213" y="1052513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ru-RU" sz="2000" b="1" cap="all" dirty="0" smtClean="0">
                <a:solidFill>
                  <a:srgbClr val="700000"/>
                </a:solidFill>
                <a:latin typeface="Cambria" panose="02040503050406030204" pitchFamily="18" charset="0"/>
                <a:ea typeface="+mn-ea"/>
                <a:cs typeface="+mn-cs"/>
              </a:rPr>
              <a:t>«ППЭ-01-01-У Протокол технической готовности ППЭ к экзамену в устной форме»</a:t>
            </a: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713599"/>
              </p:ext>
            </p:extLst>
          </p:nvPr>
        </p:nvGraphicFramePr>
        <p:xfrm>
          <a:off x="1475656" y="2060848"/>
          <a:ext cx="6336704" cy="4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Acrobat Document" r:id="rId3" imgW="8019807" imgH="5667133" progId="AcroExch.Document.DC">
                  <p:embed/>
                </p:oleObj>
              </mc:Choice>
              <mc:Fallback>
                <p:oleObj name="Acrobat Document" r:id="rId3" imgW="8019807" imgH="56671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2060848"/>
                        <a:ext cx="6336704" cy="4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0" y="107156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</a:rPr>
              <a:t>СОСТАВ ЭМ ДЛЯ ПРОВЕДЕНИЯ УСТНОЙ ЧАСТИ ОГЭ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3263" y="1700213"/>
            <a:ext cx="5740400" cy="54133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Защищенный пакет с бланками участников ОГЭ (бланки устной части)формы 05-01-У,  ППЭ-05-02-У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3513" y="1700213"/>
            <a:ext cx="539750" cy="541337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443663" y="1700213"/>
            <a:ext cx="2511425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  <a:latin typeface="Cambria" pitchFamily="18" charset="0"/>
              </a:rPr>
              <a:t>1 на ППЭ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84213" y="2636838"/>
            <a:ext cx="5740400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Защищенный пакет с комплектом руководителя ППЭ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3513" y="2636838"/>
            <a:ext cx="539750" cy="539750"/>
          </a:xfrm>
          <a:prstGeom prst="rect">
            <a:avLst/>
          </a:prstGeom>
          <a:solidFill>
            <a:srgbClr val="700000"/>
          </a:solidFill>
          <a:ln w="12700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84213" y="3573463"/>
            <a:ext cx="5740400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Стандартные формы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84213" y="4508500"/>
            <a:ext cx="5740400" cy="53975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7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ППЭ-05-03-У, ППЭ-13-У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443663" y="2636838"/>
            <a:ext cx="2511425" cy="5413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1 на ППЭ</a:t>
            </a:r>
          </a:p>
        </p:txBody>
      </p:sp>
      <p:sp>
        <p:nvSpPr>
          <p:cNvPr id="24589" name="Номер слайда 2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FF2E6BB-40C7-437E-96B7-B8F9E9471251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7188" y="1071563"/>
            <a:ext cx="3643312" cy="1500187"/>
          </a:xfrm>
        </p:spPr>
        <p:txBody>
          <a:bodyPr/>
          <a:lstStyle/>
          <a:p>
            <a:pPr>
              <a:defRPr/>
            </a:pPr>
            <a:r>
              <a:rPr lang="ru-RU" sz="3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«</a:t>
            </a:r>
            <a:r>
              <a:rPr lang="ru-RU" sz="24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ППЭ-14-01-У Акт приема-передачи экзаменационных материалов»</a:t>
            </a:r>
            <a:endParaRPr lang="ru-RU" sz="2400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7E8366-CFC0-44E0-8DBE-2C8EF76A9621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61425"/>
              </p:ext>
            </p:extLst>
          </p:nvPr>
        </p:nvGraphicFramePr>
        <p:xfrm>
          <a:off x="4518000" y="1071563"/>
          <a:ext cx="3879900" cy="549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Acrobat Document" r:id="rId3" imgW="5667334" imgH="8019987" progId="Acrobat.Document.DC">
                  <p:embed/>
                </p:oleObj>
              </mc:Choice>
              <mc:Fallback>
                <p:oleObj name="Acrobat Document" r:id="rId3" imgW="5667334" imgH="801998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8000" y="1071563"/>
                        <a:ext cx="3879900" cy="549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71563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500188"/>
            <a:ext cx="9144000" cy="6842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руководителя </a:t>
            </a:r>
            <a:r>
              <a:rPr lang="ru-RU" sz="1600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ППЭ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после получения ЭМ от члена ГЭК</a:t>
            </a:r>
            <a:endParaRPr lang="ru-RU" sz="1600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638" y="2309019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  <a:t>Вскрыть защищенный пакет с комплектом руководителя</a:t>
            </a:r>
            <a:b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513" y="2309019"/>
            <a:ext cx="431800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5638" y="2865438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  <a:t>Проверить правильность комплектования по сопроводительному листу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3513" y="2865438"/>
            <a:ext cx="431800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7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7657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0EC7ABB-4D4D-4BF0-A2FE-6FCFA18D2388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631827"/>
            <a:ext cx="4957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0000"/>
                </a:solidFill>
                <a:latin typeface="Cambria" panose="02040503050406030204" pitchFamily="18" charset="0"/>
              </a:rPr>
              <a:t>н</a:t>
            </a:r>
            <a:r>
              <a:rPr lang="ru-RU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е позже, чем за 1 час до начала экзамена</a:t>
            </a:r>
            <a:endParaRPr lang="ru-RU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513" y="4277977"/>
            <a:ext cx="431800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2788" y="4105448"/>
            <a:ext cx="8380412" cy="70643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Выдать ответственным организаторам в аудиториях проведения формы 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ППЭ-05-03-У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</a:rPr>
              <a:t>и направить их в аудитории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3513" y="5043264"/>
            <a:ext cx="431800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2510" y="5059190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Выдать организаторам в аудитории ожидания </a:t>
            </a:r>
            <a:r>
              <a:rPr lang="ru-RU" dirty="0" err="1">
                <a:solidFill>
                  <a:srgbClr val="700000"/>
                </a:solidFill>
                <a:latin typeface="Cambria" pitchFamily="18" charset="0"/>
                <a:cs typeface="Arial" charset="0"/>
              </a:rPr>
              <a:t>секьюрпак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 с именными бланками устной части,  формами 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ППЭ-05-01-У,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ППЭ-05-02-У</a:t>
            </a:r>
            <a:r>
              <a:rPr lang="ru-RU" dirty="0">
                <a:solidFill>
                  <a:srgbClr val="700000"/>
                </a:solidFill>
                <a:latin typeface="Cambria" pitchFamily="18" charset="0"/>
                <a:cs typeface="Arial" charset="0"/>
              </a:rPr>
              <a:t> и направить их в аудиторию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0" y="1825625"/>
            <a:ext cx="9144000" cy="4351338"/>
          </a:xfrm>
        </p:spPr>
        <p:txBody>
          <a:bodyPr/>
          <a:lstStyle/>
          <a:p>
            <a:pPr marL="400050" indent="-400050"/>
            <a:r>
              <a:rPr lang="ru-RU" altLang="ru-RU" sz="19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Включить ПК на рабочих местах участников экзамена и дождаться загрузки операционной системы</a:t>
            </a:r>
          </a:p>
          <a:p>
            <a:pPr marL="400050" indent="-400050"/>
            <a:r>
              <a:rPr lang="ru-RU" altLang="ru-RU" sz="19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Запустить Станцию записи ответов на каждом рабочем месте во всех аудиториях проведения </a:t>
            </a:r>
          </a:p>
          <a:p>
            <a:pPr marL="400050" indent="-400050"/>
            <a:r>
              <a:rPr lang="ru-RU" altLang="ru-RU" sz="19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менее чем за час до начала экзамена в ППЭ выдать всем организаторам в аудиториях проведения коды активации экзамена и краткую инструкцию для участников по использованию станции записи ответов </a:t>
            </a:r>
          </a:p>
          <a:p>
            <a:pPr marL="400050" indent="-400050"/>
            <a:r>
              <a:rPr lang="ru-RU" altLang="ru-RU" sz="19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 За 30 минут до начала экзамена на рабочей станции в штабе ППЭ  скачать ключ доступа к КИМ, записать на </a:t>
            </a:r>
            <a:r>
              <a:rPr lang="ru-RU" altLang="ru-RU" sz="1900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19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-носитель</a:t>
            </a:r>
          </a:p>
          <a:p>
            <a:pPr marL="400050" indent="-400050"/>
            <a:r>
              <a:rPr lang="ru-RU" altLang="ru-RU" sz="19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на все рабочие станции записи в каждой аудитории проведения загрузить полученный ключ доступа к КИМ и дождаться расшифровки КИМ </a:t>
            </a:r>
          </a:p>
        </p:txBody>
      </p:sp>
      <p:sp>
        <p:nvSpPr>
          <p:cNvPr id="30723" name="Прямоугольник 3"/>
          <p:cNvSpPr>
            <a:spLocks noGrp="1" noChangeArrowheads="1"/>
          </p:cNvSpPr>
          <p:nvPr>
            <p:ph type="title"/>
          </p:nvPr>
        </p:nvSpPr>
        <p:spPr>
          <a:xfrm>
            <a:off x="628650" y="765175"/>
            <a:ext cx="7886700" cy="925513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  <a:b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altLang="ru-RU" sz="1600" b="1" smtClean="0">
                <a:solidFill>
                  <a:srgbClr val="700000"/>
                </a:solidFill>
                <a:latin typeface="Cambria" panose="02040503050406030204" pitchFamily="18" charset="0"/>
              </a:rPr>
              <a:t>ДЕЙСТВИЯ ТЕХНИЧЕСКОГО СПЕЦИАЛИСТА</a:t>
            </a:r>
            <a:endParaRPr lang="ru-RU" altLang="ru-RU" sz="2000" b="1" smtClean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7373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8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Cambria"/>
                </a:rPr>
                <a:t>ПРОВЕДЕНИЕ УСТНОЙ ЧАСТИ ОГЭ ПО ИНОСТРАННЫМ ЯЗЫКАМ</a:t>
              </a:r>
            </a:p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737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79403-9797-423F-B2C8-5D08B9589C87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97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42350" cy="47291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1900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В аудитории ожидания находятся ВСЕ участники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900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наличие краткой инструкции для участников по использованию станции записи ответов (по количеству участников)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9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900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наличие материалов на языке проводимого экзамена (научно-популярные журналы, любые книги, журналы, газеты и т.п.), взятых из школьной библиотеки, с целью предоставления участникам экзамена, ожидающим своей очереди сдачи.</a:t>
            </a:r>
          </a:p>
          <a:p>
            <a:pPr eaLnBrk="1" hangingPunct="1">
              <a:lnSpc>
                <a:spcPct val="70000"/>
              </a:lnSpc>
              <a:buFont typeface="Arial" charset="0"/>
              <a:buChar char="•"/>
              <a:defRPr/>
            </a:pPr>
            <a:endParaRPr lang="ru-RU" altLang="ru-RU" sz="1900" dirty="0" smtClean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Организатор 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выдает именные бланки устной части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зачитывает инструкцию по проведению устной части для участников экзамена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заполняет ведомость коррекции персональных данных ППЭ-12-02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указывает участнику на необходимость поставить подпись на бланке устной части (выдает ручку)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формирует группы по очередности  из участников экзамена для сдачи устной части (по форме ППЭ-05-02-У) и приглашает организатора по перемещению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altLang="ru-RU" sz="1900" b="1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следит за порядком в аудитории </a:t>
            </a:r>
          </a:p>
          <a:p>
            <a:pPr eaLnBrk="1" hangingPunct="1">
              <a:lnSpc>
                <a:spcPct val="70000"/>
              </a:lnSpc>
              <a:buFont typeface="Arial" charset="0"/>
              <a:buChar char="•"/>
              <a:defRPr/>
            </a:pPr>
            <a:endParaRPr lang="ru-RU" altLang="ru-RU" sz="1800" dirty="0" smtClean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071563"/>
            <a:ext cx="8858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Ожидание проведения устной части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940AB5-36BC-4126-B2EF-7144AD7F25DF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714375" y="642938"/>
            <a:ext cx="7886700" cy="1325562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</a:rPr>
              <a:t>БЛАНК УСТНОЙ ЧАСТИ</a:t>
            </a:r>
          </a:p>
        </p:txBody>
      </p:sp>
      <p:pic>
        <p:nvPicPr>
          <p:cNvPr id="32771" name="Picture 5" descr="F:\ОГЭ\ОГЭ уч регб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95263"/>
            <a:ext cx="4643437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7020272" y="3140968"/>
            <a:ext cx="155222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</p:cSld>
  <p:clrMapOvr>
    <a:masterClrMapping/>
  </p:clrMapOvr>
  <p:transition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 форме 05-01-У «Список участников ГИА в аудитории ожидания» будут указаны все участники экзамена в алфавитном порядке, а также номер аудитории проведения и очередь сдачи экзамена. </a:t>
            </a:r>
          </a:p>
          <a:p>
            <a:r>
              <a:rPr lang="ru-RU" altLang="ru-RU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Организаторы должны найти фамилию участника в общем списке по форме 05-01-У, затем отметить явку участника в соответствующем листе формы 05-02-У, выдать участнику именной бланк устной части.</a:t>
            </a:r>
          </a:p>
          <a:p>
            <a:endParaRPr lang="ru-RU" altLang="ru-RU" dirty="0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F145F05-00B8-4CE6-AF35-1B75D9F49DD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1722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E86BFA-B18F-430F-8C7A-7195AC312773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584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10298" r="2451" b="44444"/>
          <a:stretch>
            <a:fillRect/>
          </a:stretch>
        </p:blipFill>
        <p:spPr bwMode="auto">
          <a:xfrm>
            <a:off x="785813" y="1714500"/>
            <a:ext cx="75723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70770"/>
      </p:ext>
    </p:extLst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Формы 05-02-У «Протокол проведения ОГЭ в аудитории ожидания» будут распечатаны в соответствии с распределением участников по аудиториям проведения, в каждой форме 05-02-У будут фамилии от 1 до 16 участников соответствующей аудитории проведения в порядке очереди сдачи экзамена. Далее будут лежать именные бланки устной части указанных участников. </a:t>
            </a:r>
          </a:p>
          <a:p>
            <a:r>
              <a:rPr lang="ru-RU" altLang="ru-RU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Затем снова будет лежать форма 05-02-У с фамилиями участников, прикрепленных к следующей аудитории проведения, и их именные бланки устной части. И т.д.</a:t>
            </a:r>
          </a:p>
          <a:p>
            <a:endParaRPr lang="ru-RU" alt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4C8A64-748C-4E8F-BDCC-73FF21004217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7505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56431" y="980728"/>
            <a:ext cx="7886700" cy="914623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«ППЭ-о5-02-У ПРОТОКОЛ ПРОВЕДЕНИЯ ГИА В АУДИТОРИИ ОЖИДАНИЯ»</a:t>
            </a:r>
            <a:endParaRPr lang="ru-RU" sz="220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01736"/>
              </p:ext>
            </p:extLst>
          </p:nvPr>
        </p:nvGraphicFramePr>
        <p:xfrm>
          <a:off x="1475656" y="1700808"/>
          <a:ext cx="6564461" cy="463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Acrobat Document" r:id="rId3" imgW="8019807" imgH="5667133" progId="AcroExch.Document.DC">
                  <p:embed/>
                </p:oleObj>
              </mc:Choice>
              <mc:Fallback>
                <p:oleObj name="Acrobat Document" r:id="rId3" imgW="8019807" imgH="56671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700808"/>
                        <a:ext cx="6564461" cy="463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01736"/>
              </p:ext>
            </p:extLst>
          </p:nvPr>
        </p:nvGraphicFramePr>
        <p:xfrm>
          <a:off x="1475656" y="1691605"/>
          <a:ext cx="6564461" cy="463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Acrobat Document" r:id="rId5" imgW="8019807" imgH="5667133" progId="AcroExch.Document.DC">
                  <p:embed/>
                </p:oleObj>
              </mc:Choice>
              <mc:Fallback>
                <p:oleObj name="Acrobat Document" r:id="rId5" imgW="8019807" imgH="56671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691605"/>
                        <a:ext cx="6564461" cy="463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2051720" y="980728"/>
            <a:ext cx="5033409" cy="287382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СХЕМА АУДИТОРИИ ОЖИДАНИЯ</a:t>
            </a:r>
            <a:endParaRPr lang="ru-RU" sz="22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43312"/>
            <a:ext cx="5616624" cy="48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1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628650" y="2643188"/>
            <a:ext cx="7886700" cy="3533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Начало экзамена в аудитории ожидания считается с момента завершения инструктажа, окончанием экзамена считает момент, когда аудиторию покинул последний участник.</a:t>
            </a:r>
          </a:p>
          <a:p>
            <a:pPr>
              <a:defRPr/>
            </a:pPr>
            <a:endParaRPr lang="ru-RU" altLang="ru-RU" sz="1800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C4164E-2BA9-4DF7-9C20-AD9D8D7C0E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47225"/>
      </p:ext>
    </p:extLst>
  </p:cSld>
  <p:clrMapOvr>
    <a:masterClrMapping/>
  </p:clrMapOvr>
  <p:transition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886700" cy="792088"/>
          </a:xfrm>
        </p:spPr>
        <p:txBody>
          <a:bodyPr/>
          <a:lstStyle/>
          <a:p>
            <a:r>
              <a:rPr lang="ru-RU" sz="2000" b="1" dirty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Действия организатора в аудитории ожидания в случае неявки участников ОГЭ</a:t>
            </a:r>
            <a:br>
              <a:rPr lang="ru-RU" sz="2000" b="1" dirty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7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16833"/>
            <a:ext cx="8263830" cy="4260130"/>
          </a:xfrm>
        </p:spPr>
        <p:txBody>
          <a:bodyPr/>
          <a:lstStyle/>
          <a:p>
            <a:r>
              <a:rPr 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Количество участников в группе = количеству рабочих мест в аудитории проведения (см. поле «Очередь сдачи» в форме 05-02-У</a:t>
            </a:r>
            <a:r>
              <a:rPr 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случае неявки в группу добавляются участники со следующим номером очереди сдачи экзамена </a:t>
            </a:r>
            <a:r>
              <a:rPr 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(см. поле «Очередь сдачи» в форме 05-02-У</a:t>
            </a:r>
            <a:r>
              <a:rPr 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графе «Факт» указывается фактический номер очереди</a:t>
            </a:r>
          </a:p>
          <a:p>
            <a:endParaRPr 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endParaRPr 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5468113" cy="20672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 rot="5400000">
            <a:off x="5035117" y="4870286"/>
            <a:ext cx="720082" cy="429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8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104" y="1825625"/>
            <a:ext cx="6511791" cy="435133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628650" y="1196752"/>
            <a:ext cx="7886700" cy="493936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СХЕМА АУДИТОРИИ ПРОВЕДЕНИЯ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19575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17"/>
          <p:cNvSpPr>
            <a:spLocks noChangeArrowheads="1"/>
          </p:cNvSpPr>
          <p:nvPr/>
        </p:nvSpPr>
        <p:spPr bwMode="auto">
          <a:xfrm>
            <a:off x="0" y="2835275"/>
            <a:ext cx="8840788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57188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состоит из двух частей – устной и письменной</a:t>
            </a:r>
          </a:p>
          <a:p>
            <a:pPr lvl="2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проводится в два дня согласно единому расписанию</a:t>
            </a:r>
            <a:endParaRPr lang="en-US" altLang="ru-RU" sz="2000" b="0" i="1" dirty="0">
              <a:solidFill>
                <a:srgbClr val="7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Устный и письменный экзамены организационно </a:t>
            </a:r>
            <a:r>
              <a:rPr lang="ru-RU" altLang="ru-RU" sz="2000" b="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независимы</a:t>
            </a:r>
          </a:p>
          <a:p>
            <a:pPr lvl="2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проведения устной части экзамена необходима два типа аудитории – аудитория ожидания и </a:t>
            </a:r>
            <a:r>
              <a:rPr lang="ru-RU" altLang="ru-RU" sz="2000" b="0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аудитори</a:t>
            </a: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000" b="0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проведения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628650" y="836613"/>
            <a:ext cx="7886700" cy="854075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Организатор в аудитории проведения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0" y="1628775"/>
            <a:ext cx="9144000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распределить участников по рабочим местам в аудитории произвольным образом с учётом предмета: иностранный язык, который сдаёт участник ОГЭ, должен совпадать с указанным на станции записи ответов 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сверить персональные данные участника ОГЭ, указанные в  бланке устной части, с предъявленным документом, удостоверяющим личность 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провести краткий инструктаж 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сверить номер бланка устной части, введенный участником ОГЭ в ПО и напечатанный на бумажном бланке устной части, а также номер КИМ на бланке устной части и в интерфейсе ПО 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инициировать начало выполнения экзаменационной работы (ввести код активации экзамена) 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завершить в ПО «Станция записи ответов» выполнение экзаменационной работы участником (инициировать сдачу экзамена следующим участником ОГЭ);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получить от участника бланк устной части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571500" y="857250"/>
            <a:ext cx="7886700" cy="928688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«ППЭ-о5-03-У ПРОТОКОЛ ПРОВЕДЕНИЯ ГИА В АУДИТОРИИ ПРОВЕДЕНИЯ»</a:t>
            </a:r>
            <a:endParaRPr lang="ru-RU" sz="220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77450"/>
              </p:ext>
            </p:extLst>
          </p:nvPr>
        </p:nvGraphicFramePr>
        <p:xfrm>
          <a:off x="1403648" y="1700808"/>
          <a:ext cx="6564461" cy="463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Acrobat Document" r:id="rId3" imgW="8019807" imgH="5667133" progId="AcroExch.Document.DC">
                  <p:embed/>
                </p:oleObj>
              </mc:Choice>
              <mc:Fallback>
                <p:oleObj name="Acrobat Document" r:id="rId3" imgW="8019807" imgH="56671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700808"/>
                        <a:ext cx="6564461" cy="463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77450"/>
              </p:ext>
            </p:extLst>
          </p:nvPr>
        </p:nvGraphicFramePr>
        <p:xfrm>
          <a:off x="1403648" y="1717568"/>
          <a:ext cx="6564461" cy="463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Acrobat Document" r:id="rId5" imgW="8019807" imgH="5667133" progId="AcroExch.Document.DC">
                  <p:embed/>
                </p:oleObj>
              </mc:Choice>
              <mc:Fallback>
                <p:oleObj name="Acrobat Document" r:id="rId5" imgW="8019807" imgH="56671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717568"/>
                        <a:ext cx="6564461" cy="463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628650" y="2500313"/>
            <a:ext cx="7886700" cy="3676650"/>
          </a:xfrm>
        </p:spPr>
        <p:txBody>
          <a:bodyPr/>
          <a:lstStyle/>
          <a:p>
            <a:pPr marL="0" lvl="2" indent="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</a:rPr>
              <a:t>Начало экзамена в аудитории проведения считается с момента завершения краткого инструктажа первой группы участников ОГЭ, окончанием экзамена считается момент, когда аудиторию покинул последний участник ОГЭ.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116B19-5501-4A96-8E61-B5DE3ACA26C9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911CC1-DB60-45F2-B38F-72612A33BB86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1987" name="Содержимо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103438"/>
            <a:ext cx="7886700" cy="3795712"/>
          </a:xfrm>
        </p:spPr>
      </p:pic>
    </p:spTree>
  </p:cSld>
  <p:clrMapOvr>
    <a:masterClrMapping/>
  </p:clrMapOvr>
  <p:transition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EF3063F-EFD3-4EE1-B1A2-737B541BCC1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3011" name="Содержимое 4" descr="\\srv-fs\SOFT\ПО Устный Английский\9 класс\Инструкции\Screens\Audiotest - Windows 10 x64-2016-02-24-15-03-2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825625"/>
            <a:ext cx="5800725" cy="4351338"/>
          </a:xfrm>
        </p:spPr>
      </p:pic>
    </p:spTree>
  </p:cSld>
  <p:clrMapOvr>
    <a:masterClrMapping/>
  </p:clrMapOvr>
  <p:transition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967C59-FBBD-4F1D-8741-3679F9B99D67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4035" name="Содержимо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825625"/>
            <a:ext cx="5800725" cy="4351338"/>
          </a:xfrm>
        </p:spPr>
      </p:pic>
    </p:spTree>
  </p:cSld>
  <p:clrMapOvr>
    <a:masterClrMapping/>
  </p:clrMapOvr>
  <p:transition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1A0F134-C567-47B2-9AE4-E1DEC36BB7C7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506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428750"/>
            <a:ext cx="6962775" cy="4351338"/>
          </a:xfrm>
          <a:noFill/>
        </p:spPr>
      </p:pic>
    </p:spTree>
  </p:cSld>
  <p:clrMapOvr>
    <a:masterClrMapping/>
  </p:clrMapOvr>
  <p:transition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57200" y="1989138"/>
            <a:ext cx="8229600" cy="4137025"/>
          </a:xfrm>
        </p:spPr>
        <p:txBody>
          <a:bodyPr rtlCol="0">
            <a:normAutofit/>
          </a:bodyPr>
          <a:lstStyle/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участнику отображается текст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задания,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и он приступает к подготовке ответа, при этом в интерфейсе ПО отображается время, оставшееся до окончания подготовки</a:t>
            </a:r>
            <a:endParaRPr lang="ru-RU" sz="1800" dirty="0" smtClean="0">
              <a:solidFill>
                <a:srgbClr val="700000"/>
              </a:solidFill>
              <a:latin typeface="Cambria" pitchFamily="18" charset="0"/>
            </a:endParaRP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по истечении времени подготовки автоматически открывается страница записи ответа на задание и начинается запись ответа, при этом выводится время, оставшееся до окончания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ответа</a:t>
            </a: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по истечении времени ответа выполняется автоматический переход к следующему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заданию</a:t>
            </a: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FF0000"/>
                </a:solidFill>
                <a:latin typeface="Cambria" pitchFamily="18" charset="0"/>
              </a:rPr>
              <a:t>участник не </a:t>
            </a:r>
            <a:r>
              <a:rPr lang="ru-RU" sz="1800" dirty="0" smtClean="0">
                <a:solidFill>
                  <a:srgbClr val="FF0000"/>
                </a:solidFill>
                <a:latin typeface="Cambria" pitchFamily="18" charset="0"/>
              </a:rPr>
              <a:t>может </a:t>
            </a:r>
            <a:r>
              <a:rPr lang="ru-RU" sz="1800" dirty="0">
                <a:solidFill>
                  <a:srgbClr val="FF0000"/>
                </a:solidFill>
                <a:latin typeface="Cambria" pitchFamily="18" charset="0"/>
              </a:rPr>
              <a:t>самостоятельно «листать» задания</a:t>
            </a:r>
            <a:endParaRPr lang="ru-RU" sz="18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участник не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может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досрочно начать ответ (до истечения времени подготовки: 1,5 мин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.)</a:t>
            </a:r>
          </a:p>
          <a:p>
            <a:pPr marL="457200" lvl="2" indent="-457200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участник </a:t>
            </a: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</a:rPr>
              <a:t>может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</a:rPr>
              <a:t>досрочно закончить запись ответа (до истечения времени ответа: 1,5-2 мин.)</a:t>
            </a:r>
            <a:endParaRPr lang="ru-RU" sz="1800" dirty="0" smtClean="0">
              <a:solidFill>
                <a:srgbClr val="700000"/>
              </a:solidFill>
              <a:latin typeface="Cambria" pitchFamily="18" charset="0"/>
            </a:endParaRPr>
          </a:p>
          <a:p>
            <a:pPr marL="457200" lvl="2" indent="-457200" eaLnBrk="1" fontAlgn="auto" hangingPunct="1">
              <a:spcAft>
                <a:spcPts val="0"/>
              </a:spcAft>
              <a:buFont typeface="+mj-lt"/>
              <a:buAutoNum type="arabicPeriod" startAt="12"/>
              <a:defRPr/>
            </a:pPr>
            <a:endParaRPr lang="ru-RU" dirty="0"/>
          </a:p>
          <a:p>
            <a:pPr marL="514350" lvl="2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38" y="928688"/>
            <a:ext cx="79295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700000"/>
                </a:solidFill>
                <a:latin typeface="Cambria" pitchFamily="18" charset="0"/>
                <a:ea typeface="+mj-ea"/>
                <a:cs typeface="Arial" charset="0"/>
              </a:rPr>
              <a:t>Проведение экзамена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650" y="1462088"/>
            <a:ext cx="9144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cap="all" dirty="0">
                <a:solidFill>
                  <a:srgbClr val="700000"/>
                </a:solidFill>
                <a:latin typeface="Cambria" panose="02040503050406030204" pitchFamily="18" charset="0"/>
              </a:rPr>
              <a:t>Процесс сдачи экзамена участником</a:t>
            </a:r>
          </a:p>
        </p:txBody>
      </p:sp>
      <p:sp>
        <p:nvSpPr>
          <p:cNvPr id="4608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088783-470C-4D05-BBE7-55A99FAE1DD8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F21AD5-8CB0-4BBA-B7F0-FBE1028DD527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7107" name="Содержимо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2424113"/>
            <a:ext cx="6791325" cy="3154362"/>
          </a:xfrm>
        </p:spPr>
      </p:pic>
    </p:spTree>
  </p:cSld>
  <p:clrMapOvr>
    <a:masterClrMapping/>
  </p:clrMapOvr>
  <p:transition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628650" y="2357438"/>
            <a:ext cx="7886700" cy="3819525"/>
          </a:xfrm>
        </p:spPr>
        <p:txBody>
          <a:bodyPr/>
          <a:lstStyle/>
          <a:p>
            <a:pPr marL="171450" lvl="2">
              <a:spcBef>
                <a:spcPts val="750"/>
              </a:spcBef>
            </a:pPr>
            <a:r>
              <a:rPr lang="ru-RU" altLang="ru-RU" sz="2000" i="1" dirty="0" smtClean="0">
                <a:solidFill>
                  <a:srgbClr val="700000"/>
                </a:solidFill>
              </a:rPr>
              <a:t>Если в аудитории проведения установлено несколько рабочих мест участников, то следующая группа Участников приглашается в аудиторию только после того, как сдача экзамена закончится на всех рабочих местах. При этом Участник, закончивший сдачу экзамена, может покинуть аудиторию проведения, не дожидаясь завершения экзамена на всех рабочих местах в аудитории.</a:t>
            </a:r>
          </a:p>
          <a:p>
            <a:endParaRPr lang="ru-RU" altLang="ru-RU" dirty="0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AEA525-C5EB-4D6A-9AE4-A70A12C9DF38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23850" y="1484313"/>
            <a:ext cx="8031163" cy="29241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проводится в форме </a:t>
            </a:r>
            <a:r>
              <a:rPr lang="ru-RU" sz="22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монологических и диалогических высказываний</a:t>
            </a: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эксперты-собеседники не привлекаются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Проверяются навыки </a:t>
            </a:r>
            <a:r>
              <a:rPr lang="ru-RU" sz="22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спонтанной</a:t>
            </a: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речи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 самостоятельно сдает экзамен на </a:t>
            </a:r>
            <a:r>
              <a:rPr lang="ru-RU" sz="22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компьютере с гарнитурой</a:t>
            </a: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Задания КИМ отображаются на мониторе компьютера</a:t>
            </a:r>
          </a:p>
        </p:txBody>
      </p:sp>
      <p:pic>
        <p:nvPicPr>
          <p:cNvPr id="12294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4244975"/>
            <a:ext cx="1081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3779838" y="4221163"/>
            <a:ext cx="12239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люс 29"/>
          <p:cNvSpPr/>
          <p:nvPr/>
        </p:nvSpPr>
        <p:spPr>
          <a:xfrm>
            <a:off x="2386013" y="4424363"/>
            <a:ext cx="771525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31" name="Плюс 30"/>
          <p:cNvSpPr/>
          <p:nvPr/>
        </p:nvSpPr>
        <p:spPr>
          <a:xfrm>
            <a:off x="5399088" y="4424363"/>
            <a:ext cx="769937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pic>
        <p:nvPicPr>
          <p:cNvPr id="12298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07" y="426148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0" y="4005263"/>
            <a:ext cx="881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Прямоугольник 14"/>
          <p:cNvSpPr>
            <a:spLocks noChangeArrowheads="1"/>
          </p:cNvSpPr>
          <p:nvPr/>
        </p:nvSpPr>
        <p:spPr bwMode="auto">
          <a:xfrm>
            <a:off x="6029325" y="5324475"/>
            <a:ext cx="22336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Verdana" panose="020B0604030504040204" pitchFamily="34" charset="0"/>
                <a:cs typeface="Times New Roman" panose="02020603050405020304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12301" name="Прямоугольник 15"/>
          <p:cNvSpPr>
            <a:spLocks noChangeArrowheads="1"/>
          </p:cNvSpPr>
          <p:nvPr/>
        </p:nvSpPr>
        <p:spPr bwMode="auto">
          <a:xfrm>
            <a:off x="3059113" y="5354638"/>
            <a:ext cx="26654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0">
                <a:latin typeface="Verdana" panose="020B0604030504040204" pitchFamily="34" charset="0"/>
                <a:cs typeface="Times New Roman" panose="02020603050405020304" pitchFamily="18" charset="0"/>
              </a:rPr>
              <a:t>Компьютер с установленным специализированным ПО</a:t>
            </a:r>
          </a:p>
        </p:txBody>
      </p:sp>
      <p:sp>
        <p:nvSpPr>
          <p:cNvPr id="12302" name="Прямоугольник 16"/>
          <p:cNvSpPr>
            <a:spLocks noChangeArrowheads="1"/>
          </p:cNvSpPr>
          <p:nvPr/>
        </p:nvSpPr>
        <p:spPr bwMode="auto">
          <a:xfrm>
            <a:off x="298643" y="5480686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0" dirty="0">
                <a:latin typeface="Verdana" panose="020B0604030504040204" pitchFamily="34" charset="0"/>
                <a:cs typeface="Times New Roman" panose="02020603050405020304" pitchFamily="18" charset="0"/>
              </a:rPr>
              <a:t>Участник устного экзамена</a:t>
            </a:r>
          </a:p>
        </p:txBody>
      </p:sp>
      <p:sp>
        <p:nvSpPr>
          <p:cNvPr id="12303" name="TextBox 2"/>
          <p:cNvSpPr txBox="1">
            <a:spLocks noChangeArrowheads="1"/>
          </p:cNvSpPr>
          <p:nvPr/>
        </p:nvSpPr>
        <p:spPr bwMode="auto">
          <a:xfrm>
            <a:off x="611188" y="908050"/>
            <a:ext cx="878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ОСОБЕННОСТИ СДАЧИ УСТНОЙ ЧАСТИ ЭКЗАМЕНА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ъект 5"/>
          <p:cNvSpPr>
            <a:spLocks noGrp="1"/>
          </p:cNvSpPr>
          <p:nvPr>
            <p:ph idx="1"/>
          </p:nvPr>
        </p:nvSpPr>
        <p:spPr>
          <a:xfrm>
            <a:off x="179512" y="2012949"/>
            <a:ext cx="8643937" cy="4525963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Время сдачи экзамена одним участником –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13 минут: 6 минут – подготовка и 7 минут – ответ.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Длительность подготовки и записи ответа контролируются программным обеспечением автоматически.</a:t>
            </a:r>
          </a:p>
          <a:p>
            <a:pPr eaLnBrk="1" hangingPunct="1"/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Общее время нахождения участника в аудитории проведения не превышает 30 минут</a:t>
            </a:r>
          </a:p>
          <a:p>
            <a:pPr eaLnBrk="1" hangingPunct="1"/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общая длительность экзамена в ППЭ – 2 часа.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ru-RU" alt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Через одно рабочее место участника в аудитории проведения за день могут пройти максимум 4 участника.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>
                <a:solidFill>
                  <a:srgbClr val="700000"/>
                </a:solidFill>
                <a:latin typeface="Cambria" panose="02040503050406030204" pitchFamily="18" charset="0"/>
              </a:rPr>
              <a:t>длительность экзамена</a:t>
            </a:r>
            <a:endParaRPr lang="ru-RU" sz="16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9156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ADCF28-EA55-4B3B-88CA-A93C514C65FD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431800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Изменения процедуры для участников с ОВЗ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179388" y="1628775"/>
            <a:ext cx="8796337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общая длительность сдачи экзамена одним участником – 45 минут.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очереди для участников с ОВЗ не используются: все дети сдают экзамен в одну очередь, соответственно на каждом АРМ станции записи экзамен сдаёт только один участник. 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аудиторию ожидания и аудиторию проведения можно совместить.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нет отдельных ограничений по времени подготовки и ответа на каждое задание, ограничена только общая длительность экзамена; 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выполнение заданий:  переход от задания (этапа подготовки) к ответу осуществляется «по кнопке»;  завершение ответа осуществляется «по кнопке»;  после завершения ответа выполняется автоматический переход к следующему заданию (по аналогии со стандартным экзаменом самостоятельно переходить между заданиями нельзя); </a:t>
            </a: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работы на станции записи выполняет либо участник, либо ассистент по его просьбе. </a:t>
            </a:r>
            <a:r>
              <a:rPr lang="ru-RU" altLang="ru-RU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Ассистенты участников, выполняющие работу на станции записи ответов, должны ознакомиться с инструкцией по работе на станции записи ответов.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</p:cSld>
  <p:clrMapOvr>
    <a:masterClrMapping/>
  </p:clrMapOvr>
  <p:transition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Планирование участников с ОВЗ и без ОВЗ для экзаменов с разделом «Говорение» 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8686800" cy="4525963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специальные аудитории проведения могут занимать только участники с ОВЗ ;</a:t>
            </a:r>
          </a:p>
          <a:p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обычные аудитории проведения (без признака «специализированная рассадка») могут занимать только обычные участники без любого из признаков (или без обоих): ОВЗ, Специализированная рассадка. </a:t>
            </a:r>
          </a:p>
          <a:p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аудитории ожидания могут находиться любые участники. </a:t>
            </a:r>
          </a:p>
          <a:p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Сдача экзамена обычными участниками на станции записи версии для ОВЗ категорически запрещена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574675" y="908050"/>
            <a:ext cx="7886700" cy="288925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Возникновение технических сбоев в работе Станции записи</a:t>
            </a:r>
            <a:r>
              <a:rPr lang="ru-RU" altLang="ru-RU" smtClean="0"/>
              <a:t> 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127000" y="1484313"/>
            <a:ext cx="9037638" cy="49688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800" b="1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до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 </a:t>
            </a:r>
            <a:r>
              <a:rPr lang="ru-RU" altLang="ru-RU" sz="1800" b="1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начала выполнения экзаменационной работы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: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если неисправность устранена, участник может продолжить выполнение экзаменационной работы на этой же станции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если неисправности не могут быть устранены</a:t>
            </a:r>
            <a:r>
              <a:rPr lang="en-US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сразу</a:t>
            </a:r>
            <a:r>
              <a:rPr lang="ru-RU" alt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, участник, который должен был сдавать экзамен на вышедшей из строя рабочей станции, направляется для сдачи экзамена на имеющиеся </a:t>
            </a:r>
            <a:r>
              <a:rPr lang="ru-RU" altLang="ru-RU" sz="1800" dirty="0">
                <a:solidFill>
                  <a:srgbClr val="FF0000"/>
                </a:solidFill>
                <a:latin typeface="Cambria" panose="02040503050406030204" pitchFamily="18" charset="0"/>
              </a:rPr>
              <a:t>в </a:t>
            </a:r>
            <a:r>
              <a:rPr lang="ru-RU" altLang="ru-RU" sz="1800" u="sng" dirty="0">
                <a:solidFill>
                  <a:srgbClr val="FF0000"/>
                </a:solidFill>
                <a:latin typeface="Cambria" panose="02040503050406030204" pitchFamily="18" charset="0"/>
              </a:rPr>
              <a:t>этой аудитории </a:t>
            </a:r>
            <a:r>
              <a:rPr lang="ru-RU" alt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рабочие 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станции (основные или резервные) </a:t>
            </a:r>
            <a:r>
              <a:rPr lang="ru-RU" alt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в порядке общей очереди </a:t>
            </a:r>
            <a:r>
              <a:rPr lang="ru-RU" altLang="ru-RU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последним</a:t>
            </a:r>
            <a:endParaRPr lang="ru-RU" altLang="ru-RU" sz="18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sz="1800" b="1" u="sng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1800" b="1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после начала выполнения экзаменационной работы</a:t>
            </a:r>
            <a:r>
              <a:rPr lang="ru-RU" altLang="ru-RU" sz="1800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: 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Участнику предоставляется право сдать раздел «Говорение» повторно </a:t>
            </a:r>
            <a:r>
              <a:rPr lang="ru-RU" altLang="ru-RU" sz="1800" b="1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тот же день или  в </a:t>
            </a:r>
            <a:r>
              <a:rPr lang="ru-RU" altLang="ru-RU" sz="1800" b="1" u="sng" dirty="0">
                <a:solidFill>
                  <a:srgbClr val="700000"/>
                </a:solidFill>
                <a:latin typeface="Cambria" panose="02040503050406030204" pitchFamily="18" charset="0"/>
              </a:rPr>
              <a:t> </a:t>
            </a:r>
            <a:r>
              <a:rPr lang="ru-RU" altLang="ru-RU" sz="1800" b="1" u="sng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резервные сроки 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(</a:t>
            </a:r>
            <a:r>
              <a:rPr lang="ru-RU" altLang="ru-RU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п.65 Порядка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) </a:t>
            </a:r>
            <a:r>
              <a:rPr lang="ru-RU" altLang="ru-RU" sz="18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(оформляется Акт ППЭ-22, подпись технического специалиста)</a:t>
            </a:r>
            <a:endParaRPr lang="ru-RU" altLang="ru-RU" sz="1800" i="1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Направлять участников ОГЭ в другую аудиторию проведения 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категорически запрещено</a:t>
            </a:r>
            <a:r>
              <a:rPr lang="ru-RU" alt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</p:cSld>
  <p:clrMapOvr>
    <a:masterClrMapping/>
  </p:clrMapOvr>
  <p:transition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2400" y="798513"/>
            <a:ext cx="8229600" cy="1143000"/>
          </a:xfrm>
        </p:spPr>
        <p:txBody>
          <a:bodyPr/>
          <a:lstStyle/>
          <a:p>
            <a:r>
              <a:rPr lang="ru-RU" sz="2000" b="1" cap="all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Выполнение ЭР участником экзамена </a:t>
            </a:r>
            <a:br>
              <a:rPr lang="ru-RU" sz="2000" b="1" cap="all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000" b="1" cap="all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в случае выхода из строя станции записи ответов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3447420"/>
            <a:ext cx="3060420" cy="887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Неисправность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</a:t>
            </a:r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просмотра КИМ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847509" y="2747882"/>
            <a:ext cx="1656184" cy="470428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продолжает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2529553"/>
            <a:ext cx="3097039" cy="887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выполнение ЭР на этой же станции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89579" y="4405607"/>
            <a:ext cx="3097039" cy="887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выполнение ЭР на резервной станции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923928" y="4614193"/>
            <a:ext cx="1656184" cy="470428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продолжает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6284" y="184009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  <a:t>пригласить в аудиторию технического </a:t>
            </a:r>
            <a:r>
              <a:rPr lang="ru-RU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специалиста</a:t>
            </a:r>
            <a:endParaRPr lang="ru-RU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3605311"/>
            <a:ext cx="446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Если количество мест в аудитории проведения </a:t>
            </a:r>
            <a:r>
              <a:rPr lang="ru-RU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НЕ ИЗМЕНИЛОСЬ</a:t>
            </a:r>
            <a:endParaRPr lang="ru-RU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443" y="5567771"/>
            <a:ext cx="6791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Необходимо </a:t>
            </a:r>
            <a:r>
              <a:rPr lang="ru-RU" sz="1600" dirty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сообщить </a:t>
            </a:r>
            <a:r>
              <a:rPr lang="ru-RU" sz="16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организаторам в аудитории ожидания об </a:t>
            </a:r>
            <a:r>
              <a:rPr lang="ru-RU" sz="16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уменьшении </a:t>
            </a:r>
            <a:r>
              <a:rPr lang="ru-RU" sz="1600" dirty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количества участников в группе, собираемой </a:t>
            </a:r>
            <a:r>
              <a:rPr lang="ru-RU" sz="16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</a:t>
            </a:r>
            <a:r>
              <a:rPr lang="ru-RU" sz="1600" dirty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прохождения </a:t>
            </a:r>
            <a:r>
              <a:rPr lang="ru-RU" sz="1600" dirty="0" smtClean="0">
                <a:solidFill>
                  <a:srgbClr val="7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 в данной аудитории проведения.</a:t>
            </a:r>
            <a:endParaRPr lang="ru-RU" sz="1600" dirty="0">
              <a:solidFill>
                <a:srgbClr val="7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75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2400" y="798513"/>
            <a:ext cx="8229600" cy="1143000"/>
          </a:xfrm>
        </p:spPr>
        <p:txBody>
          <a:bodyPr/>
          <a:lstStyle/>
          <a:p>
            <a:r>
              <a:rPr lang="ru-RU" sz="20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Выполнение ЭР участником экзамена </a:t>
            </a:r>
            <a: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в </a:t>
            </a:r>
            <a:r>
              <a:rPr lang="ru-RU" sz="20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случае выхода из строя станции записи ответов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947" y="2636912"/>
            <a:ext cx="3060420" cy="887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Неисправность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</a:t>
            </a:r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просмотра КИМ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89381" y="2402515"/>
            <a:ext cx="2312256" cy="1420381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Возвращается в </a:t>
            </a:r>
            <a:r>
              <a:rPr lang="ru-RU" b="1" i="1" dirty="0" smtClean="0">
                <a:solidFill>
                  <a:srgbClr val="C00000"/>
                </a:solidFill>
              </a:rPr>
              <a:t>аудиторию ожидания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197390" y="3475438"/>
            <a:ext cx="1809086" cy="144016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 порядке очереди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27907" y="5236373"/>
            <a:ext cx="3464919" cy="11861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Выполнение</a:t>
            </a:r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другой станции 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записи </a:t>
            </a:r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ответов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672" y="5100060"/>
            <a:ext cx="2179546" cy="1458797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0800000">
            <a:off x="5116401" y="5517232"/>
            <a:ext cx="978408" cy="4704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87677" y="3985515"/>
            <a:ext cx="446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Если количество мест в аудитории проведения </a:t>
            </a:r>
            <a:r>
              <a:rPr lang="ru-RU" b="1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УМЕНЬШИЛОСЬ</a:t>
            </a:r>
            <a:endParaRPr lang="ru-RU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6553200" y="6093182"/>
            <a:ext cx="395064" cy="4656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53200" y="6093182"/>
            <a:ext cx="395064" cy="4457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7132" y="1816219"/>
            <a:ext cx="507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  <a:t>Направлять участников экзамена в другую аудиторию 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</a:rPr>
              <a:t>категорически запрещено</a:t>
            </a:r>
            <a:r>
              <a:rPr lang="ru-RU" dirty="0">
                <a:solidFill>
                  <a:srgbClr val="005E9E"/>
                </a:solidFill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16657" t="12528" r="2549" b="12528"/>
          <a:stretch/>
        </p:blipFill>
        <p:spPr>
          <a:xfrm>
            <a:off x="5972842" y="1756981"/>
            <a:ext cx="2077420" cy="16487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3304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2400" y="798513"/>
            <a:ext cx="8229600" cy="1143000"/>
          </a:xfrm>
        </p:spPr>
        <p:txBody>
          <a:bodyPr/>
          <a:lstStyle/>
          <a:p>
            <a:r>
              <a:rPr lang="ru-RU" sz="20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Выполнение ЭР участником экзамена </a:t>
            </a:r>
            <a: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в </a:t>
            </a:r>
            <a:r>
              <a:rPr lang="ru-RU" sz="20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случае выхода из строя станции записи ответов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947" y="2636912"/>
            <a:ext cx="3060420" cy="887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Неисправность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</a:t>
            </a:r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начала работы с  КИМ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23928" y="2269434"/>
            <a:ext cx="1656184" cy="94354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Выбор участника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74032" y="2060848"/>
            <a:ext cx="3097039" cy="887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тот же день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74032" y="3515338"/>
            <a:ext cx="3097039" cy="887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резервные сроки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923928" y="3468889"/>
            <a:ext cx="1656184" cy="93404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Выбор участника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278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2400" y="798513"/>
            <a:ext cx="8229600" cy="1143000"/>
          </a:xfrm>
        </p:spPr>
        <p:txBody>
          <a:bodyPr/>
          <a:lstStyle/>
          <a:p>
            <a:r>
              <a:rPr lang="ru-RU" sz="20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Выполнение ЭР участником экзамена </a:t>
            </a:r>
            <a: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в </a:t>
            </a:r>
            <a:r>
              <a:rPr lang="ru-RU" sz="20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случае выхода из строя станции записи ответов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41" y="1907551"/>
            <a:ext cx="3060420" cy="887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Неисправность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</a:t>
            </a:r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начала работы с  КИМ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94746" y="3253294"/>
            <a:ext cx="1656184" cy="104649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Выбор участника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586" y="4804037"/>
            <a:ext cx="3097039" cy="887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тот же день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15" y="2948448"/>
            <a:ext cx="2179546" cy="14587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65966" y="1768168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Участник остается </a:t>
            </a:r>
            <a:r>
              <a:rPr lang="ru-RU" b="1" dirty="0">
                <a:solidFill>
                  <a:srgbClr val="700000"/>
                </a:solidFill>
                <a:latin typeface="Cambria" panose="02040503050406030204" pitchFamily="18" charset="0"/>
              </a:rPr>
              <a:t>в аудитории проведения</a:t>
            </a: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77570" y="4586535"/>
            <a:ext cx="2016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случае длительного </a:t>
            </a:r>
            <a:r>
              <a:rPr lang="ru-RU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ожидания участник </a:t>
            </a:r>
            <a:r>
              <a:rPr lang="ru-RU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приглашается в </a:t>
            </a:r>
            <a:r>
              <a:rPr lang="ru-RU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аудиторию ожидания</a:t>
            </a: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5940152" y="2348880"/>
            <a:ext cx="1152128" cy="4980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940152" y="4641012"/>
            <a:ext cx="1224136" cy="5112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064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  <a:t>Направлять участников экзамена в другую аудиторию 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</a:rPr>
              <a:t>категорически запрещено</a:t>
            </a:r>
            <a:r>
              <a:rPr lang="ru-RU" dirty="0">
                <a:solidFill>
                  <a:srgbClr val="005E9E"/>
                </a:solidFill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8323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700000"/>
                </a:solidFill>
                <a:latin typeface="Cambria" panose="02040503050406030204" pitchFamily="18" charset="0"/>
                <a:cs typeface="Arial" charset="0"/>
              </a:rPr>
              <a:t>По факту повторной сдачи экзамена участником в тот же день технический специалист, руководитель ППЭ и член ГЭК составляют акт в произвольной форме, в котором обязательно указывают: номер аудитории, номер компьютера (ноутбука), на котором произошел технический сбой во время сдачи экзамена участником, номер компьютера (ноутбука), на котором участник сдавал экзамен повторно, краткое описание ситуации, вызвавшей технический сбой.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02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2400" y="798513"/>
            <a:ext cx="8229600" cy="1143000"/>
          </a:xfrm>
        </p:spPr>
        <p:txBody>
          <a:bodyPr/>
          <a:lstStyle/>
          <a:p>
            <a:r>
              <a:rPr lang="ru-RU" sz="20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Выполнение ЭР участником экзамена </a:t>
            </a:r>
            <a: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в </a:t>
            </a:r>
            <a:r>
              <a:rPr lang="ru-RU" sz="20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случае выхода из строя станции записи ответов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941513"/>
            <a:ext cx="3060420" cy="887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Неисправность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</a:t>
            </a:r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начала работы с  КИМ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5691" y="4743739"/>
            <a:ext cx="3097039" cy="887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резервные сроки</a:t>
            </a:r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791580" y="3282370"/>
            <a:ext cx="1656184" cy="100811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91" tIns="45145" rIns="90291" bIns="45145"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Выбор участника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7984" y="2614988"/>
            <a:ext cx="2384004" cy="19764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Участник </a:t>
            </a:r>
            <a:r>
              <a:rPr lang="ru-RU" sz="1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экзамена не завершили экзамен по объективным причинам </a:t>
            </a:r>
            <a:endParaRPr lang="ru-RU" sz="14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форма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ППЭ-22</a:t>
            </a:r>
          </a:p>
          <a:p>
            <a:pPr algn="ctr" eaLnBrk="0" hangingPunct="0">
              <a:defRPr/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Пересдача в резервный день</a:t>
            </a:r>
            <a:endParaRPr lang="ru-RU" sz="1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17"/>
          <p:cNvSpPr>
            <a:spLocks noChangeArrowheads="1"/>
          </p:cNvSpPr>
          <p:nvPr/>
        </p:nvSpPr>
        <p:spPr bwMode="auto">
          <a:xfrm>
            <a:off x="0" y="1413104"/>
            <a:ext cx="88709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57188" indent="-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18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Пакет руководителя содержит </a:t>
            </a:r>
            <a:r>
              <a:rPr lang="ru-RU" altLang="ru-RU" sz="1800" i="1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документы ППЭ</a:t>
            </a:r>
            <a:endParaRPr lang="ru-RU" altLang="ru-RU" sz="1800" i="1" dirty="0">
              <a:solidFill>
                <a:srgbClr val="7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18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аудиторном пакете только </a:t>
            </a:r>
            <a:r>
              <a:rPr lang="ru-RU" altLang="ru-RU" sz="18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бланки устной части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800" b="0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Защищенный </a:t>
            </a:r>
            <a:r>
              <a:rPr lang="ru-RU" sz="1800" b="0" dirty="0" err="1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файл+пароль</a:t>
            </a:r>
            <a:r>
              <a:rPr lang="ru-RU" sz="1800" b="0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800" i="1" dirty="0" smtClean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altLang="ru-RU" sz="18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КИМ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18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одной рабочей станции за один день могут сдать экзамен </a:t>
            </a:r>
            <a:r>
              <a:rPr lang="ru-RU" altLang="ru-RU" sz="1800" i="1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только 4 участника</a:t>
            </a:r>
            <a:endParaRPr lang="ru-RU" altLang="ru-RU" sz="1800" i="1" dirty="0">
              <a:solidFill>
                <a:srgbClr val="7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altLang="ru-RU" sz="1800" b="0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использования электронных КИМ необходимо наличие ключа доступа к электронным КИМ</a:t>
            </a:r>
          </a:p>
        </p:txBody>
      </p:sp>
      <p:sp>
        <p:nvSpPr>
          <p:cNvPr id="40" name="Плюс 39"/>
          <p:cNvSpPr/>
          <p:nvPr/>
        </p:nvSpPr>
        <p:spPr>
          <a:xfrm>
            <a:off x="3635375" y="4868863"/>
            <a:ext cx="771525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4344" name="TextBox 2"/>
          <p:cNvSpPr txBox="1">
            <a:spLocks noChangeArrowheads="1"/>
          </p:cNvSpPr>
          <p:nvPr/>
        </p:nvSpPr>
        <p:spPr bwMode="auto">
          <a:xfrm>
            <a:off x="428625" y="857250"/>
            <a:ext cx="828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ОСОБЕННОСТИ</a:t>
            </a:r>
            <a:r>
              <a:rPr lang="ru-RU" altLang="ru-RU" sz="20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ЭКЗАМЕНАЦИОННЫХ</a:t>
            </a:r>
            <a:r>
              <a:rPr lang="ru-RU" altLang="ru-RU" sz="20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МАТЕРИАЛОВ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55575" y="4400550"/>
            <a:ext cx="881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6" name="Picture 21" descr="ОГЭ уч рег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16338"/>
            <a:ext cx="2360613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2" descr="ОГЭ уч рег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360613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3" descr="ОГЭ уч рег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2360613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14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1169432" y="4339984"/>
            <a:ext cx="1909762" cy="177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  <p:pic>
        <p:nvPicPr>
          <p:cNvPr id="5" name="Picture 5" descr="F:\ОГЭ\ОГЭ уч регб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39"/>
          <a:stretch/>
        </p:blipFill>
        <p:spPr bwMode="auto">
          <a:xfrm>
            <a:off x="130101" y="921055"/>
            <a:ext cx="4643437" cy="167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79712" y="1756674"/>
            <a:ext cx="155222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22" y="2269030"/>
            <a:ext cx="5468113" cy="2067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16964"/>
            <a:ext cx="5858693" cy="202910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 rot="16200000">
            <a:off x="6981701" y="3467572"/>
            <a:ext cx="1136154" cy="3389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6200000">
            <a:off x="5096360" y="5541892"/>
            <a:ext cx="1136154" cy="4566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0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684213" y="981075"/>
            <a:ext cx="7886700" cy="1081088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Возникновение у участника претензий к качеству записи его ответов</a:t>
            </a:r>
            <a:r>
              <a:rPr lang="ru-RU" altLang="ru-RU" dirty="0" smtClean="0"/>
              <a:t> 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628650" y="2276475"/>
            <a:ext cx="8335838" cy="3900488"/>
          </a:xfrm>
        </p:spPr>
        <p:txBody>
          <a:bodyPr/>
          <a:lstStyle/>
          <a:p>
            <a:pPr marL="400050" indent="-400050">
              <a:buFont typeface="Arial" panose="020B0604020202020204" pitchFamily="34" charset="0"/>
              <a:buAutoNum type="arabicPeriod"/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Технический специалист</a:t>
            </a:r>
          </a:p>
          <a:p>
            <a:pPr marL="400050" indent="-400050">
              <a:buFont typeface="Arial" panose="020B0604020202020204" pitchFamily="34" charset="0"/>
              <a:buAutoNum type="arabicPeriod"/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Член ГЭК</a:t>
            </a:r>
          </a:p>
          <a:p>
            <a:pPr marL="0" indent="0">
              <a:buNone/>
            </a:pPr>
            <a:endParaRPr lang="ru-RU" altLang="ru-RU" sz="2000" b="1" dirty="0" smtClean="0">
              <a:solidFill>
                <a:srgbClr val="7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Претензию не принимают                    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апелляция </a:t>
            </a:r>
            <a:r>
              <a:rPr lang="ru-RU" altLang="ru-RU" sz="2000" i="1" dirty="0">
                <a:solidFill>
                  <a:srgbClr val="700000"/>
                </a:solidFill>
                <a:latin typeface="Cambria" panose="02040503050406030204" pitchFamily="18" charset="0"/>
              </a:rPr>
              <a:t>(будет отклонена)</a:t>
            </a:r>
          </a:p>
          <a:p>
            <a:pPr marL="0" indent="0">
              <a:buNone/>
            </a:pPr>
            <a:endParaRPr lang="ru-RU" altLang="ru-RU" sz="20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ru-RU" altLang="ru-RU" sz="2000" b="1" dirty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Претензию </a:t>
            </a:r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принимают                    </a:t>
            </a:r>
            <a:r>
              <a:rPr lang="ru-RU" alt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апелляция 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 Акт по форме ППЭ-22* </a:t>
            </a:r>
            <a:r>
              <a:rPr lang="ru-RU" altLang="ru-RU" sz="20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altLang="ru-RU" sz="18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 этой ситуации участнику Акт не выдается)</a:t>
            </a:r>
          </a:p>
          <a:p>
            <a:pPr marL="0" indent="0" algn="r">
              <a:buNone/>
            </a:pP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(если запись некачественная, оформление </a:t>
            </a:r>
            <a:r>
              <a:rPr lang="ru-RU" altLang="ru-RU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пересдачи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 в резервный день по Акту;</a:t>
            </a:r>
          </a:p>
          <a:p>
            <a:pPr marL="0" indent="0" algn="r">
              <a:buNone/>
            </a:pPr>
            <a:r>
              <a:rPr lang="ru-RU" altLang="ru-RU" sz="2000" i="1" dirty="0">
                <a:solidFill>
                  <a:srgbClr val="700000"/>
                </a:solidFill>
                <a:latin typeface="Cambria" panose="02040503050406030204" pitchFamily="18" charset="0"/>
              </a:rPr>
              <a:t>е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сли запись нормальная, отклонение апелляции, </a:t>
            </a:r>
            <a:r>
              <a:rPr lang="ru-RU" altLang="ru-RU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проверка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, баллы) </a:t>
            </a:r>
            <a:endParaRPr lang="ru-RU" altLang="ru-RU" sz="2000" i="1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ru-RU" altLang="ru-RU" sz="2000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067944" y="3573016"/>
            <a:ext cx="864096" cy="0"/>
          </a:xfrm>
          <a:prstGeom prst="straightConnector1">
            <a:avLst/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211960" y="4365104"/>
            <a:ext cx="864096" cy="0"/>
          </a:xfrm>
          <a:prstGeom prst="straightConnector1">
            <a:avLst/>
          </a:prstGeom>
          <a:ln w="2222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</p:spTree>
  </p:cSld>
  <p:clrMapOvr>
    <a:masterClrMapping/>
  </p:clrMapOvr>
  <p:transition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вызвать технического специалиста для завершения экзамена и выгрузки файлов аудиозаписей ответов участников ОГЭ;</a:t>
            </a:r>
          </a:p>
          <a:p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провести контроль действий технического специалиста по экспорту аудиозаписей ответов участников ОГЭ;</a:t>
            </a:r>
          </a:p>
          <a:p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передать бланки устной части участников ОГЭ руководителю ППЭ;</a:t>
            </a:r>
          </a:p>
          <a:p>
            <a:r>
              <a:rPr lang="ru-RU" altLang="ru-RU" sz="200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передать руководителю ППЭ форму 05-03-У «Протокол проведения ОГЭ в аудитории проведения» </a:t>
            </a:r>
          </a:p>
        </p:txBody>
      </p:sp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94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В АУДИТОРИИ ПРОВЕДЕНИЯ</a:t>
            </a:r>
            <a:endParaRPr lang="ru-RU" sz="16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530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96ABB8-D188-4245-9275-8DE9B2F386B5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52600" lvl="3" indent="-381000" eaLnBrk="1" hangingPunct="1">
              <a:lnSpc>
                <a:spcPct val="80000"/>
              </a:lnSpc>
              <a:buFontTx/>
              <a:buNone/>
            </a:pPr>
            <a:endParaRPr lang="ru-RU" altLang="ru-RU" sz="1400" b="1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609600" indent="-609600"/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собрать бланки неявившихся, удаленных, не закончивших экзамен по уважительной причине участников ОГЭ и передать руководителю ППЭ;</a:t>
            </a:r>
          </a:p>
          <a:p>
            <a:pPr marL="609600" indent="-609600"/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передать руководителю ППЭ форму ППЭ-05-02-У;</a:t>
            </a:r>
          </a:p>
          <a:p>
            <a:pPr marL="609600" indent="-609600"/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передать руководителю прочие материалы из аудитории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altLang="ru-RU" sz="2000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94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В АУДИТОРИИ ОЖИДАНИЯ</a:t>
            </a:r>
            <a:endParaRPr lang="ru-RU" sz="16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632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D8A585-2638-4E98-BC5E-826B979B7AF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ru-RU" altLang="ru-RU" sz="9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1752600" lvl="3" indent="-381000" eaLnBrk="1" hangingPunct="1">
              <a:lnSpc>
                <a:spcPct val="80000"/>
              </a:lnSpc>
              <a:buFontTx/>
              <a:buNone/>
            </a:pPr>
            <a:endParaRPr lang="ru-RU" altLang="ru-RU" sz="1400" b="1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Собирает в аудиториях проведения аудиозаписи ответов участников и электронные журналы работы Станции записи ответов ГИА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Передает руководителю ППЭ в штабе ППЭ: 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ru-RU" altLang="ru-RU" sz="2000" i="1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-носители с аудиозаписями ответов и электронными журналами работы Станции записи ответов 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Сопроводительные бланки и протоколы создания</a:t>
            </a:r>
            <a:r>
              <a:rPr lang="en-US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аудионосителей для всех </a:t>
            </a:r>
            <a:r>
              <a:rPr lang="ru-RU" altLang="ru-RU" sz="2000" i="1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2000" i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-носителей</a:t>
            </a:r>
          </a:p>
          <a:p>
            <a:pPr marL="609600" indent="-609600"/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На рабочем месте в Штабе ППЭ сохраняет резервную копию всех файлов, предоставляемых в РЦОИ на </a:t>
            </a:r>
            <a:r>
              <a:rPr lang="ru-RU" altLang="ru-RU" sz="2000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20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-носителях</a:t>
            </a:r>
            <a:r>
              <a:rPr lang="ru-RU" altLang="ru-RU" dirty="0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</a:p>
        </p:txBody>
      </p:sp>
      <p:sp>
        <p:nvSpPr>
          <p:cNvPr id="5734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94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>
                <a:solidFill>
                  <a:srgbClr val="700000"/>
                </a:solidFill>
                <a:latin typeface="Cambria" pitchFamily="18" charset="0"/>
              </a:rPr>
              <a:t>ДЕЙСТВИЯ ТЕХНИЧЕСКОГО СПЕЦИАЛИСТА</a:t>
            </a:r>
            <a:endParaRPr lang="ru-RU" sz="16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7350" name="Номер слайда 7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6FCDFDA-6984-4DA7-B397-9DC216DB8C50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ru-RU" altLang="ru-RU" sz="9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CA5FA5-0B64-4436-9B55-112D67B2C713}" type="slidenum">
              <a:rPr lang="ru-RU" altLang="ru-RU" b="0" smtClean="0">
                <a:solidFill>
                  <a:srgbClr val="898989"/>
                </a:solidFill>
              </a:rPr>
              <a:pPr/>
              <a:t>55</a:t>
            </a:fld>
            <a:endParaRPr lang="ru-RU" altLang="ru-RU" b="0" smtClean="0">
              <a:solidFill>
                <a:srgbClr val="898989"/>
              </a:solidFill>
            </a:endParaRPr>
          </a:p>
        </p:txBody>
      </p:sp>
      <p:sp>
        <p:nvSpPr>
          <p:cNvPr id="58371" name="AutoShape 4" descr="Встроенное изображение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5837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84225"/>
            <a:ext cx="406876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784225"/>
            <a:ext cx="406876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1331640" y="2060848"/>
            <a:ext cx="155222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15816" y="2348880"/>
            <a:ext cx="2808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756076" y="2060848"/>
            <a:ext cx="2344316" cy="1296144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</a:rPr>
              <a:t>Файлов всегда 4 на участника (если не было сбоя)</a:t>
            </a:r>
          </a:p>
        </p:txBody>
      </p:sp>
    </p:spTree>
  </p:cSld>
  <p:clrMapOvr>
    <a:masterClrMapping/>
  </p:clrMapOvr>
  <p:transition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7947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341438"/>
            <a:ext cx="9144000" cy="71913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ДЕЙСТВИЯ РУКОВОДИТЕЛЯ ППЭ СОВМЕСТНО </a:t>
            </a:r>
          </a:p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С </a:t>
            </a:r>
            <a:r>
              <a:rPr lang="ru-RU" sz="1600" dirty="0" smtClean="0">
                <a:solidFill>
                  <a:srgbClr val="700000"/>
                </a:solidFill>
                <a:latin typeface="Cambria" pitchFamily="18" charset="0"/>
              </a:rPr>
              <a:t>ЧЛЕНОМ ГЭК </a:t>
            </a:r>
            <a:endParaRPr lang="ru-RU" sz="1600" dirty="0">
              <a:solidFill>
                <a:srgbClr val="700000"/>
              </a:solidFill>
              <a:latin typeface="Cambria" pitchFamily="18" charset="0"/>
            </a:endParaRPr>
          </a:p>
        </p:txBody>
      </p:sp>
      <p:sp>
        <p:nvSpPr>
          <p:cNvPr id="59397" name="Номер слайда 7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FDF4E57-B013-4A4C-B0FF-7E328B32BAD4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ru-RU" altLang="ru-RU" sz="9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179388" y="2957513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</a:rPr>
              <a:t>сверить данные сопроводительного бланка к флеш-накопителям с ведомостями сдачи экзамена в аудиториях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000">
                <a:solidFill>
                  <a:srgbClr val="700000"/>
                </a:solidFill>
                <a:latin typeface="Cambria" panose="02040503050406030204" pitchFamily="18" charset="0"/>
              </a:rPr>
              <a:t>оформить протокол ППЭ-13-У, акт ППЭ-14-У</a:t>
            </a:r>
          </a:p>
        </p:txBody>
      </p:sp>
      <p:sp>
        <p:nvSpPr>
          <p:cNvPr id="59399" name="Rectangle 3"/>
          <p:cNvSpPr>
            <a:spLocks noChangeArrowheads="1"/>
          </p:cNvSpPr>
          <p:nvPr/>
        </p:nvSpPr>
        <p:spPr bwMode="auto">
          <a:xfrm>
            <a:off x="1042988" y="1557338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56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571500" y="1000125"/>
            <a:ext cx="8301038" cy="50006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ea typeface="+mn-ea"/>
                <a:cs typeface="+mn-cs"/>
              </a:rPr>
              <a:t>ППЭ-13-У ПРОТОКОЛ УЧЕТА И ПЕРЕДАЧИ НА ОБРАБОТКУ ЭМ ППЭ</a:t>
            </a:r>
            <a:br>
              <a:rPr lang="ru-RU" sz="2000" b="1" dirty="0" smtClean="0">
                <a:solidFill>
                  <a:srgbClr val="700000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endParaRPr lang="ru-RU" sz="2000" b="1" dirty="0" smtClean="0">
              <a:solidFill>
                <a:srgbClr val="7000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64465"/>
              </p:ext>
            </p:extLst>
          </p:nvPr>
        </p:nvGraphicFramePr>
        <p:xfrm>
          <a:off x="899592" y="1500188"/>
          <a:ext cx="6996509" cy="494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Acrobat Document" r:id="rId3" imgW="8019807" imgH="5667133" progId="AcroExch.Document.DC">
                  <p:embed/>
                </p:oleObj>
              </mc:Choice>
              <mc:Fallback>
                <p:oleObj name="Acrobat Document" r:id="rId3" imgW="8019807" imgH="56671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500188"/>
                        <a:ext cx="6996509" cy="4944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89F68-4675-427C-89FE-A806942EFE5F}" type="slidenum">
              <a:rPr lang="ru-RU" altLang="ru-RU" smtClean="0"/>
              <a:pPr>
                <a:defRPr/>
              </a:pPr>
              <a:t>57</a:t>
            </a:fld>
            <a:endParaRPr lang="ru-RU" altLang="ru-RU"/>
          </a:p>
        </p:txBody>
      </p:sp>
      <p:sp>
        <p:nvSpPr>
          <p:cNvPr id="5" name="Овал 4"/>
          <p:cNvSpPr/>
          <p:nvPr/>
        </p:nvSpPr>
        <p:spPr>
          <a:xfrm rot="5400000">
            <a:off x="5197255" y="3384448"/>
            <a:ext cx="134900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23786" y="3972232"/>
            <a:ext cx="1040502" cy="5483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82545" y="4520560"/>
            <a:ext cx="2037392" cy="1010259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Указываем кол-во записей – 1 на участника</a:t>
            </a:r>
            <a:endParaRPr lang="ru-RU" sz="1600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0">
                <a:solidFill>
                  <a:schemeClr val="bg1"/>
                </a:solidFill>
                <a:latin typeface="Cambria" panose="02040503050406030204" pitchFamily="18" charset="0"/>
              </a:rPr>
              <a:t>www.ege.spb.ru			      (812) 576-34-40			</a:t>
            </a:r>
            <a:endParaRPr lang="ru-RU" altLang="ru-RU" sz="1200" b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25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устной части</a:t>
            </a:r>
          </a:p>
          <a:p>
            <a:pPr>
              <a:defRPr/>
            </a:pPr>
            <a:r>
              <a:rPr lang="ru-RU" sz="2000" dirty="0">
                <a:solidFill>
                  <a:srgbClr val="700000"/>
                </a:solidFill>
                <a:latin typeface="Cambria" pitchFamily="18" charset="0"/>
              </a:rPr>
              <a:t>ФОРМИРОВАНИЕ КОМПЛЕКТА ЭМ ДЛЯ РЦОИ</a:t>
            </a:r>
            <a:endParaRPr lang="ru-RU" sz="2000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71625"/>
            <a:ext cx="9144000" cy="71913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700000"/>
                </a:solidFill>
                <a:latin typeface="Cambria" pitchFamily="18" charset="0"/>
              </a:rPr>
              <a:t>ДЕЙСТВИЯ РУКОВОДИТЕЛЯ ППЭ совместно с </a:t>
            </a:r>
            <a:r>
              <a:rPr lang="ru-RU" sz="1600" dirty="0" smtClean="0">
                <a:solidFill>
                  <a:srgbClr val="700000"/>
                </a:solidFill>
                <a:latin typeface="Cambria" pitchFamily="18" charset="0"/>
              </a:rPr>
              <a:t>членом ГЭК </a:t>
            </a:r>
            <a:endParaRPr lang="ru-RU" sz="1600" dirty="0">
              <a:solidFill>
                <a:srgbClr val="700000"/>
              </a:solidFill>
              <a:latin typeface="Cambria" pitchFamily="18" charset="0"/>
            </a:endParaRPr>
          </a:p>
        </p:txBody>
      </p:sp>
      <p:sp>
        <p:nvSpPr>
          <p:cNvPr id="61445" name="Номер слайда 7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746CC4-FDEB-4DB2-87D0-E9AA1ECE4F25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ru-RU" altLang="ru-RU" sz="900" b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79388" y="3287713"/>
            <a:ext cx="7921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1447" name="Rectangle 3"/>
          <p:cNvSpPr>
            <a:spLocks noChangeArrowheads="1"/>
          </p:cNvSpPr>
          <p:nvPr/>
        </p:nvSpPr>
        <p:spPr bwMode="auto">
          <a:xfrm>
            <a:off x="323850" y="2133600"/>
            <a:ext cx="8605838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61448" name="Rectangle 3"/>
          <p:cNvSpPr>
            <a:spLocks noChangeArrowheads="1"/>
          </p:cNvSpPr>
          <p:nvPr/>
        </p:nvSpPr>
        <p:spPr bwMode="auto">
          <a:xfrm>
            <a:off x="611188" y="184467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140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b="0"/>
              <a:t> </a:t>
            </a:r>
          </a:p>
        </p:txBody>
      </p:sp>
      <p:sp>
        <p:nvSpPr>
          <p:cNvPr id="61449" name="Rectangle 3"/>
          <p:cNvSpPr>
            <a:spLocks noChangeArrowheads="1"/>
          </p:cNvSpPr>
          <p:nvPr/>
        </p:nvSpPr>
        <p:spPr bwMode="auto">
          <a:xfrm>
            <a:off x="827088" y="206057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3" eaLnBrk="1" hangingPunct="1">
              <a:lnSpc>
                <a:spcPct val="80000"/>
              </a:lnSpc>
              <a:buFontTx/>
              <a:buNone/>
            </a:pPr>
            <a:endParaRPr lang="ru-RU" altLang="ru-RU" sz="14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Упаковать ВСЕ именные бланки устной части в возвратный </a:t>
            </a:r>
            <a:r>
              <a:rPr lang="ru-RU" altLang="ru-RU" sz="2000" dirty="0" err="1">
                <a:solidFill>
                  <a:srgbClr val="700000"/>
                </a:solidFill>
                <a:latin typeface="Cambria" panose="02040503050406030204" pitchFamily="18" charset="0"/>
              </a:rPr>
              <a:t>секьюрпак</a:t>
            </a:r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 1, оформить сопроводительный лист.</a:t>
            </a:r>
          </a:p>
          <a:p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Упаковать в возвратный </a:t>
            </a:r>
            <a:r>
              <a:rPr lang="ru-RU" altLang="ru-RU" sz="2000" dirty="0" err="1">
                <a:solidFill>
                  <a:srgbClr val="700000"/>
                </a:solidFill>
                <a:latin typeface="Cambria" panose="02040503050406030204" pitchFamily="18" charset="0"/>
              </a:rPr>
              <a:t>секьюрпак</a:t>
            </a:r>
            <a:r>
              <a:rPr lang="ru-RU" altLang="ru-RU" sz="2000" dirty="0">
                <a:solidFill>
                  <a:srgbClr val="700000"/>
                </a:solidFill>
                <a:latin typeface="Cambria" panose="02040503050406030204" pitchFamily="18" charset="0"/>
              </a:rPr>
              <a:t> 2, оформить сопроводительный лист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</a:rPr>
              <a:t>Формы ППЭ: ППЭ-13-У, ППЭ-05-02-У, ППЭ-05-03-У, прочие документы ППЭ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 b="0" dirty="0" err="1">
                <a:solidFill>
                  <a:srgbClr val="700000"/>
                </a:solidFill>
                <a:latin typeface="Cambria" panose="02040503050406030204" pitchFamily="18" charset="0"/>
              </a:rPr>
              <a:t>флеш</a:t>
            </a:r>
            <a:r>
              <a:rPr lang="ru-RU" altLang="ru-RU" sz="2000" b="0" dirty="0">
                <a:solidFill>
                  <a:srgbClr val="700000"/>
                </a:solidFill>
                <a:latin typeface="Cambria" panose="02040503050406030204" pitchFamily="18" charset="0"/>
              </a:rPr>
              <a:t>-накопитель(и) с аудиозаписями ответов, сопроводительный бланк(и) к </a:t>
            </a:r>
            <a:r>
              <a:rPr lang="ru-RU" altLang="ru-RU" sz="2000" b="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нему</a:t>
            </a:r>
            <a:endParaRPr lang="ru-RU" altLang="ru-RU" sz="2000" b="0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58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59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424936" cy="4611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решению ГЭК для отдельных участников ОГЭ письменная и устная часть ОГЭ по иностранному языку может проводиться в один день.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должен быть подготовлен к проведению письменной и устной части ОГЭ по иностранным языкам в соответствии с инструктивными материалами.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начинается с письменной части.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мере завершения выполнения письменной части экзамена участники (участник) переходят (переходит) в аудиторию ожидания.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Инструктаж участников в аудитории ожидания и перемещение их в аудиторию проведения осуществляется по мере завершения участниками письменной части.</a:t>
            </a:r>
          </a:p>
        </p:txBody>
      </p:sp>
    </p:spTree>
    <p:extLst>
      <p:ext uri="{BB962C8B-B14F-4D97-AF65-F5344CB8AC3E}">
        <p14:creationId xmlns:p14="http://schemas.microsoft.com/office/powerpoint/2010/main" val="47940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538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Cambria" pitchFamily="18" charset="0"/>
              </a:rPr>
              <a:t>КИМ для проведения устной части ОГЭ по иностранным языкам передается в </a:t>
            </a:r>
            <a:r>
              <a:rPr lang="ru-RU" sz="2000" b="1" dirty="0" smtClean="0">
                <a:solidFill>
                  <a:srgbClr val="663300"/>
                </a:solidFill>
                <a:latin typeface="Cambria" pitchFamily="18" charset="0"/>
              </a:rPr>
              <a:t>ППЭ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виде защищенного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файла</a:t>
            </a:r>
            <a:r>
              <a:rPr lang="ru-RU" sz="2000" b="1" dirty="0" smtClean="0">
                <a:solidFill>
                  <a:srgbClr val="663300"/>
                </a:solidFill>
                <a:latin typeface="Cambria" pitchFamily="18" charset="0"/>
              </a:rPr>
              <a:t>.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663300"/>
                </a:solidFill>
                <a:latin typeface="Cambria" pitchFamily="18" charset="0"/>
              </a:rPr>
              <a:t>Файл будет передан в ППОИ не позднее, чем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в 8.00 в день экзамена. </a:t>
            </a:r>
            <a:r>
              <a:rPr lang="ru-RU" sz="2000" b="1" dirty="0">
                <a:solidFill>
                  <a:srgbClr val="663300"/>
                </a:solidFill>
                <a:latin typeface="Cambria" pitchFamily="18" charset="0"/>
              </a:rPr>
              <a:t>Схему передачи файла в ППЭ определяет район.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Ключ доступа к КИМ будет доступен для скачивания до 9.30 в день экзамена.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392906" y="908720"/>
            <a:ext cx="8358187" cy="985838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ОСОБЕННОСТИ ПОДГОТОВКИ К ОГЭ</a:t>
            </a:r>
          </a:p>
        </p:txBody>
      </p:sp>
    </p:spTree>
    <p:extLst>
      <p:ext uri="{BB962C8B-B14F-4D97-AF65-F5344CB8AC3E}">
        <p14:creationId xmlns:p14="http://schemas.microsoft.com/office/powerpoint/2010/main" val="24590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429418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6613525" y="1155700"/>
            <a:ext cx="2470150" cy="28257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32138" y="1146175"/>
            <a:ext cx="3330575" cy="2833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6390" name="Прямоугольник 43"/>
          <p:cNvSpPr>
            <a:spLocks noChangeArrowheads="1"/>
          </p:cNvSpPr>
          <p:nvPr/>
        </p:nvSpPr>
        <p:spPr bwMode="auto">
          <a:xfrm>
            <a:off x="3324225" y="3595688"/>
            <a:ext cx="3319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Штаб ППЭ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4613" y="1133475"/>
            <a:ext cx="2933700" cy="2857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pic>
        <p:nvPicPr>
          <p:cNvPr id="16392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3" name="Прямоугольник 48"/>
          <p:cNvSpPr>
            <a:spLocks noChangeArrowheads="1"/>
          </p:cNvSpPr>
          <p:nvPr/>
        </p:nvSpPr>
        <p:spPr bwMode="auto">
          <a:xfrm>
            <a:off x="80963" y="4041775"/>
            <a:ext cx="8909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КАДРОВОЕ ОБЕСПЕЧЕНИЕ ППЭ</a:t>
            </a:r>
          </a:p>
        </p:txBody>
      </p:sp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44675"/>
            <a:ext cx="109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330325"/>
            <a:ext cx="10128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393700" y="1584325"/>
            <a:ext cx="11001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Прямоугольник 52"/>
          <p:cNvSpPr>
            <a:spLocks noChangeArrowheads="1"/>
          </p:cNvSpPr>
          <p:nvPr/>
        </p:nvSpPr>
        <p:spPr bwMode="auto">
          <a:xfrm>
            <a:off x="-30163" y="2492375"/>
            <a:ext cx="19478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Рабочие станции (без выхода в Интернет)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07950" y="4041775"/>
            <a:ext cx="881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1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300163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Прямоугольник 55"/>
          <p:cNvSpPr>
            <a:spLocks noChangeArrowheads="1"/>
          </p:cNvSpPr>
          <p:nvPr/>
        </p:nvSpPr>
        <p:spPr bwMode="auto">
          <a:xfrm>
            <a:off x="1638300" y="2138363"/>
            <a:ext cx="13874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Гарнитуры</a:t>
            </a:r>
          </a:p>
        </p:txBody>
      </p:sp>
      <p:sp>
        <p:nvSpPr>
          <p:cNvPr id="16403" name="Прямоугольник 56"/>
          <p:cNvSpPr>
            <a:spLocks noChangeArrowheads="1"/>
          </p:cNvSpPr>
          <p:nvPr/>
        </p:nvSpPr>
        <p:spPr bwMode="auto">
          <a:xfrm>
            <a:off x="123825" y="3403600"/>
            <a:ext cx="3046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Аудитории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проведения</a:t>
            </a:r>
          </a:p>
        </p:txBody>
      </p:sp>
      <p:sp>
        <p:nvSpPr>
          <p:cNvPr id="16404" name="Прямоугольник 57"/>
          <p:cNvSpPr>
            <a:spLocks noChangeArrowheads="1"/>
          </p:cNvSpPr>
          <p:nvPr/>
        </p:nvSpPr>
        <p:spPr bwMode="auto">
          <a:xfrm>
            <a:off x="3059113" y="2755900"/>
            <a:ext cx="21717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Рабочая станция с выходом в Интернет</a:t>
            </a:r>
          </a:p>
        </p:txBody>
      </p:sp>
      <p:pic>
        <p:nvPicPr>
          <p:cNvPr id="164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397000"/>
            <a:ext cx="72231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Прямоугольник 59"/>
          <p:cNvSpPr>
            <a:spLocks noChangeArrowheads="1"/>
          </p:cNvSpPr>
          <p:nvPr/>
        </p:nvSpPr>
        <p:spPr bwMode="auto">
          <a:xfrm>
            <a:off x="5148263" y="2044700"/>
            <a:ext cx="1363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USB-</a:t>
            </a:r>
            <a:r>
              <a:rPr lang="ru-RU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модем</a:t>
            </a:r>
          </a:p>
        </p:txBody>
      </p:sp>
      <p:pic>
        <p:nvPicPr>
          <p:cNvPr id="16407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379663"/>
            <a:ext cx="5730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Прямоугольник 61"/>
          <p:cNvSpPr>
            <a:spLocks noChangeArrowheads="1"/>
          </p:cNvSpPr>
          <p:nvPr/>
        </p:nvSpPr>
        <p:spPr bwMode="auto">
          <a:xfrm>
            <a:off x="4398963" y="2252663"/>
            <a:ext cx="10318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Принтер</a:t>
            </a:r>
          </a:p>
        </p:txBody>
      </p:sp>
      <p:sp>
        <p:nvSpPr>
          <p:cNvPr id="16409" name="Прямоугольник 62"/>
          <p:cNvSpPr>
            <a:spLocks noChangeArrowheads="1"/>
          </p:cNvSpPr>
          <p:nvPr/>
        </p:nvSpPr>
        <p:spPr bwMode="auto">
          <a:xfrm>
            <a:off x="7627938" y="2200275"/>
            <a:ext cx="13017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Гарнитуры</a:t>
            </a:r>
          </a:p>
        </p:txBody>
      </p:sp>
      <p:sp>
        <p:nvSpPr>
          <p:cNvPr id="16410" name="Прямоугольник 63"/>
          <p:cNvSpPr>
            <a:spLocks noChangeArrowheads="1"/>
          </p:cNvSpPr>
          <p:nvPr/>
        </p:nvSpPr>
        <p:spPr bwMode="auto">
          <a:xfrm>
            <a:off x="5891213" y="4584700"/>
            <a:ext cx="31257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Организаторы в аудиториях проведения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Квалификационные требования: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пользователь компьютера</a:t>
            </a:r>
          </a:p>
        </p:txBody>
      </p:sp>
      <p:pic>
        <p:nvPicPr>
          <p:cNvPr id="16411" name="Picture 7" descr="C:\Users\adeynichenko\Desktop\УСКОМ 2014\Презентация по технологии для обучающего семинара\картинки\1412282737_Admi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31641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2" name="Прямоугольник 65"/>
          <p:cNvSpPr>
            <a:spLocks noChangeArrowheads="1"/>
          </p:cNvSpPr>
          <p:nvPr/>
        </p:nvSpPr>
        <p:spPr bwMode="auto">
          <a:xfrm>
            <a:off x="1708150" y="4633913"/>
            <a:ext cx="25368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Технический специалист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Не менее одного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070C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на 4 аудитории проведения</a:t>
            </a:r>
          </a:p>
        </p:txBody>
      </p:sp>
      <p:pic>
        <p:nvPicPr>
          <p:cNvPr id="16414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6829425" y="1952625"/>
            <a:ext cx="9588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5" name="Прямоугольник 68"/>
          <p:cNvSpPr>
            <a:spLocks noChangeArrowheads="1"/>
          </p:cNvSpPr>
          <p:nvPr/>
        </p:nvSpPr>
        <p:spPr bwMode="auto">
          <a:xfrm>
            <a:off x="6505575" y="2835275"/>
            <a:ext cx="1581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Рабочие станции</a:t>
            </a:r>
          </a:p>
        </p:txBody>
      </p:sp>
      <p:pic>
        <p:nvPicPr>
          <p:cNvPr id="16416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604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Прямоугольник 70"/>
          <p:cNvSpPr>
            <a:spLocks noChangeArrowheads="1"/>
          </p:cNvSpPr>
          <p:nvPr/>
        </p:nvSpPr>
        <p:spPr bwMode="auto">
          <a:xfrm>
            <a:off x="5332413" y="2968625"/>
            <a:ext cx="11287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Verdana" panose="020B0604030504040204" pitchFamily="34" charset="0"/>
                <a:cs typeface="Times New Roman" panose="02020603050405020304" pitchFamily="18" charset="0"/>
              </a:rPr>
              <a:t>Флеш-носители</a:t>
            </a:r>
          </a:p>
        </p:txBody>
      </p:sp>
      <p:pic>
        <p:nvPicPr>
          <p:cNvPr id="16418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3128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4652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0" name="Прямоугольник 73"/>
          <p:cNvSpPr>
            <a:spLocks noChangeArrowheads="1"/>
          </p:cNvSpPr>
          <p:nvPr/>
        </p:nvSpPr>
        <p:spPr bwMode="auto">
          <a:xfrm>
            <a:off x="6743700" y="3397250"/>
            <a:ext cx="2287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Резервное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070C0"/>
                </a:solidFill>
                <a:latin typeface="Verdana" panose="020B0604030504040204" pitchFamily="34" charset="0"/>
                <a:cs typeface="Shruti" panose="020B0502040204020203" pitchFamily="34" charset="0"/>
              </a:rPr>
              <a:t>оборудование</a:t>
            </a:r>
          </a:p>
        </p:txBody>
      </p:sp>
      <p:sp>
        <p:nvSpPr>
          <p:cNvPr id="138280" name="Прямоугольник 75"/>
          <p:cNvSpPr>
            <a:spLocks noChangeArrowheads="1"/>
          </p:cNvSpPr>
          <p:nvPr/>
        </p:nvSpPr>
        <p:spPr bwMode="auto">
          <a:xfrm>
            <a:off x="0" y="785813"/>
            <a:ext cx="8909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ТЕХНИЧЕСКОЕ ОБЕСПЕЧЕНИЕ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5"/>
          <p:cNvSpPr>
            <a:spLocks noGrp="1"/>
          </p:cNvSpPr>
          <p:nvPr>
            <p:ph idx="4294967295"/>
          </p:nvPr>
        </p:nvSpPr>
        <p:spPr>
          <a:xfrm>
            <a:off x="214313" y="1825625"/>
            <a:ext cx="8678862" cy="4351338"/>
          </a:xfrm>
        </p:spPr>
        <p:txBody>
          <a:bodyPr/>
          <a:lstStyle/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Два типа аудиторий</a:t>
            </a:r>
          </a:p>
          <a:p>
            <a:pPr marL="0" indent="0" defTabSz="914400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АУДИТОРИЯ ОЖИДАНИЯ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выдача бланков устной части 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ожидание очереди сдачи экзамена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(в качестве аудитории ожидания можно использовать большие помещения (актовый, спортивный зал), чтобы одновременно разместить всех участников экзамена; дополнительное оборудование для них не требуется; количество организаторов в аудитории ожидания следует предусмотреть из расчета один организатор на 15 участников, но не менее 2 организаторов в аудитории ; несколько столов для организаторов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АУДИТОРИЯ ПРОВЕДЕНИЯ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устный ответ на задания КИМ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В аудитории должны быть подготовлены компьютеры с подключенной гарнитурой (наушники с микрофоном) и установленным ПО рабочего места участника экзамена. Особенности расположения рабочих мест.</a:t>
            </a:r>
          </a:p>
          <a:p>
            <a:pPr marL="0" indent="0" defTabSz="914400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ШТАБ ППЭ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ПК с выходом в интернет; резервный </a:t>
            </a:r>
            <a:r>
              <a:rPr lang="en-US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USB</a:t>
            </a: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-модем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300" i="1" dirty="0" smtClean="0">
              <a:solidFill>
                <a:srgbClr val="FF0000"/>
              </a:solidFill>
            </a:endParaRPr>
          </a:p>
          <a:p>
            <a:pPr marL="0" indent="0" defTabSz="914400" eaLnBrk="1" hangingPunct="1">
              <a:lnSpc>
                <a:spcPct val="80000"/>
              </a:lnSpc>
            </a:pPr>
            <a:endParaRPr lang="ru-RU" altLang="ru-RU" sz="1500" dirty="0" smtClean="0"/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5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к сдаче экзамена</a:t>
            </a:r>
            <a:endParaRPr lang="ru-RU" sz="20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7412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3935AF8-8928-478F-B399-CE73D390F645}" type="slidenum">
              <a:rPr lang="ru-RU" altLang="ru-RU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defTabSz="914400" eaLnBrk="1" hangingPunct="1"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Аудитория проведения</a:t>
            </a:r>
          </a:p>
          <a:p>
            <a:pPr marL="0" indent="0" defTabSz="914400" eaLnBrk="1" hangingPunct="1"/>
            <a:r>
              <a:rPr lang="ru-RU" altLang="ru-RU" sz="1800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Вместимость может быть больше одного места (рекомендуется оборудовать от двух до четырех рабочих мест участника)</a:t>
            </a:r>
          </a:p>
          <a:p>
            <a:pPr marL="0" indent="0" defTabSz="914400" eaLnBrk="1" hangingPunct="1"/>
            <a:r>
              <a:rPr lang="ru-RU" altLang="ru-RU" sz="1800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Нумерация мест</a:t>
            </a:r>
          </a:p>
          <a:p>
            <a:pPr marL="0" indent="0" defTabSz="914400" eaLnBrk="1" hangingPunct="1"/>
            <a:r>
              <a:rPr lang="ru-RU" altLang="ru-RU" sz="1800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Компьютеры с подключенной гарнитурой (наушники с микрофоном) и установленным ПО рабочего места участника экзамена</a:t>
            </a:r>
          </a:p>
          <a:p>
            <a:pPr marL="0" indent="0" defTabSz="914400" eaLnBrk="1" hangingPunct="1"/>
            <a:r>
              <a:rPr lang="ru-RU" sz="1800" b="1" dirty="0">
                <a:solidFill>
                  <a:srgbClr val="700000"/>
                </a:solidFill>
                <a:latin typeface="Cambria" panose="02040503050406030204" pitchFamily="18" charset="0"/>
              </a:rPr>
              <a:t>Н</a:t>
            </a:r>
            <a:r>
              <a:rPr lang="ru-RU" sz="1800" b="1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аличие </a:t>
            </a:r>
            <a:r>
              <a:rPr lang="ru-RU" sz="1800" b="1" dirty="0">
                <a:solidFill>
                  <a:srgbClr val="700000"/>
                </a:solidFill>
                <a:latin typeface="Cambria" panose="02040503050406030204" pitchFamily="18" charset="0"/>
              </a:rPr>
              <a:t>краткой инструкции для участников по использованию станции записи ответов</a:t>
            </a:r>
            <a:endParaRPr lang="ru-RU" altLang="ru-RU" sz="1800" b="1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к сдаче экзамена</a:t>
            </a:r>
            <a:endParaRPr lang="ru-RU" sz="2000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436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4DCFA97-5496-4C4F-8174-DA911573DF9B}" type="slidenum">
              <a:rPr lang="ru-RU" altLang="ru-RU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266-4BBC-4906-862A-E335EFA2F876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</TotalTime>
  <Words>1991</Words>
  <Application>Microsoft Office PowerPoint</Application>
  <PresentationFormat>Экран (4:3)</PresentationFormat>
  <Paragraphs>398</Paragraphs>
  <Slides>59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9" baseType="lpstr">
      <vt:lpstr>Arial</vt:lpstr>
      <vt:lpstr>Calibri</vt:lpstr>
      <vt:lpstr>Calibri Light</vt:lpstr>
      <vt:lpstr>Cambria</vt:lpstr>
      <vt:lpstr>Shruti</vt:lpstr>
      <vt:lpstr>Times New Roman</vt:lpstr>
      <vt:lpstr>Verdana</vt:lpstr>
      <vt:lpstr>Wingdings</vt:lpstr>
      <vt:lpstr>Тема Office</vt:lpstr>
      <vt:lpstr>Acrobat Document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ОСОБЕННОСТИ ПОДГОТОВКИ К ОГЭ</vt:lpstr>
      <vt:lpstr>Презентация PowerPoint</vt:lpstr>
      <vt:lpstr>Презентация PowerPoint</vt:lpstr>
      <vt:lpstr>Презентация PowerPoint</vt:lpstr>
      <vt:lpstr>КОНФИГУРАЦИЯ АУДИТОРИИ ПРОВЕДЕНИЯ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«ППЭ-01-01-У Протокол технической готовности ППЭ к экзамену в устной форме» </vt:lpstr>
      <vt:lpstr>Презентация PowerPoint</vt:lpstr>
      <vt:lpstr>«ППЭ-14-01-У Акт приема-передачи экзаменационных материалов»</vt:lpstr>
      <vt:lpstr>Презентация PowerPoint</vt:lpstr>
      <vt:lpstr>ПОДГОТОВИТЕЛЬНЫЕ МЕРОПРИЯТИЯ В ДЕНЬ ЭКЗАМЕНА ДЕЙСТВИЯ ТЕХНИЧЕСКОГО СПЕЦИАЛИСТА</vt:lpstr>
      <vt:lpstr>Презентация PowerPoint</vt:lpstr>
      <vt:lpstr>БЛАНК УСТНОЙ ЧАСТИ</vt:lpstr>
      <vt:lpstr>Презентация PowerPoint</vt:lpstr>
      <vt:lpstr>Презентация PowerPoint</vt:lpstr>
      <vt:lpstr>Презентация PowerPoint</vt:lpstr>
      <vt:lpstr>«ППЭ-о5-02-У ПРОТОКОЛ ПРОВЕДЕНИЯ ГИА В АУДИТОРИИ ОЖИДАНИЯ»</vt:lpstr>
      <vt:lpstr>СХЕМА АУДИТОРИИ ОЖИДАНИЯ</vt:lpstr>
      <vt:lpstr>Презентация PowerPoint</vt:lpstr>
      <vt:lpstr>Действия организатора в аудитории ожидания в случае неявки участников ОГЭ </vt:lpstr>
      <vt:lpstr>СХЕМА АУДИТОРИИ ПРОВЕДЕНИЯ</vt:lpstr>
      <vt:lpstr>Организатор в аудитории проведения</vt:lpstr>
      <vt:lpstr>«ППЭ-о5-03-У ПРОТОКОЛ ПРОВЕДЕНИЯ ГИА В АУДИТОРИИ ПРОВЕДЕНИЯ»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процедуры для участников с ОВЗ</vt:lpstr>
      <vt:lpstr>Планирование участников с ОВЗ и без ОВЗ для экзаменов с разделом «Говорение» </vt:lpstr>
      <vt:lpstr>Возникновение технических сбоев в работе Станции записи </vt:lpstr>
      <vt:lpstr>Выполнение ЭР участником экзамена  в случае выхода из строя станции записи ответов</vt:lpstr>
      <vt:lpstr>Выполнение ЭР участником экзамена  в случае выхода из строя станции записи ответов</vt:lpstr>
      <vt:lpstr>Выполнение ЭР участником экзамена  в случае выхода из строя станции записи ответов</vt:lpstr>
      <vt:lpstr>Выполнение ЭР участником экзамена  в случае выхода из строя станции записи ответов</vt:lpstr>
      <vt:lpstr>Презентация PowerPoint</vt:lpstr>
      <vt:lpstr>Выполнение ЭР участником экзамена  в случае выхода из строя станции записи ответов</vt:lpstr>
      <vt:lpstr>Презентация PowerPoint</vt:lpstr>
      <vt:lpstr>Возникновение у участника претензий к качеству записи его ответов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ППЭ-13-У ПРОТОКОЛ УЧЕТА И ПЕРЕДАЧИ НА ОБРАБОТКУ ЭМ ППЭ </vt:lpstr>
      <vt:lpstr>Презентация PowerPoint</vt:lpstr>
      <vt:lpstr>Презентация PowerPoint</vt:lpstr>
    </vt:vector>
  </TitlesOfParts>
  <Company>CITIT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lovigina.ui</dc:creator>
  <cp:lastModifiedBy>Мария Яковлева</cp:lastModifiedBy>
  <cp:revision>257</cp:revision>
  <cp:lastPrinted>2022-01-13T13:14:51Z</cp:lastPrinted>
  <dcterms:created xsi:type="dcterms:W3CDTF">2007-04-02T05:24:48Z</dcterms:created>
  <dcterms:modified xsi:type="dcterms:W3CDTF">2024-02-27T13:58:37Z</dcterms:modified>
</cp:coreProperties>
</file>