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8" r:id="rId2"/>
    <p:sldId id="297" r:id="rId3"/>
    <p:sldId id="315" r:id="rId4"/>
    <p:sldId id="314" r:id="rId5"/>
    <p:sldId id="337" r:id="rId6"/>
    <p:sldId id="299" r:id="rId7"/>
    <p:sldId id="310" r:id="rId8"/>
    <p:sldId id="311" r:id="rId9"/>
    <p:sldId id="302" r:id="rId10"/>
    <p:sldId id="318" r:id="rId11"/>
    <p:sldId id="338" r:id="rId12"/>
    <p:sldId id="319" r:id="rId13"/>
    <p:sldId id="339" r:id="rId14"/>
    <p:sldId id="340" r:id="rId15"/>
    <p:sldId id="322" r:id="rId16"/>
    <p:sldId id="324" r:id="rId17"/>
    <p:sldId id="326" r:id="rId18"/>
    <p:sldId id="363" r:id="rId19"/>
    <p:sldId id="325" r:id="rId20"/>
    <p:sldId id="327" r:id="rId21"/>
    <p:sldId id="361" r:id="rId22"/>
    <p:sldId id="328" r:id="rId23"/>
    <p:sldId id="330" r:id="rId24"/>
    <p:sldId id="329" r:id="rId25"/>
    <p:sldId id="349" r:id="rId26"/>
    <p:sldId id="350" r:id="rId27"/>
    <p:sldId id="351" r:id="rId28"/>
    <p:sldId id="332" r:id="rId29"/>
    <p:sldId id="334" r:id="rId30"/>
    <p:sldId id="335" r:id="rId31"/>
    <p:sldId id="362" r:id="rId32"/>
    <p:sldId id="33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8"/>
    <a:srgbClr val="A7A7A7"/>
    <a:srgbClr val="99BCFF"/>
    <a:srgbClr val="006CB5"/>
    <a:srgbClr val="002642"/>
    <a:srgbClr val="D1E0FF"/>
    <a:srgbClr val="800000"/>
    <a:srgbClr val="6CB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7" autoAdjust="0"/>
    <p:restoredTop sz="94364" autoAdjust="0"/>
  </p:normalViewPr>
  <p:slideViewPr>
    <p:cSldViewPr snapToGrid="0" showGuides="1">
      <p:cViewPr varScale="1">
        <p:scale>
          <a:sx n="110" d="100"/>
          <a:sy n="110" d="100"/>
        </p:scale>
        <p:origin x="330" y="96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7336E-E4F7-49C6-A2E7-CCF33D93447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6D38-01AD-4824-8022-47500C1DE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1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6D38-01AD-4824-8022-47500C1DED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5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6D38-01AD-4824-8022-47500C1DED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4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запускает аудиофайл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настраивает громкость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6D38-01AD-4824-8022-47500C1DEDD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8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6D38-01AD-4824-8022-47500C1DEDD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3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13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829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41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79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75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2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13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9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2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17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79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987A7-DAA8-4C6E-A8A6-FD4016755E1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8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29285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77765" y="39464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3091" y="6581001"/>
            <a:ext cx="9970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	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206" y="2009574"/>
            <a:ext cx="10800080" cy="3020343"/>
          </a:xfrm>
          <a:prstGeom prst="rect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2246" y="3111570"/>
            <a:ext cx="736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4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ОГЭ В ППЭ</a:t>
            </a:r>
            <a:endParaRPr lang="ru-RU" sz="4000" b="1" dirty="0">
              <a:solidFill>
                <a:srgbClr val="0064A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533" y="1188597"/>
            <a:ext cx="10948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ОРГАНИЗАЦИЯ </a:t>
            </a:r>
            <a:r>
              <a:rPr lang="ru-RU" sz="24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ПРОВЕДЕНИЯ ГИА-9</a:t>
            </a:r>
            <a:endParaRPr lang="ru-RU" sz="24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0567" y="5500566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руководителей ППЭ </a:t>
            </a:r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членов ГЭК</a:t>
            </a:r>
          </a:p>
        </p:txBody>
      </p:sp>
      <p:sp>
        <p:nvSpPr>
          <p:cNvPr id="9" name="Половина рамки 8"/>
          <p:cNvSpPr/>
          <p:nvPr/>
        </p:nvSpPr>
        <p:spPr>
          <a:xfrm flipH="1">
            <a:off x="11127306" y="1651531"/>
            <a:ext cx="695960" cy="850900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оловина рамки 10"/>
          <p:cNvSpPr/>
          <p:nvPr/>
        </p:nvSpPr>
        <p:spPr>
          <a:xfrm flipV="1">
            <a:off x="316653" y="4553667"/>
            <a:ext cx="695960" cy="850900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19076" y="5669495"/>
            <a:ext cx="11630024" cy="64387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мере прибытия в ППЭ общественных наблюдателей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передавать им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форму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ППЭ-18МАШ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«Акт общественного наблюдения о проведении ГИА в ППЭ»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396" y="985574"/>
            <a:ext cx="838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Руководителю ППЭ до начала входа участников в ППЭ необходимо: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9076" y="1463282"/>
            <a:ext cx="979300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назначить ответственного за регистрацию лиц, привлекаемых к проведению ГИА в ППЭ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012078" y="1459303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9076" y="2113754"/>
            <a:ext cx="979300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обеспечить регистрацию назначенных в данный ППЭ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организаторов и прочих лиц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012078" y="2109775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8.15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19076" y="2768205"/>
            <a:ext cx="979300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провести инструктаж по процедуре проведения экзамена для работников ППЭ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012078" y="2764226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ранее 8.15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19076" y="3439094"/>
            <a:ext cx="11630024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проверить готовность всех аудиторий к проведению ГИА, в том числе сверку часов во всех аудиториях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19076" y="4064875"/>
            <a:ext cx="11630024" cy="64387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выдать медицинскому работнику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инструкцию,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журнал учета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участников,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обратившихся к медицинскому работнику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19076" y="4873565"/>
            <a:ext cx="11630024" cy="64387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проведении экзамена по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информатике,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физике, химии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выдать в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аудитории инструкции по технике безопасности для проведения инструктажа участников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6946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96" y="985574"/>
            <a:ext cx="10252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Руководителю ППЭ до начала входа участников в ППЭ необходимо: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9076" y="1463282"/>
            <a:ext cx="116681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Распределить </a:t>
            </a:r>
            <a:r>
              <a:rPr lang="ru-RU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организаторов вне аудитории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 (форма ППЭ-07): на вход и на этажи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096958" y="2117839"/>
            <a:ext cx="1836151" cy="922843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8.45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9076" y="2120610"/>
            <a:ext cx="9877882" cy="92284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Выдать </a:t>
            </a:r>
            <a:r>
              <a:rPr lang="ru-RU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организаторам на входе </a:t>
            </a: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в ППЭ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ведомости «Список участников ГИА из образовательной организации»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(форма ППЭ-06): для организатора, для ознакомления участников, для стенда                 на входе в ППЭ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019888" y="1466052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8.45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9076" y="3244412"/>
            <a:ext cx="9877882" cy="92284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Распределить </a:t>
            </a: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организаторов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аудиториям (форма ППЭ-07): по одному ответственному организатору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по одному организатору в каждую аудиторию проведения экзамена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096958" y="3215109"/>
            <a:ext cx="1836151" cy="922843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8.45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19076" y="4416603"/>
            <a:ext cx="9800812" cy="61976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Выдать </a:t>
            </a: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ответственным организаторам в аудиториях </a:t>
            </a:r>
            <a:r>
              <a:rPr lang="ru-RU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необходимые материалы</a:t>
            </a:r>
            <a:endParaRPr lang="ru-RU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0019887" y="4419374"/>
            <a:ext cx="1913221" cy="614724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8.45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19076" y="5224589"/>
            <a:ext cx="116681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Направить </a:t>
            </a:r>
            <a:r>
              <a:rPr lang="ru-RU" b="1" dirty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организаторов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 в аудитории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0019888" y="5227359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9.00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96" y="985574"/>
            <a:ext cx="11699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Материалы, передаваемые руководителем ППЭ ответственному организатору в аудитории: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953000" y="1523854"/>
            <a:ext cx="1068388" cy="474589"/>
          </a:xfrm>
          <a:prstGeom prst="round2DiagRect">
            <a:avLst/>
          </a:prstGeom>
          <a:solidFill>
            <a:srgbClr val="99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1 шт.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80977" y="1518313"/>
            <a:ext cx="47720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запечатанный пакет с комплектом вариантов КИМ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953000" y="2160700"/>
            <a:ext cx="1068388" cy="474589"/>
          </a:xfrm>
          <a:prstGeom prst="round2DiagRect">
            <a:avLst/>
          </a:prstGeom>
          <a:solidFill>
            <a:srgbClr val="99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ПЭ-12-02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80977" y="2155159"/>
            <a:ext cx="47720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ведомость коррекции персональных данных участников ГИА в аудитории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953000" y="2832823"/>
            <a:ext cx="1068388" cy="474589"/>
          </a:xfrm>
          <a:prstGeom prst="round2DiagRect">
            <a:avLst/>
          </a:prstGeom>
          <a:solidFill>
            <a:srgbClr val="99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ППЭ-12-03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80977" y="2827282"/>
            <a:ext cx="47720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ведомость использования дополнительных бланков ответов в аудитории ППЭ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80977" y="3477490"/>
            <a:ext cx="47720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черновики, конверт для их упаковки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902200" y="3480260"/>
            <a:ext cx="1119188" cy="474589"/>
          </a:xfrm>
          <a:prstGeom prst="round2DiagRect">
            <a:avLst/>
          </a:prstGeom>
          <a:solidFill>
            <a:srgbClr val="99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 шт. на чел., 1 шт.</a:t>
            </a:r>
            <a:endParaRPr lang="ru-RU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982325" y="1523854"/>
            <a:ext cx="1068388" cy="508084"/>
          </a:xfrm>
          <a:prstGeom prst="round2DiagRect">
            <a:avLst/>
          </a:prstGeom>
          <a:solidFill>
            <a:srgbClr val="99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1 шт.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6255657" y="1518313"/>
            <a:ext cx="4726668" cy="53130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запечатанный в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секьюрпак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комплект документации для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аудитории: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6671733" y="2155159"/>
            <a:ext cx="4310592" cy="445433"/>
          </a:xfrm>
          <a:prstGeom prst="round2Diag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список участников ГИА,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распределенных                             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аудиторию; 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0982325" y="2151392"/>
            <a:ext cx="1068388" cy="449199"/>
          </a:xfrm>
          <a:prstGeom prst="round2Diag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ППЭ-05-01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671733" y="2689950"/>
            <a:ext cx="4310592" cy="536559"/>
          </a:xfrm>
          <a:prstGeom prst="round2Diag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ведомость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учета участников ГИА и экзаменационных материалов в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аудитории; 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0982324" y="2686184"/>
            <a:ext cx="1068388" cy="540325"/>
          </a:xfrm>
          <a:prstGeom prst="round2Diag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ППЭ-05-02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671732" y="3349730"/>
            <a:ext cx="4310592" cy="536559"/>
          </a:xfrm>
          <a:prstGeom prst="round2Diag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ведомость учета ответов на задания практической части ГИА по информатике и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ИКТ; 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10982324" y="3328280"/>
            <a:ext cx="1068388" cy="540325"/>
          </a:xfrm>
          <a:prstGeom prst="round2Diag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andara" panose="020E0502030303020204" pitchFamily="34" charset="0"/>
              </a:rPr>
              <a:t>ППЭ-05-03-И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671732" y="4015680"/>
            <a:ext cx="5378981" cy="344350"/>
          </a:xfrm>
          <a:prstGeom prst="round2Diag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ведомость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оценивания практической части ОГЭ по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химии; 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6671732" y="4436079"/>
            <a:ext cx="5378980" cy="344350"/>
          </a:xfrm>
          <a:prstGeom prst="round2Diag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именные бланки ответов №1 и №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2;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6671732" y="4927503"/>
            <a:ext cx="5378980" cy="433165"/>
          </a:xfrm>
          <a:prstGeom prst="round2Diag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новый секьюрпак и сопроводительный лист </a:t>
            </a:r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 нему на </a:t>
            </a:r>
            <a:r>
              <a:rPr lang="ru-RU" sz="1400" dirty="0">
                <a:solidFill>
                  <a:schemeClr val="tx1"/>
                </a:solidFill>
                <a:latin typeface="Candara" panose="020E0502030303020204" pitchFamily="34" charset="0"/>
              </a:rPr>
              <a:t>обработку</a:t>
            </a:r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180977" y="4634187"/>
            <a:ext cx="5840411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дополнительные бланки ответов № 2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180977" y="4063646"/>
            <a:ext cx="47720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текст инструкции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4953000" y="4066416"/>
            <a:ext cx="1068388" cy="474589"/>
          </a:xfrm>
          <a:prstGeom prst="round2DiagRect">
            <a:avLst/>
          </a:prstGeom>
          <a:solidFill>
            <a:srgbClr val="99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1 шт.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96" y="985574"/>
            <a:ext cx="10252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в аудитории должны: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9076" y="1536430"/>
            <a:ext cx="116681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пройти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 свои аудитории, проверить их готовность к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экзамену; 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9075" y="2847649"/>
            <a:ext cx="11668123" cy="63090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вскрыть секьюрпак с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документами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аудитории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и проверить их комплектацию. При недокомплекте оформить служебную записку;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9973978" y="948334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9.00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9074" y="3625555"/>
            <a:ext cx="11668122" cy="44176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вывесить у входа в аудиторию один экземпляр формы ППЭ-05-01 «Список участников ГИА в аудитории ППЭ»;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25425" y="4230318"/>
            <a:ext cx="116681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раздать на рабочие места участников ОГЭ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черновики;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12724" y="4840830"/>
            <a:ext cx="11661771" cy="47720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 </a:t>
            </a:r>
            <a:r>
              <a:rPr lang="ru-RU" i="1" dirty="0">
                <a:solidFill>
                  <a:schemeClr val="tx1"/>
                </a:solidFill>
                <a:latin typeface="Candara" panose="020E0502030303020204" pitchFamily="34" charset="0"/>
              </a:rPr>
              <a:t>экзамене по химии </a:t>
            </a:r>
            <a:r>
              <a:rPr lang="ru-RU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передать эксперту-экзаменатору </a:t>
            </a:r>
            <a:r>
              <a:rPr lang="ru-RU" i="1" dirty="0">
                <a:solidFill>
                  <a:schemeClr val="tx1"/>
                </a:solidFill>
                <a:latin typeface="Candara" panose="020E0502030303020204" pitchFamily="34" charset="0"/>
              </a:rPr>
              <a:t>Ведомость оценивания практической части </a:t>
            </a:r>
            <a:r>
              <a:rPr lang="ru-RU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ОГЭ;</a:t>
            </a:r>
            <a:endParaRPr lang="ru-RU" i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19075" y="5463791"/>
            <a:ext cx="11668123" cy="63690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 </a:t>
            </a:r>
            <a:r>
              <a:rPr lang="ru-RU" i="1" dirty="0">
                <a:solidFill>
                  <a:schemeClr val="tx1"/>
                </a:solidFill>
                <a:latin typeface="Candara" panose="020E0502030303020204" pitchFamily="34" charset="0"/>
              </a:rPr>
              <a:t>экзамене по информатике </a:t>
            </a:r>
            <a:r>
              <a:rPr lang="ru-RU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передать </a:t>
            </a:r>
            <a:r>
              <a:rPr lang="ru-RU" i="1" dirty="0">
                <a:solidFill>
                  <a:schemeClr val="tx1"/>
                </a:solidFill>
                <a:latin typeface="Candara" panose="020E0502030303020204" pitchFamily="34" charset="0"/>
              </a:rPr>
              <a:t>специалисту по проведению инструктажа форму ППЭ-05-03-И «Ведомость учета ответов на задания практической части ГИА по информатике и ИКТ</a:t>
            </a:r>
            <a:r>
              <a:rPr lang="ru-RU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»</a:t>
            </a:r>
            <a:endParaRPr lang="ru-RU" i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31776" y="2212137"/>
            <a:ext cx="11661771" cy="47720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 </a:t>
            </a:r>
            <a:r>
              <a:rPr lang="ru-RU" i="1" dirty="0">
                <a:solidFill>
                  <a:schemeClr val="tx1"/>
                </a:solidFill>
                <a:latin typeface="Candara" panose="020E0502030303020204" pitchFamily="34" charset="0"/>
              </a:rPr>
              <a:t>экзамене по </a:t>
            </a:r>
            <a:r>
              <a:rPr lang="ru-RU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русскому и иностранным языкам проверить звуковоспроизводящие устройства;</a:t>
            </a:r>
            <a:endParaRPr lang="ru-RU" i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2344" y="1664127"/>
            <a:ext cx="5254683" cy="831406"/>
          </a:xfrm>
          <a:prstGeom prst="round2DiagRect">
            <a:avLst/>
          </a:prstGeom>
          <a:solidFill>
            <a:schemeClr val="accent3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Допуск участника: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паспорт;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наличие в списках распределения в ППЭ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808574" y="966213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с 9.00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62345" y="2681638"/>
            <a:ext cx="5254681" cy="1665437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Допуск участника без паспорта: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наличие в списках распределения в ППЭ;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подтверждение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его личности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сопровождающим;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форма ППЭ-20 «Акт об идентификации личности участника ГИА»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4728" y="5897313"/>
            <a:ext cx="12258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CB5"/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Член ГЭК присутствует при организации входа участников ОГЭ в ППЭ и осуществляет контроль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1130" y="985574"/>
            <a:ext cx="9931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Вход участников в ППЭ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62344" y="4533181"/>
            <a:ext cx="5254681" cy="1087717"/>
          </a:xfrm>
          <a:prstGeom prst="round2DiagRect">
            <a:avLst/>
          </a:prstGeom>
          <a:noFill/>
          <a:ln>
            <a:solidFill>
              <a:srgbClr val="A7A7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Форма ППЭ-20 передается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участнику. Он сдает                         ее организатору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на входе в аудиторию.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 передает форму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руководителю ППЭ вместе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                      с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остальными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материалами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351509" y="1662099"/>
            <a:ext cx="5370286" cy="1653012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Недопуск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участника, отсутствующего в списках распределения: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член ГЭК через районного координатора сообщает                                    о ситуации в РЦОИ;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член ГЭК составляет Акт о </a:t>
            </a:r>
            <a:r>
              <a:rPr lang="ru-RU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недопуске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и подписывает его совместно с руководителем ППЭ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351509" y="3645825"/>
            <a:ext cx="5370286" cy="1329267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Допуск опоздавших участников: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предупредить, что время экзамена не продлевается;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член ГЭК  в свободной форме составляет Акт о допуске и подписывает его совместно с руководителем ППЭ и участником ОГЭ</a:t>
            </a:r>
          </a:p>
        </p:txBody>
      </p:sp>
    </p:spTree>
    <p:extLst>
      <p:ext uri="{BB962C8B-B14F-4D97-AF65-F5344CB8AC3E}">
        <p14:creationId xmlns:p14="http://schemas.microsoft.com/office/powerpoint/2010/main" val="30500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5964" y="985574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Вход участников в аудиторию ППЭ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5965" y="1499191"/>
            <a:ext cx="5539750" cy="260929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Ответственный организатор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при входе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                        в аудиторию: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сверяет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данные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паспорта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с данными в форме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ППЭ-05-02 и отмечает явку «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V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при расхождении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персональных данных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заполняет форму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 12-02 «Ведомость коррекции персональных данных участников ГИА в аудитории»;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сообщает участнику номер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его места в аудитории;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проверяет документ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удостоверяющий личность ассистента участника с ОВЗ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274878" y="1499191"/>
            <a:ext cx="5306161" cy="213103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помогает участнику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ОГЭ занять отведенное ему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место;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напоминает участникам о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запрете иметь при себе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средства связи и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 иные средства хранения и передачи информации;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проверяет,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что черная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гелевая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или капиллярная ручка участника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пишет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неразрывной черной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линией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712" y="1112391"/>
            <a:ext cx="5401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Вход участников в аудиторию ППЭ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2712" y="1752825"/>
            <a:ext cx="5306161" cy="157738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Участники ОГЭ могут взять с собой в аудиторию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документ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удостоверяющий личность,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черную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гелевую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или капиллярную ручку,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необходимости лекарства и питание,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средства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обучения и 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воспитания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81012" y="956078"/>
            <a:ext cx="5715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Средства обучения и воспитания, </a:t>
            </a:r>
          </a:p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которые участник приносит с собой: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81014" y="1758683"/>
            <a:ext cx="5306161" cy="42531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Биология: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линейка; непрограммируемый калькулятор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381013" y="2327537"/>
            <a:ext cx="5306161" cy="55509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География: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линейка; непрограммируемый калькулятор; географические атласы для 7-9 классов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81012" y="4150119"/>
            <a:ext cx="5306161" cy="469506"/>
          </a:xfrm>
          <a:prstGeom prst="round2DiagRect">
            <a:avLst/>
          </a:prstGeom>
          <a:noFill/>
          <a:ln>
            <a:solidFill>
              <a:srgbClr val="A7A7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Литература и русский язык: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орфографический словарь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381013" y="3026169"/>
            <a:ext cx="5306161" cy="40719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Физика: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линейка; непрограммируемый калькулятор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381012" y="3588144"/>
            <a:ext cx="5306161" cy="40719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Химия: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непрограммируемый калькулятор</a:t>
            </a:r>
          </a:p>
        </p:txBody>
      </p:sp>
    </p:spTree>
    <p:extLst>
      <p:ext uri="{BB962C8B-B14F-4D97-AF65-F5344CB8AC3E}">
        <p14:creationId xmlns:p14="http://schemas.microsoft.com/office/powerpoint/2010/main" val="23674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3091" y="6581001"/>
            <a:ext cx="9970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	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960" y="2586589"/>
            <a:ext cx="10800080" cy="1757848"/>
          </a:xfrm>
          <a:prstGeom prst="rect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6488" y="2803793"/>
            <a:ext cx="736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4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</a:t>
            </a:r>
          </a:p>
          <a:p>
            <a:pPr algn="ctr"/>
            <a:r>
              <a:rPr lang="ru-RU" sz="4000" b="1" dirty="0" smtClean="0">
                <a:solidFill>
                  <a:srgbClr val="0064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</a:t>
            </a:r>
            <a:endParaRPr lang="ru-RU" sz="4000" b="1" dirty="0">
              <a:solidFill>
                <a:srgbClr val="0064A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оловина рамки 10"/>
          <p:cNvSpPr/>
          <p:nvPr/>
        </p:nvSpPr>
        <p:spPr>
          <a:xfrm flipV="1">
            <a:off x="337407" y="3996411"/>
            <a:ext cx="567608" cy="696051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оловина рамки 11"/>
          <p:cNvSpPr/>
          <p:nvPr/>
        </p:nvSpPr>
        <p:spPr>
          <a:xfrm flipH="1">
            <a:off x="11283022" y="2236133"/>
            <a:ext cx="571571" cy="700911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904946"/>
            <a:ext cx="9144000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r="8664"/>
          <a:stretch/>
        </p:blipFill>
        <p:spPr>
          <a:xfrm>
            <a:off x="2423592" y="1643590"/>
            <a:ext cx="108012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51167"/>
            <a:ext cx="929032" cy="140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10080"/>
          <a:stretch/>
        </p:blipFill>
        <p:spPr bwMode="auto">
          <a:xfrm>
            <a:off x="6240016" y="1643590"/>
            <a:ext cx="108012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r="12179"/>
          <a:stretch/>
        </p:blipFill>
        <p:spPr bwMode="auto">
          <a:xfrm>
            <a:off x="4295800" y="1643590"/>
            <a:ext cx="100811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84134" y="3265368"/>
            <a:ext cx="14401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Бланки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94531" y="3265368"/>
            <a:ext cx="14401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КИМ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23992" y="3284984"/>
            <a:ext cx="14401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Черновики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3563"/>
          <a:stretch/>
        </p:blipFill>
        <p:spPr>
          <a:xfrm>
            <a:off x="1661669" y="3985642"/>
            <a:ext cx="1523847" cy="142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5787"/>
          <a:stretch/>
        </p:blipFill>
        <p:spPr>
          <a:xfrm>
            <a:off x="3365845" y="4636566"/>
            <a:ext cx="1419290" cy="154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328248" y="1596060"/>
            <a:ext cx="2016224" cy="14762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Разрешенные средства воспитания и обучения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54127" y="3265368"/>
            <a:ext cx="2016224" cy="14314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Специальные технические средства для лиц с ОВЗ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364624" y="4889814"/>
            <a:ext cx="2016224" cy="14919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Продукты питания, бутилированная вода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9763" t="10800" r="38975" b="10800"/>
          <a:stretch/>
        </p:blipFill>
        <p:spPr>
          <a:xfrm>
            <a:off x="5349040" y="3988733"/>
            <a:ext cx="921679" cy="19116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t="24801" b="29000"/>
          <a:stretch/>
        </p:blipFill>
        <p:spPr>
          <a:xfrm>
            <a:off x="6023993" y="5365061"/>
            <a:ext cx="1584176" cy="73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014" y="985574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Инструктаж участников ОГЭ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5964" y="1499190"/>
            <a:ext cx="5572861" cy="353880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Первая часть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Информирование участников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ГИА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порядке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проведения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экзамена;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правилах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оформления экзаменационной работы,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продолжительности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экзамена,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случаях удаления с экзамена,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порядке подачи апелляций о нарушении Порядка и о несогласии с выставленными баллами,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времени и месте ознакомления с результатами ГИА,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также о том, что записи на КИМ и листах бумаги для черновиков не обрабатываются и не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проверяются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925604" y="1499190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9.50-10.00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76239" y="1499190"/>
            <a:ext cx="5572861" cy="317505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Вторая часть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1. </a:t>
            </a:r>
            <a:r>
              <a:rPr lang="ru-RU" sz="16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Выдача именных бланков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проверка персональных данных,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роспись участника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 бланке ответов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№ 1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2. </a:t>
            </a:r>
            <a:r>
              <a:rPr lang="ru-RU" sz="16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Выдача КИМ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вскрытие секьюрпака с КИМ;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выдача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КИМ участникам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проверка качества выданных КИМ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3. </a:t>
            </a:r>
            <a:r>
              <a:rPr lang="ru-RU" sz="1600" i="1" u="sng" smtClean="0">
                <a:solidFill>
                  <a:schemeClr val="tx1"/>
                </a:solidFill>
                <a:latin typeface="Candara" panose="020E0502030303020204" pitchFamily="34" charset="0"/>
              </a:rPr>
              <a:t>Настройка громкости аудиофайла 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с </a:t>
            </a:r>
            <a:r>
              <a:rPr lang="ru-RU" sz="1600" i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аудированием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(иностранные языки), текстом изложения (русский язык)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935879" y="1499190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10.00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85014" y="5434297"/>
            <a:ext cx="5572861" cy="692467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Повторный общий инструктаж для опоздавших участников ОГЭ не проводится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76239" y="5037992"/>
            <a:ext cx="5572861" cy="1172100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При проведении </a:t>
            </a:r>
            <a:r>
              <a:rPr lang="ru-RU" sz="1600" i="1" dirty="0">
                <a:solidFill>
                  <a:schemeClr val="tx1"/>
                </a:solidFill>
                <a:latin typeface="Candara" panose="020E0502030303020204" pitchFamily="34" charset="0"/>
              </a:rPr>
              <a:t>ОГЭ по физике, информатике и химии 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 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для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опоздавших участников до начала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их работы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с КИМ проводится повторный инструктаж по технике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безопасности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3391" y="1145714"/>
            <a:ext cx="4368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</a:t>
            </a:r>
            <a:endParaRPr lang="ru-RU" sz="24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8804" y="1131904"/>
            <a:ext cx="2860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ГЭК</a:t>
            </a:r>
            <a:endParaRPr lang="ru-RU" sz="24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Persona, Contrato, Parentesco imagen png - imagen transparente descarga  gratui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7969" l="10000" r="90000">
                        <a14:foregroundMark x1="48667" y1="23594" x2="48667" y2="23594"/>
                        <a14:foregroundMark x1="51000" y1="5469" x2="51000" y2="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0995"/>
          <a:stretch/>
        </p:blipFill>
        <p:spPr bwMode="auto">
          <a:xfrm>
            <a:off x="1253067" y="1016547"/>
            <a:ext cx="58513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ersona, Contrato, Parentesco imagen png - imagen transparente descarga  gratuita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7969" l="10000" r="90000">
                        <a14:foregroundMark x1="48667" y1="23594" x2="48667" y2="23594"/>
                        <a14:foregroundMark x1="51000" y1="5469" x2="51000" y2="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0995"/>
          <a:stretch/>
        </p:blipFill>
        <p:spPr bwMode="auto">
          <a:xfrm>
            <a:off x="7722102" y="1016547"/>
            <a:ext cx="58513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25086" y="1805831"/>
            <a:ext cx="684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этапе проведени</a:t>
            </a:r>
            <a:r>
              <a:rPr lang="ru-RU" sz="24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</a:t>
            </a:r>
            <a:r>
              <a:rPr lang="ru-RU" sz="24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ОГЭ в ППЭ:</a:t>
            </a:r>
            <a:endParaRPr lang="ru-RU" sz="24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84672" y="2388753"/>
            <a:ext cx="5349922" cy="638961"/>
          </a:xfrm>
          <a:prstGeom prst="round2DiagRect">
            <a:avLst/>
          </a:prstGeom>
          <a:solidFill>
            <a:srgbClr val="99BC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5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обеспечивает проведение экзамена в соответствии с Порядком проведения;</a:t>
            </a:r>
            <a:endParaRPr lang="ru-RU" sz="175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402749" y="2357853"/>
            <a:ext cx="5472752" cy="605187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отвечает за доставку экзаменационных материалов;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402749" y="4510940"/>
            <a:ext cx="5472752" cy="846184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несет ответственность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за соблюдение информационной безопасности на всех этапах проведения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ОГЭ;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6402749" y="3126862"/>
            <a:ext cx="5472752" cy="1220161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контролирует проведение ОГЭ в ППЭ,                                              в </a:t>
            </a:r>
            <a:r>
              <a:rPr lang="ru-RU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т.ч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. фиксирует все случаи нарушения Порядка проведения ГИА-9 и проводит своевременную проверку фактов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его нарушения;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84672" y="3219176"/>
            <a:ext cx="5349922" cy="565006"/>
          </a:xfrm>
          <a:prstGeom prst="round2DiagRect">
            <a:avLst/>
          </a:prstGeom>
          <a:solidFill>
            <a:srgbClr val="99BC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координирует действия работников ППЭ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402749" y="5512236"/>
            <a:ext cx="5472752" cy="846184"/>
          </a:xfrm>
          <a:prstGeom prst="round2Diag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осуществляют взаимодействие с лицами, присутствующими в 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ППЭ, по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обеспечению соблюдения требований Порядка</a:t>
            </a:r>
          </a:p>
        </p:txBody>
      </p:sp>
    </p:spTree>
    <p:extLst>
      <p:ext uri="{BB962C8B-B14F-4D97-AF65-F5344CB8AC3E}">
        <p14:creationId xmlns:p14="http://schemas.microsoft.com/office/powerpoint/2010/main" val="28828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014" y="985574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Начало экзамена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014" y="1499191"/>
            <a:ext cx="5572861" cy="208352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Ответственный организатор: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объявляет начало,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продолжительность и время окончания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экзамена;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фиксирует на доске время начала и окончания;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вписывает номер варианта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КИМ в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поле «ВАРИАНТ» на всех именных бланках ответов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участников и в форму ППЭ-05-02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85014" y="4183802"/>
            <a:ext cx="5574331" cy="894476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Время на инструктаж участников, выдачу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 ЭМ,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настройку технических средств не входит в продолжительность экзамена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5869" y="985574"/>
            <a:ext cx="4516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Продолжительность ОГЭ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391775" y="1523855"/>
            <a:ext cx="1677988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 часа 55 минут (235 минут)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229352" y="1518314"/>
            <a:ext cx="41624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литература, математика, русский язык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0391775" y="2122630"/>
            <a:ext cx="1677988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 часа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(180 минут)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229352" y="2117089"/>
            <a:ext cx="41624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история, обществознание, физика, химия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0391775" y="2721405"/>
            <a:ext cx="1677988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 часа 30 минут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(150 минут)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229352" y="2715864"/>
            <a:ext cx="41624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биология, география, информатика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0391775" y="3382363"/>
            <a:ext cx="1677988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 часа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(120 минут)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229352" y="3376822"/>
            <a:ext cx="4162423" cy="4801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иностранные языки (письменная часть)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43613" y="4124965"/>
            <a:ext cx="6026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CB5"/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Для участников с ОВЗ, инвалидов, детей-инвалидов </a:t>
            </a:r>
          </a:p>
          <a:p>
            <a:pPr algn="ctr"/>
            <a:r>
              <a:rPr lang="ru-RU" b="1" dirty="0" smtClean="0">
                <a:solidFill>
                  <a:srgbClr val="006CB5"/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время выполнения письменных экзаменов увеличивается на 1,5 часа</a:t>
            </a:r>
            <a:endParaRPr lang="ru-RU" b="1" dirty="0">
              <a:solidFill>
                <a:srgbClr val="006CB5"/>
              </a:solidFill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014" y="985574"/>
            <a:ext cx="573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ОГЭ по русскому языку. Изложение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1887" y="1549477"/>
            <a:ext cx="5312228" cy="64842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Прослушивание текста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изложения </a:t>
            </a:r>
            <a:endParaRPr lang="ru-RU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записано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два раза (с паузой</a:t>
            </a:r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42743" y="985574"/>
            <a:ext cx="5265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ОГЭ по иностранным языкам. </a:t>
            </a:r>
            <a:r>
              <a:rPr lang="ru-RU" sz="2000" dirty="0" err="1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Аудирование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42743" y="1549477"/>
            <a:ext cx="5415987" cy="66587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Длительность воспроизведения аудиозаписи: </a:t>
            </a:r>
            <a:endParaRPr lang="ru-RU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25–30 </a:t>
            </a:r>
            <a:r>
              <a:rPr lang="ru-RU" dirty="0">
                <a:solidFill>
                  <a:schemeClr val="tx1"/>
                </a:solidFill>
                <a:latin typeface="Candara" panose="020E0502030303020204" pitchFamily="34" charset="0"/>
              </a:rPr>
              <a:t>минут</a:t>
            </a:r>
            <a:endParaRPr lang="ru-RU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10728" y="2515585"/>
            <a:ext cx="11348001" cy="51829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Участники имеют права делать записи в черновиках во время прослушивания записи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91887" y="3193453"/>
            <a:ext cx="11366843" cy="502006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Опоздавшие участники допускаются в аудиторию  после завершения </a:t>
            </a:r>
            <a:r>
              <a:rPr lang="ru-RU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аудирования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, прослушивания текста изложения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391677" y="3826003"/>
            <a:ext cx="11348001" cy="512869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Повторное воспроизведение аудиозаписи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для опоздавших участников экзамена не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проводится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042" y="970500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время экзамена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5964" y="1499190"/>
            <a:ext cx="11621236" cy="43053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 каждой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аудитории присутствует не менее двух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организаторов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65964" y="3902239"/>
            <a:ext cx="11621236" cy="65569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 наличии у участника претензий по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 содержанию задания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КИМ оформляется служебная записка и передается руководителю ППЭ (с указанием номера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КИМ,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задания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сути замечания)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65964" y="2145337"/>
            <a:ext cx="11621236" cy="78655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выходе участника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из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 аудитории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 в аудитории проверяет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комплектность оставленных им на рабочем столе ЭМ и листов бумаги для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черновиков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65964" y="3147496"/>
            <a:ext cx="11621236" cy="53913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 в аудитории по запросу участника выдает дополнительные бланки ответов № 2 и черновики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3091" y="6581001"/>
            <a:ext cx="9970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	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960" y="2586589"/>
            <a:ext cx="10800080" cy="1757848"/>
          </a:xfrm>
          <a:prstGeom prst="rect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6592" y="3032393"/>
            <a:ext cx="736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4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 </a:t>
            </a:r>
          </a:p>
        </p:txBody>
      </p:sp>
      <p:sp>
        <p:nvSpPr>
          <p:cNvPr id="11" name="Половина рамки 10"/>
          <p:cNvSpPr/>
          <p:nvPr/>
        </p:nvSpPr>
        <p:spPr>
          <a:xfrm flipV="1">
            <a:off x="337407" y="3996411"/>
            <a:ext cx="567608" cy="696051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оловина рамки 11"/>
          <p:cNvSpPr/>
          <p:nvPr/>
        </p:nvSpPr>
        <p:spPr>
          <a:xfrm flipH="1">
            <a:off x="11283022" y="2236133"/>
            <a:ext cx="571571" cy="700911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5489" y="1047526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 в аудитории. Организатор в аудитории: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75489" y="1592792"/>
            <a:ext cx="6855805" cy="118062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 окончания экзамена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за </a:t>
            </a:r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30 и за 5 минут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уведомляет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об этом участников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за 5 минут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прекращает досрочный прием материалов от участников;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за 15 минут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оформляет неявку участников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019948" y="3022197"/>
            <a:ext cx="6588509" cy="198046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окончании экзамена: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объявляет,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что экзамен окончен;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принимает 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у участников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ОГЭ бланки ответов, КИМ, черновики;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ставит прочерк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«Z» на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пустых полях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бланков ответов №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заполняет форму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ППЭ-05-02 «Ведомость учёта участников ГИА и экзаменационных материалов в аудитории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упаковывает материалы</a:t>
            </a:r>
            <a:endParaRPr lang="ru-RU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55191" y="5235078"/>
            <a:ext cx="5733144" cy="908948"/>
          </a:xfrm>
          <a:prstGeom prst="round2DiagRect">
            <a:avLst/>
          </a:prstGeom>
          <a:noFill/>
          <a:ln>
            <a:solidFill>
              <a:srgbClr val="A7A7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При отсутствии </a:t>
            </a:r>
            <a:r>
              <a:rPr lang="ru-RU" sz="16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видеонаблюдения </a:t>
            </a:r>
            <a:r>
              <a:rPr lang="ru-RU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упаковка ЭМ должна производиться в присутствии хотя бы одного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3756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438" y="934896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Упаковка материалов экзамена организаторами в </a:t>
            </a:r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</a:t>
            </a:r>
          </a:p>
        </p:txBody>
      </p:sp>
      <p:pic>
        <p:nvPicPr>
          <p:cNvPr id="15" name="Рисунок 20"/>
          <p:cNvPicPr>
            <a:picLocks noChangeAspect="1" noChangeArrowheads="1"/>
          </p:cNvPicPr>
          <p:nvPr/>
        </p:nvPicPr>
        <p:blipFill>
          <a:blip r:embed="rId3"/>
          <a:srcRect l="17537" t="8887" r="33775" b="4349"/>
          <a:stretch>
            <a:fillRect/>
          </a:stretch>
        </p:blipFill>
        <p:spPr bwMode="auto">
          <a:xfrm>
            <a:off x="2791479" y="1892884"/>
            <a:ext cx="1243047" cy="20834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8"/>
          <p:cNvPicPr>
            <a:picLocks noChangeAspect="1" noChangeArrowheads="1"/>
          </p:cNvPicPr>
          <p:nvPr/>
        </p:nvPicPr>
        <p:blipFill>
          <a:blip r:embed="rId4"/>
          <a:srcRect l="17990" t="9076" r="33473" b="3972"/>
          <a:stretch>
            <a:fillRect/>
          </a:stretch>
        </p:blipFill>
        <p:spPr bwMode="auto">
          <a:xfrm>
            <a:off x="2030417" y="2262085"/>
            <a:ext cx="1300922" cy="210990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23"/>
          <p:cNvPicPr>
            <a:picLocks noChangeAspect="1" noChangeArrowheads="1"/>
          </p:cNvPicPr>
          <p:nvPr/>
        </p:nvPicPr>
        <p:blipFill>
          <a:blip r:embed="rId4"/>
          <a:srcRect l="17990" t="9076" r="33473" b="3972"/>
          <a:stretch>
            <a:fillRect/>
          </a:stretch>
        </p:blipFill>
        <p:spPr bwMode="auto">
          <a:xfrm>
            <a:off x="243038" y="2193547"/>
            <a:ext cx="1300921" cy="2108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Рисунок 27"/>
          <p:cNvPicPr>
            <a:picLocks noChangeAspect="1" noChangeArrowheads="1"/>
          </p:cNvPicPr>
          <p:nvPr/>
        </p:nvPicPr>
        <p:blipFill>
          <a:blip r:embed="rId5"/>
          <a:srcRect l="17386" t="8321" r="33324" b="4538"/>
          <a:stretch>
            <a:fillRect/>
          </a:stretch>
        </p:blipFill>
        <p:spPr bwMode="auto">
          <a:xfrm>
            <a:off x="557120" y="2492325"/>
            <a:ext cx="1280791" cy="210990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Рисунок 27"/>
          <p:cNvPicPr>
            <a:picLocks noChangeAspect="1" noChangeArrowheads="1"/>
          </p:cNvPicPr>
          <p:nvPr/>
        </p:nvPicPr>
        <p:blipFill>
          <a:blip r:embed="rId5"/>
          <a:srcRect l="17386" t="8321" r="33324" b="4538"/>
          <a:stretch>
            <a:fillRect/>
          </a:stretch>
        </p:blipFill>
        <p:spPr bwMode="auto">
          <a:xfrm>
            <a:off x="2172865" y="2608160"/>
            <a:ext cx="1280791" cy="210990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4683462" y="1762174"/>
            <a:ext cx="2416983" cy="3164051"/>
            <a:chOff x="8619159" y="1837237"/>
            <a:chExt cx="2743199" cy="3591097"/>
          </a:xfrm>
        </p:grpSpPr>
        <p:pic>
          <p:nvPicPr>
            <p:cNvPr id="29" name="Picture 2" descr="Аспломб - Восток™ Сейф-пакет стандарт 562х695+45к/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2" t="784" r="12555" b="1540"/>
            <a:stretch/>
          </p:blipFill>
          <p:spPr bwMode="auto">
            <a:xfrm>
              <a:off x="8619159" y="1837237"/>
              <a:ext cx="2743199" cy="35910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Содержимое 3"/>
            <p:cNvPicPr>
              <a:picLocks/>
            </p:cNvPicPr>
            <p:nvPr/>
          </p:nvPicPr>
          <p:blipFill>
            <a:blip r:embed="rId7"/>
            <a:srcRect l="5772" t="9218" r="2191" b="18437"/>
            <a:stretch>
              <a:fillRect/>
            </a:stretch>
          </p:blipFill>
          <p:spPr bwMode="auto">
            <a:xfrm>
              <a:off x="8738220" y="2665935"/>
              <a:ext cx="2505075" cy="1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Стрелка вправо 3"/>
          <p:cNvSpPr/>
          <p:nvPr/>
        </p:nvSpPr>
        <p:spPr>
          <a:xfrm>
            <a:off x="3369434" y="3025283"/>
            <a:ext cx="1314025" cy="637832"/>
          </a:xfrm>
          <a:prstGeom prst="rightArrow">
            <a:avLst/>
          </a:prstGeom>
          <a:solidFill>
            <a:srgbClr val="99BCFF"/>
          </a:solidFill>
          <a:ln>
            <a:solidFill>
              <a:srgbClr val="99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43038" y="5275001"/>
            <a:ext cx="6982562" cy="67373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возвратный </a:t>
            </a:r>
            <a:r>
              <a:rPr lang="ru-RU" sz="16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секьюрпак</a:t>
            </a:r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упаковываются все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бланки ответов,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разложенные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комплектами по участникам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7524987" y="2193547"/>
            <a:ext cx="4499373" cy="2304446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При упаковке бланков ответов участников 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запрещается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использовать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какие-либо иные пакеты вместо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выданного возвратного </a:t>
            </a:r>
            <a:r>
              <a:rPr lang="ru-RU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секьюрпака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вкладывать другие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материалы;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скреплять бланки;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менять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ориентацию бланков в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пакете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438" y="934896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Упаковка материалов экзамена организаторами в </a:t>
            </a:r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671800" y="1699898"/>
            <a:ext cx="2816702" cy="3386847"/>
            <a:chOff x="6874445" y="1659319"/>
            <a:chExt cx="2743199" cy="3591097"/>
          </a:xfrm>
        </p:grpSpPr>
        <p:pic>
          <p:nvPicPr>
            <p:cNvPr id="29" name="Picture 2" descr="Аспломб - Восток™ Сейф-пакет стандарт 562х695+45к/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2" t="784" r="12555" b="1540"/>
            <a:stretch/>
          </p:blipFill>
          <p:spPr bwMode="auto">
            <a:xfrm>
              <a:off x="6874445" y="1659319"/>
              <a:ext cx="2743199" cy="35910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6874445" y="2850587"/>
              <a:ext cx="2743199" cy="1608655"/>
            </a:xfrm>
            <a:prstGeom prst="round2DiagRect">
              <a:avLst/>
            </a:prstGeom>
            <a:solidFill>
              <a:schemeClr val="bg1">
                <a:lumMod val="7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64A8"/>
                  </a:solidFill>
                  <a:latin typeface="Candara" panose="020E0502030303020204" pitchFamily="34" charset="0"/>
                </a:rPr>
                <a:t>Секьюрпак с КИМ</a:t>
              </a:r>
            </a:p>
            <a:p>
              <a:pPr algn="ctr"/>
              <a:endParaRPr lang="ru-RU" b="1" dirty="0">
                <a:solidFill>
                  <a:srgbClr val="0064A8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ru-RU" b="1" i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Код ППЭ: 0000</a:t>
              </a:r>
            </a:p>
            <a:p>
              <a:pPr algn="ctr"/>
              <a:r>
                <a:rPr lang="ru-RU" b="1" i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Аудитория № 0001</a:t>
              </a:r>
              <a:endParaRPr lang="ru-RU" i="1" dirty="0" smtClean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2050" name="Picture 2" descr="Апробация КИМ ОГЭ Математика, 9 класс (06.02.2020, Санкт-Петербург) |  Распечатай и реши: математика ОГЭ/ЕГЭ 2024 | ВКонтак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560">
            <a:off x="3661135" y="1782838"/>
            <a:ext cx="1587689" cy="112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пробация КИМ ОГЭ Математика, 9 класс (06.02.2020, Санкт-Петербург) |  Распечатай и реши: математика ОГЭ/ЕГЭ 2024 | ВКонтак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069">
            <a:off x="1809942" y="1817371"/>
            <a:ext cx="1720740" cy="121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Апробация КИМ ОГЭ Математика, 9 класс (06.02.2020, Санкт-Петербург) |  Распечатай и реши: математика ОГЭ/ЕГЭ 2024 | ВКонтак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560">
            <a:off x="3964412" y="2718079"/>
            <a:ext cx="1829613" cy="129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Апробация КИМ ОГЭ Математика, 9 класс (06.02.2020, Санкт-Петербург) |  Распечатай и реши: математика ОГЭ/ЕГЭ 2024 | ВКонтак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01" y="2475380"/>
            <a:ext cx="1720740" cy="121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Апробация КИМ ОГЭ Математика, 9 класс (06.02.2020, Санкт-Петербург) |  Распечатай и реши: математика ОГЭ/ЕГЭ 2024 | ВКонтакт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560">
            <a:off x="1766501" y="3694646"/>
            <a:ext cx="1648185" cy="116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Апробация КИМ ОГЭ Математика, 9 класс (06.02.2020, Санкт-Петербург) |  Распечатай и реши: математика ОГЭ/ЕГЭ 2024 | ВКонтак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13" y="3356434"/>
            <a:ext cx="1720740" cy="121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67827" y="5505066"/>
            <a:ext cx="8740396" cy="72316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Во вскрытый </a:t>
            </a:r>
            <a:r>
              <a:rPr lang="ru-RU" sz="16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секьюрпак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 котором находились КИМ, возвращаются </a:t>
            </a:r>
            <a:r>
              <a:rPr lang="ru-RU" sz="1600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все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КИМ. 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 </a:t>
            </a:r>
            <a:r>
              <a:rPr lang="ru-RU" sz="1600" i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секьюрпаке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указываются код ППЭ, № аудитории</a:t>
            </a:r>
            <a:endParaRPr lang="ru-RU" sz="1600" i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138025" y="3188823"/>
            <a:ext cx="1314025" cy="637832"/>
          </a:xfrm>
          <a:prstGeom prst="rightArrow">
            <a:avLst/>
          </a:prstGeom>
          <a:solidFill>
            <a:srgbClr val="99BCFF"/>
          </a:solidFill>
          <a:ln>
            <a:solidFill>
              <a:srgbClr val="99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438" y="934896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Упаковка материалов экзамена организаторами в </a:t>
            </a:r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</a:t>
            </a:r>
          </a:p>
        </p:txBody>
      </p:sp>
      <p:pic>
        <p:nvPicPr>
          <p:cNvPr id="3082" name="Picture 10" descr="Открытый конверт из крафт бумаги PNG , продукты, бумажные изделия, картон  PNG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t="19228" r="22455" b="7350"/>
          <a:stretch/>
        </p:blipFill>
        <p:spPr bwMode="auto">
          <a:xfrm>
            <a:off x="4563720" y="1534387"/>
            <a:ext cx="2598816" cy="35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696896" y="2558455"/>
            <a:ext cx="2338710" cy="152508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Код ППЭ: 0000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Аудитория № 0001</a:t>
            </a:r>
            <a:endParaRPr lang="ru-RU" i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68598" y="1636854"/>
            <a:ext cx="1010273" cy="1409056"/>
            <a:chOff x="256439" y="1732085"/>
            <a:chExt cx="1523100" cy="2045390"/>
          </a:xfrm>
        </p:grpSpPr>
        <p:pic>
          <p:nvPicPr>
            <p:cNvPr id="3080" name="Picture 8" descr="Лист бумаги с текстом и загнутым углом в PNG, 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39" y="1732085"/>
              <a:ext cx="1523100" cy="204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Печать ООО № Р1 заказать за 450 руб. Онлайн оформление и доставка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61" y="1875750"/>
              <a:ext cx="353894" cy="35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1815550" y="2189288"/>
            <a:ext cx="1010273" cy="1409056"/>
            <a:chOff x="256439" y="1732085"/>
            <a:chExt cx="1523100" cy="2045390"/>
          </a:xfrm>
        </p:grpSpPr>
        <p:pic>
          <p:nvPicPr>
            <p:cNvPr id="26" name="Picture 8" descr="Лист бумаги с текстом и загнутым углом в PNG, 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39" y="1732085"/>
              <a:ext cx="1523100" cy="204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Печать ООО № Р1 заказать за 450 руб. Онлайн оформление и доставка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61" y="1875750"/>
              <a:ext cx="353894" cy="35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1303676" y="2885386"/>
            <a:ext cx="1010273" cy="1409056"/>
            <a:chOff x="256439" y="1732085"/>
            <a:chExt cx="1523100" cy="2045390"/>
          </a:xfrm>
        </p:grpSpPr>
        <p:pic>
          <p:nvPicPr>
            <p:cNvPr id="30" name="Picture 8" descr="Лист бумаги с текстом и загнутым углом в PNG, 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39" y="1732085"/>
              <a:ext cx="1523100" cy="204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Печать ООО № Р1 заказать за 450 руб. Онлайн оформление и доставка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61" y="1875750"/>
              <a:ext cx="353894" cy="35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2365577" y="3311252"/>
            <a:ext cx="1010273" cy="1409056"/>
            <a:chOff x="256439" y="1732085"/>
            <a:chExt cx="1523100" cy="2045390"/>
          </a:xfrm>
        </p:grpSpPr>
        <p:pic>
          <p:nvPicPr>
            <p:cNvPr id="33" name="Picture 8" descr="Лист бумаги с текстом и загнутым углом в PNG, 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39" y="1732085"/>
              <a:ext cx="1523100" cy="204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Печать ООО № Р1 заказать за 450 руб. Онлайн оформление и доставка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61" y="1875750"/>
              <a:ext cx="353894" cy="35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1280121" y="3753279"/>
            <a:ext cx="1010273" cy="1409056"/>
            <a:chOff x="256439" y="1732085"/>
            <a:chExt cx="1523100" cy="2045390"/>
          </a:xfrm>
        </p:grpSpPr>
        <p:pic>
          <p:nvPicPr>
            <p:cNvPr id="36" name="Picture 8" descr="Лист бумаги с текстом и загнутым углом в PNG, 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39" y="1732085"/>
              <a:ext cx="1523100" cy="204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Печать ООО № Р1 заказать за 450 руб. Онлайн оформление и доставка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61" y="1875750"/>
              <a:ext cx="353894" cy="35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419723" y="3177831"/>
            <a:ext cx="1010273" cy="1409056"/>
            <a:chOff x="256439" y="1732085"/>
            <a:chExt cx="1523100" cy="2045390"/>
          </a:xfrm>
        </p:grpSpPr>
        <p:pic>
          <p:nvPicPr>
            <p:cNvPr id="39" name="Picture 8" descr="Лист бумаги с текстом и загнутым углом в PNG, 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39" y="1732085"/>
              <a:ext cx="1523100" cy="204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Печать ООО № Р1 заказать за 450 руб. Онлайн оформление и доставка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61" y="1875750"/>
              <a:ext cx="353894" cy="35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56438" y="2215533"/>
            <a:ext cx="1010273" cy="1409056"/>
            <a:chOff x="256439" y="1732085"/>
            <a:chExt cx="1523100" cy="2045390"/>
          </a:xfrm>
        </p:grpSpPr>
        <p:pic>
          <p:nvPicPr>
            <p:cNvPr id="42" name="Picture 8" descr="Лист бумаги с текстом и загнутым углом в PNG, 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39" y="1732085"/>
              <a:ext cx="1523100" cy="204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Печать ООО № Р1 заказать за 450 руб. Онлайн оформление и доставка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61" y="1875750"/>
              <a:ext cx="353894" cy="35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256438" y="5593382"/>
            <a:ext cx="6779168" cy="51751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 конверт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упаковываются 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черновики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участников. 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 </a:t>
            </a:r>
            <a:r>
              <a:rPr lang="ru-RU" sz="1600" i="1" dirty="0">
                <a:solidFill>
                  <a:schemeClr val="tx1"/>
                </a:solidFill>
                <a:latin typeface="Candara" panose="020E0502030303020204" pitchFamily="34" charset="0"/>
              </a:rPr>
              <a:t>конверте 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указываются код ППЭ, № </a:t>
            </a:r>
            <a:r>
              <a:rPr lang="ru-RU" sz="1600" i="1" dirty="0">
                <a:solidFill>
                  <a:schemeClr val="tx1"/>
                </a:solidFill>
                <a:latin typeface="Candara" panose="020E0502030303020204" pitchFamily="34" charset="0"/>
              </a:rPr>
              <a:t>аудитории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3249695" y="3016185"/>
            <a:ext cx="1314025" cy="637832"/>
          </a:xfrm>
          <a:prstGeom prst="rightArrow">
            <a:avLst/>
          </a:prstGeom>
          <a:solidFill>
            <a:srgbClr val="99BCFF"/>
          </a:solidFill>
          <a:ln>
            <a:solidFill>
              <a:srgbClr val="99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7812615" y="5259759"/>
            <a:ext cx="4118128" cy="85114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Акты</a:t>
            </a:r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, ведомости, служебные записки 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               и </a:t>
            </a:r>
            <a:r>
              <a:rPr lang="ru-RU" sz="1600" b="1" dirty="0">
                <a:solidFill>
                  <a:schemeClr val="tx1"/>
                </a:solidFill>
                <a:latin typeface="Candara" panose="020E0502030303020204" pitchFamily="34" charset="0"/>
              </a:rPr>
              <a:t>иные документы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 конверт                                   или </a:t>
            </a:r>
            <a:r>
              <a:rPr lang="ru-RU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секьюрпак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 не упаковываются</a:t>
            </a:r>
            <a:endParaRPr lang="ru-RU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87420">
            <a:off x="8149110" y="2169784"/>
            <a:ext cx="1965928" cy="277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124">
            <a:off x="9595127" y="2197607"/>
            <a:ext cx="2259827" cy="159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097">
            <a:off x="9348395" y="3179632"/>
            <a:ext cx="2259827" cy="159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1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8339" y="985574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Передача материалов из аудитории руководителю ППЭ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90767" y="1530516"/>
            <a:ext cx="5572861" cy="3910286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 в аудитории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передает руководителю ППЭ: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секьюрпак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с бланками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ответов;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секьюрпак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с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КИМ;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конверт с черновиками;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форму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ППЭ-05-02 «Ведомость учета участников ГИА и экзаменационных материалов в аудитории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форму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ППЭ-12-02 «Ведомость коррекции персональных данных участников ГИА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                           в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аудитории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форму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ППЭ-12-03 «Ведомость использования дополнительных бланков ответов № 2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неиспользованные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дополнительные бланки ответов №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служебные записки (при наличии)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185640" y="1530515"/>
            <a:ext cx="1677988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через 15 минут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после окончания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10264" y="1499191"/>
            <a:ext cx="5604095" cy="191551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Руководитель ППЭ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 присутствии члена ГЭК: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от всех ответственных организаторов по аудиториям получает и пересчитывает материалы;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фиксирует получение </a:t>
            </a:r>
            <a:r>
              <a:rPr lang="ru-RU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секьюрпаков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в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форме ППЭ-13 «Протокол учета и передачи на обработку экзаменационных материалов ППЭ»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236372" y="1499191"/>
            <a:ext cx="1677988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через 15 минут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после окончания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8814" y="985574"/>
            <a:ext cx="10427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</a:t>
            </a:r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пакета руководителя </a:t>
            </a:r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70558" y="1460113"/>
            <a:ext cx="5241242" cy="378498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 обязательном порядке: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ППЭ-13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«Протокол учета и передачи на обработку экзаменационных материалов ППЭ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ППЭ-05-02 «Ведомость учета участников ГИА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         и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экзаменационных материалов в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аудитории».                    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 информатике - ППЭ-05-03-И «Ведомость учета ответов на задания практической части ГИА                   по информатике и ИКТ»;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ППЭ-12-03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«Ведомость использования дополнительных бланков ответов в аудитории ППЭ»;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 химии - Ведомость </a:t>
            </a:r>
            <a:r>
              <a:rPr lang="ru-RU" sz="1600" i="1" dirty="0">
                <a:solidFill>
                  <a:schemeClr val="tx1"/>
                </a:solidFill>
                <a:latin typeface="Candara" panose="020E0502030303020204" pitchFamily="34" charset="0"/>
              </a:rPr>
              <a:t>оценивания практической части ОГЭ 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 химии;</a:t>
            </a:r>
            <a:endParaRPr lang="ru-RU" sz="1600" i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ППЭ-07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«Список лиц, допущенных в ППЭ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343540" y="1460112"/>
            <a:ext cx="5458600" cy="325158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 заполнении: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ППЭ-21 «Акт об удалении участника ГИА» и уведомление о необходимости явки удаленного участника ГИА в КО;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ППЭ-22 «Акт о досрочном завершении экзамена по объективным причинам»;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ППЭ-20 «Протокол идентификации личности участника ГИА»;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ППЭ-02 «Апелляция о нарушении порядка проведения ГИА» и ППЭ-03 «Протокол рассмотрения апелляции о нарушении порядка проведения ГИА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43540" y="4920429"/>
            <a:ext cx="5458600" cy="1127724"/>
          </a:xfrm>
          <a:prstGeom prst="round2DiagRect">
            <a:avLst/>
          </a:prstGeom>
          <a:noFill/>
          <a:ln>
            <a:solidFill>
              <a:srgbClr val="A7A7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Дополнительно: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прочие документы и акты ППЭ;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внешний носитель (CD, флэш-накопитель и др.) с файлами</a:t>
            </a:r>
          </a:p>
        </p:txBody>
      </p:sp>
    </p:spTree>
    <p:extLst>
      <p:ext uri="{BB962C8B-B14F-4D97-AF65-F5344CB8AC3E}">
        <p14:creationId xmlns:p14="http://schemas.microsoft.com/office/powerpoint/2010/main" val="20302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9289" y="950282"/>
            <a:ext cx="9283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день проведения экзамена в ППЭ присутствуют следующие работники ППЭ: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99289" y="1428607"/>
            <a:ext cx="5679786" cy="34144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1. Руководитель ОО или уполномоченное им лицо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829362" y="1433792"/>
            <a:ext cx="1049712" cy="3420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8.00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99287" y="1850769"/>
            <a:ext cx="5679787" cy="33910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2. Руководитель ППЭ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829362" y="1849123"/>
            <a:ext cx="1049712" cy="3420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8.00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99287" y="2282234"/>
            <a:ext cx="5679787" cy="3420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3. Член ГЭК (не менее одного)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829362" y="2291525"/>
            <a:ext cx="1049712" cy="3420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8.00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99288" y="2700420"/>
            <a:ext cx="5679786" cy="3420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4. Организаторы: в аудитории и вне аудитории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840978" y="2696826"/>
            <a:ext cx="1049712" cy="3420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8.15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99288" y="3145155"/>
            <a:ext cx="5679786" cy="3420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5. Технический специалист (не менее одного)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829362" y="3132370"/>
            <a:ext cx="1049712" cy="3420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8.15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99286" y="3586060"/>
            <a:ext cx="5679787" cy="3420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6. Сотрудники по обеспечению охраны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829362" y="3572789"/>
            <a:ext cx="1049712" cy="3420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8.30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99285" y="4033345"/>
            <a:ext cx="5679787" cy="3420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7. Медицинские сотрудники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829362" y="4020418"/>
            <a:ext cx="1049712" cy="3420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8.30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99285" y="4472311"/>
            <a:ext cx="5679786" cy="50974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8. Специалисты, обеспечивающие выполнение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лабораторных работ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840978" y="4482669"/>
            <a:ext cx="1049712" cy="499132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8.15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99284" y="5651551"/>
            <a:ext cx="5679787" cy="3420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10. Ассистенты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829362" y="5638850"/>
            <a:ext cx="1049712" cy="342000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9.00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238134" y="1428607"/>
            <a:ext cx="5679787" cy="225222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Допуск в ППЭ руководителя ОО, сотрудников                               по обеспечению охраны и медицинских сотрудников: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паспорт;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документ, подтверждающий их полномочия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Допуск в ППЭ остальных работников: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паспорт;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наличие их в списках распределения в данный ППЭ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6238134" y="3916267"/>
            <a:ext cx="5679787" cy="2003998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Не включаются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в состав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организаторов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и ассистентов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учителя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по сдаваемому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            в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предмету;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работников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учителя участников ППЭ;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- работников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ППЭ, кроме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ассистентов, – близкие родственники участников ППЭ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210903" y="6089121"/>
            <a:ext cx="11707018" cy="342000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Повторный допуск в ППЭ работников ППЭ не предусмотрен! </a:t>
            </a:r>
            <a:endParaRPr lang="ru-RU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187666" y="5082299"/>
            <a:ext cx="5679786" cy="50974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9. Эксперты, оценивающие выполнение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лабораторных работ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4829359" y="5092657"/>
            <a:ext cx="1049712" cy="499132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8.15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55" y="937894"/>
            <a:ext cx="10427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Передача ЭМ члену </a:t>
            </a:r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ГЭК и на обработку в РЦОИ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144058" y="2388948"/>
            <a:ext cx="7717742" cy="65356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Член ГЭК совместно с руководителем ППЭ заполняет форму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ППЭ-14 «Акт приёма-передачи экзаменационных материалов в 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ППЭ»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24" y="1393454"/>
            <a:ext cx="3551537" cy="501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15553" y="5159043"/>
            <a:ext cx="1518247" cy="1192093"/>
          </a:xfrm>
          <a:prstGeom prst="roundRect">
            <a:avLst/>
          </a:prstGeom>
          <a:noFill/>
          <a:ln>
            <a:solidFill>
              <a:srgbClr val="A7A7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144058" y="1403831"/>
            <a:ext cx="6558777" cy="835971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Руководитель ППЭ передает члену ГЭК запечатанные </a:t>
            </a:r>
            <a:r>
              <a:rPr lang="ru-RU" sz="16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секьюрпаки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                  с бланками ответов,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секьюрпаки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 КИМ, пакет руководителя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+ 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внешний </a:t>
            </a:r>
            <a:r>
              <a:rPr lang="ru-RU" sz="1600" i="1" dirty="0">
                <a:solidFill>
                  <a:schemeClr val="tx1"/>
                </a:solidFill>
                <a:latin typeface="Candara" panose="020E0502030303020204" pitchFamily="34" charset="0"/>
              </a:rPr>
              <a:t>носитель (CD, флэш-накопитель и др.) с файлами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373717" y="1403830"/>
            <a:ext cx="1488083" cy="826915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60 минут после завершения экзамена</a:t>
            </a:r>
            <a:endParaRPr lang="ru-RU" sz="1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144058" y="3607457"/>
            <a:ext cx="3882342" cy="269691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55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составляет отчет </a:t>
            </a:r>
            <a:r>
              <a:rPr lang="ru-RU" sz="1550" dirty="0">
                <a:solidFill>
                  <a:schemeClr val="tx1"/>
                </a:solidFill>
                <a:latin typeface="Candara" panose="020E0502030303020204" pitchFamily="34" charset="0"/>
              </a:rPr>
              <a:t>о проведении экзамена в </a:t>
            </a:r>
            <a:r>
              <a:rPr lang="ru-RU" sz="155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ППЭ;</a:t>
            </a:r>
          </a:p>
          <a:p>
            <a:pPr marL="285750" indent="-285750" algn="just">
              <a:buFontTx/>
              <a:buChar char="-"/>
            </a:pPr>
            <a:r>
              <a:rPr lang="ru-RU" sz="1550" dirty="0">
                <a:solidFill>
                  <a:schemeClr val="tx1"/>
                </a:solidFill>
                <a:latin typeface="Candara" panose="020E0502030303020204" pitchFamily="34" charset="0"/>
              </a:rPr>
              <a:t>передает материалы, </a:t>
            </a:r>
            <a:r>
              <a:rPr lang="ru-RU" sz="155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свой отчет                    и </a:t>
            </a:r>
            <a:r>
              <a:rPr lang="ru-RU" sz="1550" dirty="0">
                <a:solidFill>
                  <a:schemeClr val="tx1"/>
                </a:solidFill>
                <a:latin typeface="Candara" panose="020E0502030303020204" pitchFamily="34" charset="0"/>
              </a:rPr>
              <a:t>форму ППЭ-14 районному </a:t>
            </a:r>
            <a:r>
              <a:rPr lang="ru-RU" sz="155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координатору для транспортировки </a:t>
            </a:r>
            <a:r>
              <a:rPr lang="ru-RU" sz="1550" dirty="0">
                <a:solidFill>
                  <a:schemeClr val="tx1"/>
                </a:solidFill>
                <a:latin typeface="Candara" panose="020E0502030303020204" pitchFamily="34" charset="0"/>
              </a:rPr>
              <a:t>в </a:t>
            </a:r>
            <a:r>
              <a:rPr lang="ru-RU" sz="155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РЦОИ;</a:t>
            </a:r>
          </a:p>
          <a:p>
            <a:pPr marL="285750" indent="-285750" algn="just">
              <a:buFontTx/>
              <a:buChar char="-"/>
            </a:pPr>
            <a:r>
              <a:rPr lang="ru-RU" sz="155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передает ППЭ-12-02 </a:t>
            </a:r>
            <a:r>
              <a:rPr lang="ru-RU" sz="1550" dirty="0">
                <a:solidFill>
                  <a:schemeClr val="tx1"/>
                </a:solidFill>
                <a:latin typeface="Candara" panose="020E0502030303020204" pitchFamily="34" charset="0"/>
              </a:rPr>
              <a:t>«Ведомость коррекции персональных данных участников ГИА в аудитории</a:t>
            </a:r>
            <a:r>
              <a:rPr lang="ru-RU" sz="155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                             на обработку в ППОИ района </a:t>
            </a:r>
            <a:endParaRPr lang="ru-RU" sz="15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44059" y="3200719"/>
            <a:ext cx="3432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Член ГЭК:</a:t>
            </a:r>
            <a:endParaRPr lang="ru-RU" sz="2000" dirty="0">
              <a:solidFill>
                <a:srgbClr val="002642"/>
              </a:solidFill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8215086" y="3571426"/>
            <a:ext cx="3646713" cy="679461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передает помещения ППЭ                              в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управление руководителю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ОО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215086" y="3165244"/>
            <a:ext cx="3432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Руководитель ППЭ:</a:t>
            </a:r>
            <a:endParaRPr lang="ru-RU" sz="2000" dirty="0">
              <a:solidFill>
                <a:srgbClr val="002642"/>
              </a:solidFill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9249" y="1037710"/>
            <a:ext cx="10282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Хранение материалов экзамена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265421" y="1664060"/>
            <a:ext cx="2125974" cy="774905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До следующего экзамена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29250" y="1692085"/>
            <a:ext cx="6338488" cy="77490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Неиспользованные дополнительные бланки ответов №2 </a:t>
            </a:r>
            <a:endParaRPr lang="ru-RU" sz="1600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167738" y="1692085"/>
            <a:ext cx="2097683" cy="774905"/>
          </a:xfrm>
          <a:prstGeom prst="round2DiagRect">
            <a:avLst/>
          </a:prstGeom>
          <a:solidFill>
            <a:srgbClr val="00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В ППЭ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или в ППОИ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9265422" y="2715726"/>
            <a:ext cx="2125974" cy="774905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1 месяц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29250" y="2729739"/>
            <a:ext cx="6338488" cy="77490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Конверты с черновиками участников ОГЭ</a:t>
            </a:r>
            <a:endParaRPr lang="ru-RU" sz="1600" dirty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7167738" y="2729739"/>
            <a:ext cx="2097683" cy="774905"/>
          </a:xfrm>
          <a:prstGeom prst="round2DiagRect">
            <a:avLst/>
          </a:prstGeom>
          <a:solidFill>
            <a:srgbClr val="00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В ППЭ 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9265421" y="3753382"/>
            <a:ext cx="2125974" cy="774905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1 месяц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829250" y="3795418"/>
            <a:ext cx="6338488" cy="77490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Другие материалы, не указанные в сопроводительных листах комплектов документации на обработку</a:t>
            </a:r>
            <a:endParaRPr lang="ru-RU" sz="1600" dirty="0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167738" y="3795418"/>
            <a:ext cx="2097683" cy="774905"/>
          </a:xfrm>
          <a:prstGeom prst="round2DiagRect">
            <a:avLst/>
          </a:prstGeom>
          <a:solidFill>
            <a:srgbClr val="00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В ППЭ </a:t>
            </a:r>
          </a:p>
        </p:txBody>
      </p:sp>
    </p:spTree>
    <p:extLst>
      <p:ext uri="{BB962C8B-B14F-4D97-AF65-F5344CB8AC3E}">
        <p14:creationId xmlns:p14="http://schemas.microsoft.com/office/powerpoint/2010/main" val="2099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29285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77765" y="39464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3091" y="6581001"/>
            <a:ext cx="9970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	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206" y="2009574"/>
            <a:ext cx="10800080" cy="3020343"/>
          </a:xfrm>
          <a:prstGeom prst="rect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2246" y="3111570"/>
            <a:ext cx="736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4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ОГЭ В ППЭ</a:t>
            </a:r>
            <a:endParaRPr lang="ru-RU" sz="4000" b="1" dirty="0">
              <a:solidFill>
                <a:srgbClr val="0064A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533" y="1188597"/>
            <a:ext cx="10948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ОРГАНИЗАЦИЯ </a:t>
            </a:r>
            <a:r>
              <a:rPr lang="ru-RU" sz="24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ПРОВЕДЕНИЯ ГИА-9</a:t>
            </a:r>
            <a:endParaRPr lang="ru-RU" sz="24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0567" y="5500566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руководителей ППЭ </a:t>
            </a:r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членов ГЭК</a:t>
            </a:r>
          </a:p>
        </p:txBody>
      </p:sp>
      <p:sp>
        <p:nvSpPr>
          <p:cNvPr id="9" name="Половина рамки 8"/>
          <p:cNvSpPr/>
          <p:nvPr/>
        </p:nvSpPr>
        <p:spPr>
          <a:xfrm flipH="1">
            <a:off x="11127306" y="1651531"/>
            <a:ext cx="695960" cy="850900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оловина рамки 10"/>
          <p:cNvSpPr/>
          <p:nvPr/>
        </p:nvSpPr>
        <p:spPr>
          <a:xfrm flipV="1">
            <a:off x="316653" y="4553667"/>
            <a:ext cx="695960" cy="850900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239" y="948309"/>
            <a:ext cx="7556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день проведения экзамена в ППЭ могут присутствовать: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199289" y="1539212"/>
            <a:ext cx="5679786" cy="69291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Должностные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лица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Рособрнадзора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иные лица, определенные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Рособрнадзором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99289" y="2373225"/>
            <a:ext cx="5679787" cy="427353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2.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Должностные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лица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Комитета по образованию;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199289" y="2979684"/>
            <a:ext cx="5679787" cy="84569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3.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Аккредитованные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представители средств массовой информации </a:t>
            </a: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- до </a:t>
            </a:r>
            <a:r>
              <a:rPr lang="ru-RU" sz="1600" i="1" dirty="0">
                <a:solidFill>
                  <a:schemeClr val="tx1"/>
                </a:solidFill>
                <a:latin typeface="Candara" panose="020E0502030303020204" pitchFamily="34" charset="0"/>
              </a:rPr>
              <a:t>момента </a:t>
            </a: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выдачи участникам бланков ответов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180239" y="4003804"/>
            <a:ext cx="5679786" cy="111787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4.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Общественные наблюдатели </a:t>
            </a:r>
          </a:p>
          <a:p>
            <a:pPr marL="285750" indent="-285750">
              <a:buFontTx/>
              <a:buChar char="-"/>
            </a:pP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могут свободно передвигаться по ППЭ;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 аудитории может находиться только один наблюдатель</a:t>
            </a:r>
            <a:endParaRPr lang="ru-RU" sz="1600" i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6326689" y="1885668"/>
            <a:ext cx="5679787" cy="2252224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Допуск в ППЭ должностных лиц и представителей СМИ: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паспорт;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документ, подтверждающий их полномочия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Допуск в ППЭ общественных наблюдателей: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паспорт;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удостоверение общественного наблюдателя;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наличие их в списках распределения в данный ППЭ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499" y="912872"/>
            <a:ext cx="559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день проведения экзамена использование </a:t>
            </a:r>
            <a:r>
              <a:rPr lang="ru-RU" u="sng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 связи, хранения и передачи информации</a:t>
            </a:r>
            <a:r>
              <a:rPr lang="ru-RU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190499" y="1666682"/>
            <a:ext cx="5595143" cy="2098691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ЗАПРЕЩЕНО: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организаторам,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ассистентам,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медицинским работникам,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экспертам, оценивающим выполнение лабораторных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работ,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специалистам, обеспечивающим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выполнение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лабораторных работ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90499" y="3927997"/>
            <a:ext cx="5595143" cy="2174039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РАЗРЕШЕНО в Штабе ППЭ </a:t>
            </a:r>
            <a:r>
              <a:rPr lang="ru-RU" sz="1600" b="1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 служебной необходимости</a:t>
            </a:r>
            <a:r>
              <a:rPr lang="ru-RU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руководителю ОО,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руководителю ППЭ,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членам ГЭК,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техническим специалистам,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сотрудникам охраны, представителям СМИ,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общественным наблюдателям,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должностным лицам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1051371"/>
            <a:ext cx="559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день проведения экзамена </a:t>
            </a:r>
            <a:r>
              <a:rPr lang="ru-RU" u="sng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запрещено</a:t>
            </a:r>
            <a:r>
              <a:rPr lang="ru-RU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24599" y="1556743"/>
            <a:ext cx="5689601" cy="2208631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находиться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 ППЭ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 несоответствии требованиям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предъявляемым к лицам, привлекаемым к проведению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экзаменов;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оказывать содействие участникам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ГИА, в том числе передавать средства связи, хранения и передачи информации;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выносить из аудиторий и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ППЭ, фотографировать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черновики, экзаменационные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9224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3091" y="6581001"/>
            <a:ext cx="9970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	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960" y="2586589"/>
            <a:ext cx="10800080" cy="1757848"/>
          </a:xfrm>
          <a:prstGeom prst="rect">
            <a:avLst/>
          </a:prstGeom>
          <a:solidFill>
            <a:schemeClr val="bg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6488" y="3032393"/>
            <a:ext cx="736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4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начала экзамена</a:t>
            </a:r>
            <a:endParaRPr lang="ru-RU" sz="4000" b="1" dirty="0">
              <a:solidFill>
                <a:srgbClr val="0064A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оловина рамки 10"/>
          <p:cNvSpPr/>
          <p:nvPr/>
        </p:nvSpPr>
        <p:spPr>
          <a:xfrm flipV="1">
            <a:off x="337407" y="3996411"/>
            <a:ext cx="567608" cy="696051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оловина рамки 11"/>
          <p:cNvSpPr/>
          <p:nvPr/>
        </p:nvSpPr>
        <p:spPr>
          <a:xfrm flipH="1">
            <a:off x="11283022" y="2236133"/>
            <a:ext cx="571571" cy="700911"/>
          </a:xfrm>
          <a:prstGeom prst="halfFrame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7076" y="977053"/>
            <a:ext cx="962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 экзаменационных материалов письменного экзамена:</a:t>
            </a:r>
            <a:endParaRPr lang="ru-RU" sz="24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748097" y="1566285"/>
            <a:ext cx="2197289" cy="2876451"/>
            <a:chOff x="8748097" y="1566285"/>
            <a:chExt cx="2197289" cy="2876451"/>
          </a:xfrm>
        </p:grpSpPr>
        <p:pic>
          <p:nvPicPr>
            <p:cNvPr id="21" name="Picture 2" descr="Аспломб - Восток™ Сейф-пакет стандарт 562х695+45к/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2" t="784" r="12555" b="1540"/>
            <a:stretch/>
          </p:blipFill>
          <p:spPr bwMode="auto">
            <a:xfrm>
              <a:off x="8748097" y="1566285"/>
              <a:ext cx="2197289" cy="2876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с двумя скругленными противолежащими углами 21"/>
            <p:cNvSpPr/>
            <p:nvPr/>
          </p:nvSpPr>
          <p:spPr>
            <a:xfrm>
              <a:off x="8748097" y="2436517"/>
              <a:ext cx="2197289" cy="1184468"/>
            </a:xfrm>
            <a:prstGeom prst="round2DiagRect">
              <a:avLst/>
            </a:prstGeom>
            <a:solidFill>
              <a:schemeClr val="bg1">
                <a:lumMod val="7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64A8"/>
                  </a:solidFill>
                  <a:latin typeface="Candara" panose="020E0502030303020204" pitchFamily="34" charset="0"/>
                </a:rPr>
                <a:t>Секьюрпак с КИМ</a:t>
              </a:r>
              <a:endParaRPr lang="ru-RU" dirty="0" smtClean="0">
                <a:solidFill>
                  <a:srgbClr val="0064A8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003391" y="4616317"/>
            <a:ext cx="2267263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один пакет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890869" y="4616317"/>
            <a:ext cx="2267263" cy="696651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по одному пакету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на каждую аудиторию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8713109" y="4616316"/>
            <a:ext cx="2267263" cy="696651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по одному пакету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на каждую аудиторию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03391" y="1566285"/>
            <a:ext cx="2197289" cy="2876451"/>
            <a:chOff x="1003391" y="1566285"/>
            <a:chExt cx="2197289" cy="2876451"/>
          </a:xfrm>
        </p:grpSpPr>
        <p:pic>
          <p:nvPicPr>
            <p:cNvPr id="1026" name="Picture 2" descr="Аспломб - Восток™ Сейф-пакет стандарт 562х695+45к/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2" t="784" r="12555" b="1540"/>
            <a:stretch/>
          </p:blipFill>
          <p:spPr bwMode="auto">
            <a:xfrm>
              <a:off x="1003391" y="1566285"/>
              <a:ext cx="2197289" cy="2876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1003391" y="2436518"/>
              <a:ext cx="2197289" cy="1184468"/>
            </a:xfrm>
            <a:prstGeom prst="round2DiagRect">
              <a:avLst/>
            </a:prstGeom>
            <a:solidFill>
              <a:schemeClr val="bg1">
                <a:lumMod val="7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64A8"/>
                  </a:solidFill>
                  <a:latin typeface="Candara" panose="020E0502030303020204" pitchFamily="34" charset="0"/>
                </a:rPr>
                <a:t>Комплект документации </a:t>
              </a:r>
            </a:p>
            <a:p>
              <a:pPr algn="ctr"/>
              <a:r>
                <a:rPr lang="ru-RU" b="1" dirty="0" smtClean="0">
                  <a:solidFill>
                    <a:srgbClr val="0064A8"/>
                  </a:solidFill>
                  <a:latin typeface="Candara" panose="020E0502030303020204" pitchFamily="34" charset="0"/>
                </a:rPr>
                <a:t>для руководителя ППЭ</a:t>
              </a:r>
              <a:endParaRPr lang="ru-RU" dirty="0" smtClean="0">
                <a:solidFill>
                  <a:srgbClr val="0064A8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" name="Прямоугольник с двумя скругленными противолежащими углами 25"/>
            <p:cNvSpPr/>
            <p:nvPr/>
          </p:nvSpPr>
          <p:spPr>
            <a:xfrm>
              <a:off x="1003391" y="3850520"/>
              <a:ext cx="2197289" cy="474589"/>
            </a:xfrm>
            <a:prstGeom prst="round2DiagRect">
              <a:avLst/>
            </a:prstGeom>
            <a:solidFill>
              <a:srgbClr val="99B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+ секьюрпак </a:t>
              </a: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для доставки из ППЭ</a:t>
              </a:r>
              <a:endParaRPr lang="ru-RU" sz="16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960842" y="1566285"/>
            <a:ext cx="2197290" cy="2876451"/>
            <a:chOff x="4960842" y="1566285"/>
            <a:chExt cx="2197290" cy="2876451"/>
          </a:xfrm>
        </p:grpSpPr>
        <p:pic>
          <p:nvPicPr>
            <p:cNvPr id="16" name="Picture 2" descr="Аспломб - Восток™ Сейф-пакет стандарт 562х695+45к/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2" t="784" r="12555" b="1540"/>
            <a:stretch/>
          </p:blipFill>
          <p:spPr bwMode="auto">
            <a:xfrm>
              <a:off x="4960843" y="1566285"/>
              <a:ext cx="2197289" cy="2876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4960842" y="2436517"/>
              <a:ext cx="2197289" cy="1184468"/>
            </a:xfrm>
            <a:prstGeom prst="round2DiagRect">
              <a:avLst/>
            </a:prstGeom>
            <a:solidFill>
              <a:schemeClr val="bg1">
                <a:lumMod val="7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64A8"/>
                  </a:solidFill>
                  <a:latin typeface="Candara" panose="020E0502030303020204" pitchFamily="34" charset="0"/>
                </a:rPr>
                <a:t>Аудиторный комплект </a:t>
              </a:r>
            </a:p>
            <a:p>
              <a:pPr algn="ctr"/>
              <a:r>
                <a:rPr lang="ru-RU" b="1" dirty="0" smtClean="0">
                  <a:solidFill>
                    <a:srgbClr val="0064A8"/>
                  </a:solidFill>
                  <a:latin typeface="Candara" panose="020E0502030303020204" pitchFamily="34" charset="0"/>
                </a:rPr>
                <a:t>с бланками </a:t>
              </a:r>
            </a:p>
            <a:p>
              <a:pPr algn="ctr"/>
              <a:r>
                <a:rPr lang="ru-RU" b="1" dirty="0" smtClean="0">
                  <a:solidFill>
                    <a:srgbClr val="0064A8"/>
                  </a:solidFill>
                  <a:latin typeface="Candara" panose="020E0502030303020204" pitchFamily="34" charset="0"/>
                </a:rPr>
                <a:t>и формами</a:t>
              </a:r>
              <a:endParaRPr lang="ru-RU" dirty="0" smtClean="0">
                <a:solidFill>
                  <a:srgbClr val="0064A8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" name="Прямоугольник с двумя скругленными противолежащими углами 30"/>
            <p:cNvSpPr/>
            <p:nvPr/>
          </p:nvSpPr>
          <p:spPr>
            <a:xfrm>
              <a:off x="4960843" y="3850520"/>
              <a:ext cx="2197289" cy="474589"/>
            </a:xfrm>
            <a:prstGeom prst="round2DiagRect">
              <a:avLst/>
            </a:prstGeom>
            <a:solidFill>
              <a:srgbClr val="99B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+ секьюрпак </a:t>
              </a:r>
            </a:p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для доставки из ППЭ</a:t>
              </a:r>
              <a:endParaRPr lang="ru-RU" sz="16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05977" y="5836187"/>
            <a:ext cx="11707018" cy="342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Дополнительные бланки ответов № 2 передаются в ППЭ в соответствии со схемой,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принятой в районе</a:t>
            </a:r>
            <a:endParaRPr lang="ru-RU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5490" y="1047526"/>
            <a:ext cx="5349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Доставка в ППЭ </a:t>
            </a:r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 ОГЭ </a:t>
            </a:r>
            <a:endParaRPr lang="ru-RU" sz="2000" dirty="0" smtClean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русскому языку </a:t>
            </a:r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математике: 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5490" y="1848984"/>
            <a:ext cx="534992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Региональный центр обработки информации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3379" y="1047879"/>
            <a:ext cx="5568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Доставка в ППЭ </a:t>
            </a:r>
            <a:r>
              <a:rPr lang="ru-RU" sz="2000" dirty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 ОГЭ </a:t>
            </a:r>
            <a:endParaRPr lang="ru-RU" sz="2000" dirty="0" smtClean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0026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предметам по выбору: </a:t>
            </a:r>
            <a:endParaRPr lang="ru-RU" sz="2000" dirty="0">
              <a:solidFill>
                <a:srgbClr val="0026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75490" y="3001808"/>
            <a:ext cx="534992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Перевозчик (спецсвязь)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19179" y="4180846"/>
            <a:ext cx="534992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Член ГЭК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75490" y="5424561"/>
            <a:ext cx="534992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Руководитель ППЭ 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6441744" y="1848984"/>
            <a:ext cx="534992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Региональный центр обработки информации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6441744" y="2986940"/>
            <a:ext cx="5349922" cy="490067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Районный координатор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6485433" y="4180846"/>
            <a:ext cx="534992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Член ГЭК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6441744" y="5424561"/>
            <a:ext cx="5349922" cy="47520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Руководитель ППЭ </a:t>
            </a:r>
            <a:endParaRPr lang="ru-RU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68020" y="2307110"/>
            <a:ext cx="354842" cy="679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441744" y="2304384"/>
            <a:ext cx="354842" cy="67982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275490" y="3477434"/>
            <a:ext cx="354842" cy="6771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441744" y="3467687"/>
            <a:ext cx="354842" cy="6771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2862" y="3638967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ndara" panose="020E0502030303020204" pitchFamily="34" charset="0"/>
                <a:ea typeface="Cambria" panose="02040503050406030204" pitchFamily="18" charset="0"/>
              </a:rPr>
              <a:t>Доставка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в ППЭ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275490" y="4677971"/>
            <a:ext cx="354842" cy="72159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452046" y="4676495"/>
            <a:ext cx="354842" cy="72159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796586" y="4846307"/>
            <a:ext cx="334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ndara" panose="020E0502030303020204" pitchFamily="34" charset="0"/>
                <a:ea typeface="Cambria" panose="02040503050406030204" pitchFamily="18" charset="0"/>
              </a:rPr>
              <a:t>Доставка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в ППЭ.</a:t>
            </a:r>
            <a:r>
              <a:rPr lang="ru-RU" b="1" dirty="0" smtClean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ndara" panose="020E0502030303020204" pitchFamily="34" charset="0"/>
                <a:ea typeface="Cambria" panose="02040503050406030204" pitchFamily="18" charset="0"/>
              </a:rPr>
              <a:t>Форма ППЭ-14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2537817" y="4175858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4451038" y="4170259"/>
            <a:ext cx="1218063" cy="474589"/>
          </a:xfrm>
          <a:prstGeom prst="round2DiagRect">
            <a:avLst/>
          </a:prstGeom>
          <a:solidFill>
            <a:srgbClr val="00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паспорт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8720887" y="4165477"/>
            <a:ext cx="1913221" cy="474589"/>
          </a:xfrm>
          <a:prstGeom prst="round2DiagRect">
            <a:avLst/>
          </a:prstGeom>
          <a:solidFill>
            <a:srgbClr val="002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не позднее 8.00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10634108" y="4159878"/>
            <a:ext cx="1218063" cy="474589"/>
          </a:xfrm>
          <a:prstGeom prst="round2DiagRect">
            <a:avLst/>
          </a:prstGeom>
          <a:solidFill>
            <a:srgbClr val="00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ndara" panose="020E0502030303020204" pitchFamily="34" charset="0"/>
              </a:rPr>
              <a:t>паспорт</a:t>
            </a:r>
            <a:endParaRPr lang="ru-RU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6888" y="242706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ndara" panose="020E0502030303020204" pitchFamily="34" charset="0"/>
                <a:ea typeface="Cambria" panose="02040503050406030204" pitchFamily="18" charset="0"/>
              </a:rPr>
              <a:t>Обобщающий акт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96586" y="3603860"/>
            <a:ext cx="39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ndara" panose="020E0502030303020204" pitchFamily="34" charset="0"/>
                <a:ea typeface="Cambria" panose="02040503050406030204" pitchFamily="18" charset="0"/>
              </a:rPr>
              <a:t>Форма ППЭ-14. Акт приема/передачи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332" y="4845114"/>
            <a:ext cx="39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ndara" panose="020E0502030303020204" pitchFamily="34" charset="0"/>
                <a:ea typeface="Cambria" panose="02040503050406030204" pitchFamily="18" charset="0"/>
              </a:rPr>
              <a:t>Форма ППЭ-14. </a:t>
            </a:r>
            <a:r>
              <a:rPr lang="ru-RU" b="1" dirty="0">
                <a:latin typeface="Candara" panose="020E0502030303020204" pitchFamily="34" charset="0"/>
                <a:ea typeface="Cambria" panose="02040503050406030204" pitchFamily="18" charset="0"/>
              </a:rPr>
              <a:t>Акт </a:t>
            </a:r>
            <a:r>
              <a:rPr lang="ru-RU" b="1" dirty="0" smtClean="0">
                <a:latin typeface="Candara" panose="020E0502030303020204" pitchFamily="34" charset="0"/>
                <a:ea typeface="Cambria" panose="02040503050406030204" pitchFamily="18" charset="0"/>
              </a:rPr>
              <a:t>приема/передачи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53067" cy="87206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145"/>
          <a:stretch/>
        </p:blipFill>
        <p:spPr>
          <a:xfrm>
            <a:off x="105855" y="40805"/>
            <a:ext cx="897536" cy="790456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6354" y="6573838"/>
            <a:ext cx="99364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РЦОИ Санкт-Петербурга				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576-34-40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5680480" y="1718975"/>
            <a:ext cx="6090129" cy="750595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Руководитель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 и член ГЭК ставят свои подписи в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форме ППЭ-14 «Акт приема-передачи экзаменационных материалов»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22" y="1065832"/>
            <a:ext cx="3783640" cy="534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74133" y="5063067"/>
            <a:ext cx="1617134" cy="1270000"/>
          </a:xfrm>
          <a:prstGeom prst="roundRect">
            <a:avLst/>
          </a:prstGeom>
          <a:noFill/>
          <a:ln>
            <a:solidFill>
              <a:srgbClr val="A7A7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629116" y="2636823"/>
            <a:ext cx="6141493" cy="610230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Материалы размещаются в Штабе ППЭ для хранения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до момента передачи в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аудитории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654797" y="3406836"/>
            <a:ext cx="6141493" cy="907172"/>
          </a:xfrm>
          <a:prstGeom prst="round2Diag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Руководитель 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ППЭ вскрывает пакет руководителя ППЭ, проверяет правильность комплектования по сопроводительному </a:t>
            </a:r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листу 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629116" y="4732351"/>
            <a:ext cx="6141493" cy="774532"/>
          </a:xfrm>
          <a:prstGeom prst="round2DiagRect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 обнаружении недокомплекта экзаменационных материалов, форм пункта руководитель ППЭ сообщает об этом члену ГЭК</a:t>
            </a:r>
          </a:p>
        </p:txBody>
      </p:sp>
    </p:spTree>
    <p:extLst>
      <p:ext uri="{BB962C8B-B14F-4D97-AF65-F5344CB8AC3E}">
        <p14:creationId xmlns:p14="http://schemas.microsoft.com/office/powerpoint/2010/main" val="41768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2415</Words>
  <Application>Microsoft Office PowerPoint</Application>
  <PresentationFormat>Широкоэкранный</PresentationFormat>
  <Paragraphs>419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Candara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рабочем столе участника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В. Хмылова</dc:creator>
  <cp:lastModifiedBy>Мария Яковлева</cp:lastModifiedBy>
  <cp:revision>128</cp:revision>
  <dcterms:created xsi:type="dcterms:W3CDTF">2024-01-18T09:12:26Z</dcterms:created>
  <dcterms:modified xsi:type="dcterms:W3CDTF">2024-02-14T09:41:00Z</dcterms:modified>
</cp:coreProperties>
</file>