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92"/>
  </p:notesMasterIdLst>
  <p:handoutMasterIdLst>
    <p:handoutMasterId r:id="rId93"/>
  </p:handoutMasterIdLst>
  <p:sldIdLst>
    <p:sldId id="256" r:id="rId3"/>
    <p:sldId id="649" r:id="rId4"/>
    <p:sldId id="641" r:id="rId5"/>
    <p:sldId id="585" r:id="rId6"/>
    <p:sldId id="642" r:id="rId7"/>
    <p:sldId id="643" r:id="rId8"/>
    <p:sldId id="645" r:id="rId9"/>
    <p:sldId id="647" r:id="rId10"/>
    <p:sldId id="750" r:id="rId11"/>
    <p:sldId id="751" r:id="rId12"/>
    <p:sldId id="756" r:id="rId13"/>
    <p:sldId id="583" r:id="rId14"/>
    <p:sldId id="584" r:id="rId15"/>
    <p:sldId id="650" r:id="rId16"/>
    <p:sldId id="651" r:id="rId17"/>
    <p:sldId id="652" r:id="rId18"/>
    <p:sldId id="653" r:id="rId19"/>
    <p:sldId id="654" r:id="rId20"/>
    <p:sldId id="655" r:id="rId21"/>
    <p:sldId id="656" r:id="rId22"/>
    <p:sldId id="758" r:id="rId23"/>
    <p:sldId id="664" r:id="rId24"/>
    <p:sldId id="657" r:id="rId25"/>
    <p:sldId id="665" r:id="rId26"/>
    <p:sldId id="658" r:id="rId27"/>
    <p:sldId id="759" r:id="rId28"/>
    <p:sldId id="662" r:id="rId29"/>
    <p:sldId id="679" r:id="rId30"/>
    <p:sldId id="666" r:id="rId31"/>
    <p:sldId id="667" r:id="rId32"/>
    <p:sldId id="668" r:id="rId33"/>
    <p:sldId id="669" r:id="rId34"/>
    <p:sldId id="670" r:id="rId35"/>
    <p:sldId id="671" r:id="rId36"/>
    <p:sldId id="672" r:id="rId37"/>
    <p:sldId id="673" r:id="rId38"/>
    <p:sldId id="674" r:id="rId39"/>
    <p:sldId id="675" r:id="rId40"/>
    <p:sldId id="676" r:id="rId41"/>
    <p:sldId id="678" r:id="rId42"/>
    <p:sldId id="624" r:id="rId43"/>
    <p:sldId id="680" r:id="rId44"/>
    <p:sldId id="681" r:id="rId45"/>
    <p:sldId id="555" r:id="rId46"/>
    <p:sldId id="682" r:id="rId47"/>
    <p:sldId id="684" r:id="rId48"/>
    <p:sldId id="695" r:id="rId49"/>
    <p:sldId id="689" r:id="rId50"/>
    <p:sldId id="692" r:id="rId51"/>
    <p:sldId id="693" r:id="rId52"/>
    <p:sldId id="694" r:id="rId53"/>
    <p:sldId id="760" r:id="rId54"/>
    <p:sldId id="698" r:id="rId55"/>
    <p:sldId id="699" r:id="rId56"/>
    <p:sldId id="724" r:id="rId57"/>
    <p:sldId id="713" r:id="rId58"/>
    <p:sldId id="714" r:id="rId59"/>
    <p:sldId id="715" r:id="rId60"/>
    <p:sldId id="722" r:id="rId61"/>
    <p:sldId id="730" r:id="rId62"/>
    <p:sldId id="734" r:id="rId63"/>
    <p:sldId id="735" r:id="rId64"/>
    <p:sldId id="737" r:id="rId65"/>
    <p:sldId id="738" r:id="rId66"/>
    <p:sldId id="739" r:id="rId67"/>
    <p:sldId id="740" r:id="rId68"/>
    <p:sldId id="741" r:id="rId69"/>
    <p:sldId id="742" r:id="rId70"/>
    <p:sldId id="743" r:id="rId71"/>
    <p:sldId id="744" r:id="rId72"/>
    <p:sldId id="745" r:id="rId73"/>
    <p:sldId id="749" r:id="rId74"/>
    <p:sldId id="746" r:id="rId75"/>
    <p:sldId id="747" r:id="rId76"/>
    <p:sldId id="748" r:id="rId77"/>
    <p:sldId id="725" r:id="rId78"/>
    <p:sldId id="726" r:id="rId79"/>
    <p:sldId id="727" r:id="rId80"/>
    <p:sldId id="728" r:id="rId81"/>
    <p:sldId id="716" r:id="rId82"/>
    <p:sldId id="688" r:id="rId83"/>
    <p:sldId id="687" r:id="rId84"/>
    <p:sldId id="567" r:id="rId85"/>
    <p:sldId id="564" r:id="rId86"/>
    <p:sldId id="717" r:id="rId87"/>
    <p:sldId id="718" r:id="rId88"/>
    <p:sldId id="719" r:id="rId89"/>
    <p:sldId id="721" r:id="rId90"/>
    <p:sldId id="720" r:id="rId91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8440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97" autoAdjust="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handoutMaster" Target="handoutMasters/handout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37E6D-40B8-405F-92CF-F7245F538DE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627948-48FE-491D-8C36-B41B4AA0C6EA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2060"/>
              </a:solidFill>
            </a:rPr>
            <a:t>Ответы</a:t>
          </a:r>
          <a:endParaRPr lang="ru-RU" sz="2800" dirty="0">
            <a:solidFill>
              <a:srgbClr val="002060"/>
            </a:solidFill>
          </a:endParaRPr>
        </a:p>
      </dgm:t>
    </dgm:pt>
    <dgm:pt modelId="{9F727BAC-A066-4393-8A6E-361D1BF72AD6}" type="parTrans" cxnId="{5AA9FE85-1E41-402C-98F4-C238D79621B2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CEC34590-B51E-431A-9560-3BB0FC555DC2}" type="sibTrans" cxnId="{5AA9FE85-1E41-402C-98F4-C238D79621B2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4C2237D5-8BE9-438E-AC72-FCC949EACEDE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800" dirty="0" smtClean="0">
              <a:solidFill>
                <a:srgbClr val="002060"/>
              </a:solidFill>
            </a:rPr>
            <a:t>Запись на аудионоситель</a:t>
          </a:r>
        </a:p>
      </dgm:t>
    </dgm:pt>
    <dgm:pt modelId="{B3ED1EC4-8906-4E97-8648-8B723E79FEF4}" type="parTrans" cxnId="{93F1760C-3B19-4F8F-9723-FB2D9C065E1F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E5D6759E-0DD0-446F-A45E-21939DC55AC4}" type="sibTrans" cxnId="{93F1760C-3B19-4F8F-9723-FB2D9C065E1F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EA6590D2-AF26-4492-8D99-4421E00DCCE7}" type="pres">
      <dgm:prSet presAssocID="{DF437E6D-40B8-405F-92CF-F7245F538D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972FB25-D092-44C2-8120-3D345E726032}" type="pres">
      <dgm:prSet presAssocID="{10627948-48FE-491D-8C36-B41B4AA0C6EA}" presName="hierRoot1" presStyleCnt="0"/>
      <dgm:spPr/>
    </dgm:pt>
    <dgm:pt modelId="{A5760854-E2B1-49E6-B46A-88B4F32BA121}" type="pres">
      <dgm:prSet presAssocID="{10627948-48FE-491D-8C36-B41B4AA0C6EA}" presName="composite" presStyleCnt="0"/>
      <dgm:spPr/>
    </dgm:pt>
    <dgm:pt modelId="{E0B9DF78-F1A5-43B3-86A9-68C455E14564}" type="pres">
      <dgm:prSet presAssocID="{10627948-48FE-491D-8C36-B41B4AA0C6EA}" presName="background" presStyleLbl="node0" presStyleIdx="0" presStyleCnt="1"/>
      <dgm:spPr>
        <a:solidFill>
          <a:srgbClr val="025B94"/>
        </a:solidFill>
      </dgm:spPr>
    </dgm:pt>
    <dgm:pt modelId="{0261D277-700F-4B03-AE19-F8A729A0FDC4}" type="pres">
      <dgm:prSet presAssocID="{10627948-48FE-491D-8C36-B41B4AA0C6EA}" presName="text" presStyleLbl="fgAcc0" presStyleIdx="0" presStyleCnt="1" custScaleX="2427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A80642-24F1-4687-910E-1BE4A2C2DB79}" type="pres">
      <dgm:prSet presAssocID="{10627948-48FE-491D-8C36-B41B4AA0C6EA}" presName="hierChild2" presStyleCnt="0"/>
      <dgm:spPr/>
    </dgm:pt>
    <dgm:pt modelId="{30B8E917-111F-4471-9220-DC5F86CF547F}" type="pres">
      <dgm:prSet presAssocID="{B3ED1EC4-8906-4E97-8648-8B723E79FEF4}" presName="Name10" presStyleLbl="parChTrans1D2" presStyleIdx="0" presStyleCnt="1"/>
      <dgm:spPr/>
      <dgm:t>
        <a:bodyPr/>
        <a:lstStyle/>
        <a:p>
          <a:endParaRPr lang="ru-RU"/>
        </a:p>
      </dgm:t>
    </dgm:pt>
    <dgm:pt modelId="{B04B4516-C26B-4DD6-90FD-63F3FD660E14}" type="pres">
      <dgm:prSet presAssocID="{4C2237D5-8BE9-438E-AC72-FCC949EACEDE}" presName="hierRoot2" presStyleCnt="0"/>
      <dgm:spPr/>
    </dgm:pt>
    <dgm:pt modelId="{730EE271-3229-4702-B4BB-BD8B0D55C8EB}" type="pres">
      <dgm:prSet presAssocID="{4C2237D5-8BE9-438E-AC72-FCC949EACEDE}" presName="composite2" presStyleCnt="0"/>
      <dgm:spPr/>
    </dgm:pt>
    <dgm:pt modelId="{4DA5616C-0C11-4273-BFEC-9C58846D364A}" type="pres">
      <dgm:prSet presAssocID="{4C2237D5-8BE9-438E-AC72-FCC949EACEDE}" presName="background2" presStyleLbl="node2" presStyleIdx="0" presStyleCnt="1"/>
      <dgm:spPr>
        <a:solidFill>
          <a:srgbClr val="025B94"/>
        </a:solidFill>
      </dgm:spPr>
    </dgm:pt>
    <dgm:pt modelId="{CCEC548D-79A8-46A0-9B54-B999A49F894D}" type="pres">
      <dgm:prSet presAssocID="{4C2237D5-8BE9-438E-AC72-FCC949EACEDE}" presName="text2" presStyleLbl="fgAcc2" presStyleIdx="0" presStyleCnt="1" custScaleX="943487" custScaleY="218374" custLinFactNeighborX="3547" custLinFactNeighborY="446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0C487D-58CC-4DBD-AB8E-ABD810A1340D}" type="pres">
      <dgm:prSet presAssocID="{4C2237D5-8BE9-438E-AC72-FCC949EACEDE}" presName="hierChild3" presStyleCnt="0"/>
      <dgm:spPr/>
    </dgm:pt>
  </dgm:ptLst>
  <dgm:cxnLst>
    <dgm:cxn modelId="{5AA9FE85-1E41-402C-98F4-C238D79621B2}" srcId="{DF437E6D-40B8-405F-92CF-F7245F538DE2}" destId="{10627948-48FE-491D-8C36-B41B4AA0C6EA}" srcOrd="0" destOrd="0" parTransId="{9F727BAC-A066-4393-8A6E-361D1BF72AD6}" sibTransId="{CEC34590-B51E-431A-9560-3BB0FC555DC2}"/>
    <dgm:cxn modelId="{E1CAF097-94B4-4008-A876-458886608EBB}" type="presOf" srcId="{DF437E6D-40B8-405F-92CF-F7245F538DE2}" destId="{EA6590D2-AF26-4492-8D99-4421E00DCCE7}" srcOrd="0" destOrd="0" presId="urn:microsoft.com/office/officeart/2005/8/layout/hierarchy1"/>
    <dgm:cxn modelId="{BB4E975D-266F-470E-8B0D-4C8F74FEDD41}" type="presOf" srcId="{4C2237D5-8BE9-438E-AC72-FCC949EACEDE}" destId="{CCEC548D-79A8-46A0-9B54-B999A49F894D}" srcOrd="0" destOrd="0" presId="urn:microsoft.com/office/officeart/2005/8/layout/hierarchy1"/>
    <dgm:cxn modelId="{AFE3FA52-1480-48B5-82B0-93956C9C8CEA}" type="presOf" srcId="{10627948-48FE-491D-8C36-B41B4AA0C6EA}" destId="{0261D277-700F-4B03-AE19-F8A729A0FDC4}" srcOrd="0" destOrd="0" presId="urn:microsoft.com/office/officeart/2005/8/layout/hierarchy1"/>
    <dgm:cxn modelId="{93F1760C-3B19-4F8F-9723-FB2D9C065E1F}" srcId="{10627948-48FE-491D-8C36-B41B4AA0C6EA}" destId="{4C2237D5-8BE9-438E-AC72-FCC949EACEDE}" srcOrd="0" destOrd="0" parTransId="{B3ED1EC4-8906-4E97-8648-8B723E79FEF4}" sibTransId="{E5D6759E-0DD0-446F-A45E-21939DC55AC4}"/>
    <dgm:cxn modelId="{A6AB71B5-69B8-4875-B034-F7729E4007BF}" type="presOf" srcId="{B3ED1EC4-8906-4E97-8648-8B723E79FEF4}" destId="{30B8E917-111F-4471-9220-DC5F86CF547F}" srcOrd="0" destOrd="0" presId="urn:microsoft.com/office/officeart/2005/8/layout/hierarchy1"/>
    <dgm:cxn modelId="{BABA688E-6C1D-4376-B242-6AF6C9F489AE}" type="presParOf" srcId="{EA6590D2-AF26-4492-8D99-4421E00DCCE7}" destId="{E972FB25-D092-44C2-8120-3D345E726032}" srcOrd="0" destOrd="0" presId="urn:microsoft.com/office/officeart/2005/8/layout/hierarchy1"/>
    <dgm:cxn modelId="{20C66D39-DA8B-408A-8519-DD56F0012FC2}" type="presParOf" srcId="{E972FB25-D092-44C2-8120-3D345E726032}" destId="{A5760854-E2B1-49E6-B46A-88B4F32BA121}" srcOrd="0" destOrd="0" presId="urn:microsoft.com/office/officeart/2005/8/layout/hierarchy1"/>
    <dgm:cxn modelId="{35AE443F-7CE1-4CE9-9184-351E3A8B94A9}" type="presParOf" srcId="{A5760854-E2B1-49E6-B46A-88B4F32BA121}" destId="{E0B9DF78-F1A5-43B3-86A9-68C455E14564}" srcOrd="0" destOrd="0" presId="urn:microsoft.com/office/officeart/2005/8/layout/hierarchy1"/>
    <dgm:cxn modelId="{42F96E9D-1F31-4E5F-A208-E60C529F6DC9}" type="presParOf" srcId="{A5760854-E2B1-49E6-B46A-88B4F32BA121}" destId="{0261D277-700F-4B03-AE19-F8A729A0FDC4}" srcOrd="1" destOrd="0" presId="urn:microsoft.com/office/officeart/2005/8/layout/hierarchy1"/>
    <dgm:cxn modelId="{A0332CBD-68CE-4A02-BA3A-CA09AFED23D2}" type="presParOf" srcId="{E972FB25-D092-44C2-8120-3D345E726032}" destId="{05A80642-24F1-4687-910E-1BE4A2C2DB79}" srcOrd="1" destOrd="0" presId="urn:microsoft.com/office/officeart/2005/8/layout/hierarchy1"/>
    <dgm:cxn modelId="{CF22CB82-1114-4B7C-919C-DA1F92EDECD8}" type="presParOf" srcId="{05A80642-24F1-4687-910E-1BE4A2C2DB79}" destId="{30B8E917-111F-4471-9220-DC5F86CF547F}" srcOrd="0" destOrd="0" presId="urn:microsoft.com/office/officeart/2005/8/layout/hierarchy1"/>
    <dgm:cxn modelId="{EDF8C02B-FA32-4776-8BC4-56BAF61A1149}" type="presParOf" srcId="{05A80642-24F1-4687-910E-1BE4A2C2DB79}" destId="{B04B4516-C26B-4DD6-90FD-63F3FD660E14}" srcOrd="1" destOrd="0" presId="urn:microsoft.com/office/officeart/2005/8/layout/hierarchy1"/>
    <dgm:cxn modelId="{F8D5E913-08D4-4A45-BE6D-CEC3D33D1BA0}" type="presParOf" srcId="{B04B4516-C26B-4DD6-90FD-63F3FD660E14}" destId="{730EE271-3229-4702-B4BB-BD8B0D55C8EB}" srcOrd="0" destOrd="0" presId="urn:microsoft.com/office/officeart/2005/8/layout/hierarchy1"/>
    <dgm:cxn modelId="{804E43FA-0C92-480F-B7D2-08573CF401F8}" type="presParOf" srcId="{730EE271-3229-4702-B4BB-BD8B0D55C8EB}" destId="{4DA5616C-0C11-4273-BFEC-9C58846D364A}" srcOrd="0" destOrd="0" presId="urn:microsoft.com/office/officeart/2005/8/layout/hierarchy1"/>
    <dgm:cxn modelId="{948EDF79-AD2E-452C-AC55-390BD785A6EB}" type="presParOf" srcId="{730EE271-3229-4702-B4BB-BD8B0D55C8EB}" destId="{CCEC548D-79A8-46A0-9B54-B999A49F894D}" srcOrd="1" destOrd="0" presId="urn:microsoft.com/office/officeart/2005/8/layout/hierarchy1"/>
    <dgm:cxn modelId="{AD514A4A-0A6A-47E9-ACB6-9EA8D8DCF097}" type="presParOf" srcId="{B04B4516-C26B-4DD6-90FD-63F3FD660E14}" destId="{980C487D-58CC-4DBD-AB8E-ABD810A1340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280FB0-3DD9-444C-A9A0-0922FA4ADAB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9658D2-0186-49DE-8B37-BFB7608E9B7D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/>
            <a:t>Инструктаж, выдача ИК</a:t>
          </a:r>
          <a:endParaRPr lang="ru-RU" dirty="0"/>
        </a:p>
      </dgm:t>
    </dgm:pt>
    <dgm:pt modelId="{D430D5E5-4BAD-4524-AA8E-FAF675BB2DF4}" type="parTrans" cxnId="{9C219007-CDEE-4ADE-9578-CBFD30665612}">
      <dgm:prSet/>
      <dgm:spPr/>
      <dgm:t>
        <a:bodyPr/>
        <a:lstStyle/>
        <a:p>
          <a:endParaRPr lang="ru-RU"/>
        </a:p>
      </dgm:t>
    </dgm:pt>
    <dgm:pt modelId="{B750A2D2-BB12-427E-B0ED-F1448CFCB1D5}" type="sibTrans" cxnId="{9C219007-CDEE-4ADE-9578-CBFD30665612}">
      <dgm:prSet/>
      <dgm:spPr/>
      <dgm:t>
        <a:bodyPr/>
        <a:lstStyle/>
        <a:p>
          <a:endParaRPr lang="ru-RU"/>
        </a:p>
      </dgm:t>
    </dgm:pt>
    <dgm:pt modelId="{0D5FFBF4-F71D-4CE8-862E-A23A57130B9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/>
            <a:t>Подготовка</a:t>
          </a:r>
          <a:endParaRPr lang="ru-RU" dirty="0"/>
        </a:p>
      </dgm:t>
    </dgm:pt>
    <dgm:pt modelId="{6DD7F701-1695-4F6B-B68F-E61246460E36}" type="parTrans" cxnId="{E08A3A5E-7620-4E27-A2B5-61E054D0A11E}">
      <dgm:prSet/>
      <dgm:spPr/>
      <dgm:t>
        <a:bodyPr/>
        <a:lstStyle/>
        <a:p>
          <a:endParaRPr lang="ru-RU"/>
        </a:p>
      </dgm:t>
    </dgm:pt>
    <dgm:pt modelId="{95EBB8A3-F937-49CA-86D4-6DD72BCDB5EE}" type="sibTrans" cxnId="{E08A3A5E-7620-4E27-A2B5-61E054D0A11E}">
      <dgm:prSet/>
      <dgm:spPr/>
      <dgm:t>
        <a:bodyPr/>
        <a:lstStyle/>
        <a:p>
          <a:endParaRPr lang="ru-RU"/>
        </a:p>
      </dgm:t>
    </dgm:pt>
    <dgm:pt modelId="{CC305D41-2508-4259-810A-9D5E1A57B566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/>
            <a:t>Ответ</a:t>
          </a:r>
          <a:endParaRPr lang="ru-RU" dirty="0"/>
        </a:p>
      </dgm:t>
    </dgm:pt>
    <dgm:pt modelId="{BB0D0657-BF52-450A-9634-5792B9CA6EA9}" type="parTrans" cxnId="{7A30FF47-C7E6-4C5C-9E57-B8191AA3F36D}">
      <dgm:prSet/>
      <dgm:spPr/>
      <dgm:t>
        <a:bodyPr/>
        <a:lstStyle/>
        <a:p>
          <a:endParaRPr lang="ru-RU"/>
        </a:p>
      </dgm:t>
    </dgm:pt>
    <dgm:pt modelId="{ABCBB2A1-F0F5-4566-8B04-83ADBAE1B759}" type="sibTrans" cxnId="{7A30FF47-C7E6-4C5C-9E57-B8191AA3F36D}">
      <dgm:prSet/>
      <dgm:spPr/>
      <dgm:t>
        <a:bodyPr/>
        <a:lstStyle/>
        <a:p>
          <a:endParaRPr lang="ru-RU"/>
        </a:p>
      </dgm:t>
    </dgm:pt>
    <dgm:pt modelId="{C4624C4E-4569-41AA-94B2-DF8AA6C51A73}">
      <dgm:prSet/>
      <dgm:spPr>
        <a:solidFill>
          <a:srgbClr val="025B94"/>
        </a:solidFill>
      </dgm:spPr>
      <dgm:t>
        <a:bodyPr/>
        <a:lstStyle/>
        <a:p>
          <a:r>
            <a:rPr lang="ru-RU" dirty="0" smtClean="0"/>
            <a:t>Прослушивание записи</a:t>
          </a:r>
          <a:endParaRPr lang="ru-RU" dirty="0"/>
        </a:p>
      </dgm:t>
    </dgm:pt>
    <dgm:pt modelId="{1F50C1D1-B3B0-4934-877A-3B645E70F4D4}" type="parTrans" cxnId="{173D8715-1230-4263-BC2B-1959150B9B0D}">
      <dgm:prSet/>
      <dgm:spPr/>
      <dgm:t>
        <a:bodyPr/>
        <a:lstStyle/>
        <a:p>
          <a:endParaRPr lang="ru-RU"/>
        </a:p>
      </dgm:t>
    </dgm:pt>
    <dgm:pt modelId="{54CA3CC0-7177-4775-BCCE-F9005675D76C}" type="sibTrans" cxnId="{173D8715-1230-4263-BC2B-1959150B9B0D}">
      <dgm:prSet/>
      <dgm:spPr/>
      <dgm:t>
        <a:bodyPr/>
        <a:lstStyle/>
        <a:p>
          <a:endParaRPr lang="ru-RU"/>
        </a:p>
      </dgm:t>
    </dgm:pt>
    <dgm:pt modelId="{5E93651D-57D9-4495-B9A7-2168F3AFDC29}" type="pres">
      <dgm:prSet presAssocID="{F5280FB0-3DD9-444C-A9A0-0922FA4ADABC}" presName="Name0" presStyleCnt="0">
        <dgm:presLayoutVars>
          <dgm:dir/>
          <dgm:animLvl val="lvl"/>
          <dgm:resizeHandles val="exact"/>
        </dgm:presLayoutVars>
      </dgm:prSet>
      <dgm:spPr/>
    </dgm:pt>
    <dgm:pt modelId="{D46929C5-ECF2-43CF-9222-73592EC5924E}" type="pres">
      <dgm:prSet presAssocID="{179658D2-0186-49DE-8B37-BFB7608E9B7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75A49-CA60-43E3-ABB4-1EF41862F04D}" type="pres">
      <dgm:prSet presAssocID="{B750A2D2-BB12-427E-B0ED-F1448CFCB1D5}" presName="parTxOnlySpace" presStyleCnt="0"/>
      <dgm:spPr/>
    </dgm:pt>
    <dgm:pt modelId="{0892D518-CCCC-4942-8990-FE77D13294D5}" type="pres">
      <dgm:prSet presAssocID="{0D5FFBF4-F71D-4CE8-862E-A23A57130B9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10C9F-DDAB-4A0E-98CF-723739FEF81E}" type="pres">
      <dgm:prSet presAssocID="{95EBB8A3-F937-49CA-86D4-6DD72BCDB5EE}" presName="parTxOnlySpace" presStyleCnt="0"/>
      <dgm:spPr/>
    </dgm:pt>
    <dgm:pt modelId="{AACF87A4-F2C2-4E98-9EBA-EDBD07D11CCE}" type="pres">
      <dgm:prSet presAssocID="{CC305D41-2508-4259-810A-9D5E1A57B56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36DEB-B5CF-43F2-80AA-2FB97D1FFC82}" type="pres">
      <dgm:prSet presAssocID="{ABCBB2A1-F0F5-4566-8B04-83ADBAE1B759}" presName="parTxOnlySpace" presStyleCnt="0"/>
      <dgm:spPr/>
    </dgm:pt>
    <dgm:pt modelId="{255CC835-D388-4585-AC80-A3BD7492AB80}" type="pres">
      <dgm:prSet presAssocID="{C4624C4E-4569-41AA-94B2-DF8AA6C51A7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545333-A3E2-4587-B8A6-2BF8107585C8}" type="presOf" srcId="{0D5FFBF4-F71D-4CE8-862E-A23A57130B91}" destId="{0892D518-CCCC-4942-8990-FE77D13294D5}" srcOrd="0" destOrd="0" presId="urn:microsoft.com/office/officeart/2005/8/layout/chevron1"/>
    <dgm:cxn modelId="{3C35E98B-AD18-480B-88AB-003E32CE5B93}" type="presOf" srcId="{C4624C4E-4569-41AA-94B2-DF8AA6C51A73}" destId="{255CC835-D388-4585-AC80-A3BD7492AB80}" srcOrd="0" destOrd="0" presId="urn:microsoft.com/office/officeart/2005/8/layout/chevron1"/>
    <dgm:cxn modelId="{DE506C06-6441-4404-9960-0EBA736DF53B}" type="presOf" srcId="{F5280FB0-3DD9-444C-A9A0-0922FA4ADABC}" destId="{5E93651D-57D9-4495-B9A7-2168F3AFDC29}" srcOrd="0" destOrd="0" presId="urn:microsoft.com/office/officeart/2005/8/layout/chevron1"/>
    <dgm:cxn modelId="{9C219007-CDEE-4ADE-9578-CBFD30665612}" srcId="{F5280FB0-3DD9-444C-A9A0-0922FA4ADABC}" destId="{179658D2-0186-49DE-8B37-BFB7608E9B7D}" srcOrd="0" destOrd="0" parTransId="{D430D5E5-4BAD-4524-AA8E-FAF675BB2DF4}" sibTransId="{B750A2D2-BB12-427E-B0ED-F1448CFCB1D5}"/>
    <dgm:cxn modelId="{7A30FF47-C7E6-4C5C-9E57-B8191AA3F36D}" srcId="{F5280FB0-3DD9-444C-A9A0-0922FA4ADABC}" destId="{CC305D41-2508-4259-810A-9D5E1A57B566}" srcOrd="2" destOrd="0" parTransId="{BB0D0657-BF52-450A-9634-5792B9CA6EA9}" sibTransId="{ABCBB2A1-F0F5-4566-8B04-83ADBAE1B759}"/>
    <dgm:cxn modelId="{173D8715-1230-4263-BC2B-1959150B9B0D}" srcId="{F5280FB0-3DD9-444C-A9A0-0922FA4ADABC}" destId="{C4624C4E-4569-41AA-94B2-DF8AA6C51A73}" srcOrd="3" destOrd="0" parTransId="{1F50C1D1-B3B0-4934-877A-3B645E70F4D4}" sibTransId="{54CA3CC0-7177-4775-BCCE-F9005675D76C}"/>
    <dgm:cxn modelId="{42A607F8-CFB0-467B-9052-9038DF137F93}" type="presOf" srcId="{CC305D41-2508-4259-810A-9D5E1A57B566}" destId="{AACF87A4-F2C2-4E98-9EBA-EDBD07D11CCE}" srcOrd="0" destOrd="0" presId="urn:microsoft.com/office/officeart/2005/8/layout/chevron1"/>
    <dgm:cxn modelId="{E08A3A5E-7620-4E27-A2B5-61E054D0A11E}" srcId="{F5280FB0-3DD9-444C-A9A0-0922FA4ADABC}" destId="{0D5FFBF4-F71D-4CE8-862E-A23A57130B91}" srcOrd="1" destOrd="0" parTransId="{6DD7F701-1695-4F6B-B68F-E61246460E36}" sibTransId="{95EBB8A3-F937-49CA-86D4-6DD72BCDB5EE}"/>
    <dgm:cxn modelId="{3017994E-FA79-4182-8B10-02C570A57C95}" type="presOf" srcId="{179658D2-0186-49DE-8B37-BFB7608E9B7D}" destId="{D46929C5-ECF2-43CF-9222-73592EC5924E}" srcOrd="0" destOrd="0" presId="urn:microsoft.com/office/officeart/2005/8/layout/chevron1"/>
    <dgm:cxn modelId="{638CD434-FF9A-4E56-B473-167C1E1E09DA}" type="presParOf" srcId="{5E93651D-57D9-4495-B9A7-2168F3AFDC29}" destId="{D46929C5-ECF2-43CF-9222-73592EC5924E}" srcOrd="0" destOrd="0" presId="urn:microsoft.com/office/officeart/2005/8/layout/chevron1"/>
    <dgm:cxn modelId="{7BFA6B19-17F7-499E-9F6C-8DC5E046B930}" type="presParOf" srcId="{5E93651D-57D9-4495-B9A7-2168F3AFDC29}" destId="{CC675A49-CA60-43E3-ABB4-1EF41862F04D}" srcOrd="1" destOrd="0" presId="urn:microsoft.com/office/officeart/2005/8/layout/chevron1"/>
    <dgm:cxn modelId="{D96D0D66-4D2B-43B7-A2A2-396B80CC092D}" type="presParOf" srcId="{5E93651D-57D9-4495-B9A7-2168F3AFDC29}" destId="{0892D518-CCCC-4942-8990-FE77D13294D5}" srcOrd="2" destOrd="0" presId="urn:microsoft.com/office/officeart/2005/8/layout/chevron1"/>
    <dgm:cxn modelId="{6F8E9D84-7B73-4650-AFCB-22490DF27C36}" type="presParOf" srcId="{5E93651D-57D9-4495-B9A7-2168F3AFDC29}" destId="{AE110C9F-DDAB-4A0E-98CF-723739FEF81E}" srcOrd="3" destOrd="0" presId="urn:microsoft.com/office/officeart/2005/8/layout/chevron1"/>
    <dgm:cxn modelId="{1DFD06F5-A37B-42F9-9A43-8A4D8687B609}" type="presParOf" srcId="{5E93651D-57D9-4495-B9A7-2168F3AFDC29}" destId="{AACF87A4-F2C2-4E98-9EBA-EDBD07D11CCE}" srcOrd="4" destOrd="0" presId="urn:microsoft.com/office/officeart/2005/8/layout/chevron1"/>
    <dgm:cxn modelId="{EDD17E08-EA30-4F33-BD8B-A0D63AAA8AB1}" type="presParOf" srcId="{5E93651D-57D9-4495-B9A7-2168F3AFDC29}" destId="{3D136DEB-B5CF-43F2-80AA-2FB97D1FFC82}" srcOrd="5" destOrd="0" presId="urn:microsoft.com/office/officeart/2005/8/layout/chevron1"/>
    <dgm:cxn modelId="{5B33F45A-7AB7-4EF0-8CED-4BB64D01662F}" type="presParOf" srcId="{5E93651D-57D9-4495-B9A7-2168F3AFDC29}" destId="{255CC835-D388-4585-AC80-A3BD7492AB80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Акт по форме ППЭ-21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rgbClr val="002060"/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Отметка в именных бланках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Отметка в форме ППЭ-05-02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4C6AF2BF-4CA9-46A9-BAF2-B76AA8F31FD6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Уведомление о явке в КО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FDCABF61-C14B-4F78-BBB5-7D9EE8FD084D}" type="parTrans" cxnId="{3463006A-E133-442A-A892-9776FEEB9A83}">
      <dgm:prSet/>
      <dgm:spPr/>
      <dgm:t>
        <a:bodyPr/>
        <a:lstStyle/>
        <a:p>
          <a:endParaRPr lang="ru-RU"/>
        </a:p>
      </dgm:t>
    </dgm:pt>
    <dgm:pt modelId="{5BED3539-5DC5-403B-934E-25C210D3BF9C}" type="sibTrans" cxnId="{3463006A-E133-442A-A892-9776FEEB9A83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4" custLinFactNeighborX="-295" custLinFactNeighborY="-4001"/>
      <dgm:spPr/>
      <dgm:t>
        <a:bodyPr/>
        <a:lstStyle/>
        <a:p>
          <a:endParaRPr lang="ru-RU"/>
        </a:p>
      </dgm:t>
    </dgm:pt>
    <dgm:pt modelId="{51DDE8AA-5AA3-403C-8331-7D2E02E4E426}" type="pres">
      <dgm:prSet presAssocID="{84C1A9BA-349A-4BB0-9CD0-79A8664D2FB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B1E7-F51B-4C76-ACF6-7E41387DD0F1}" type="pres">
      <dgm:prSet presAssocID="{84C1A9BA-349A-4BB0-9CD0-79A8664D2FB4}" presName="invisiNode" presStyleLbl="node1" presStyleIdx="0" presStyleCnt="4"/>
      <dgm:spPr/>
    </dgm:pt>
    <dgm:pt modelId="{E7355EEC-17BA-486C-B30B-953EC7119146}" type="pres">
      <dgm:prSet presAssocID="{84C1A9BA-349A-4BB0-9CD0-79A8664D2FB4}" presName="imagNode" presStyleLbl="fgImgPlace1" presStyleIdx="0" presStyleCnt="4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F201BD5-DA25-466D-A21D-9349B234A09C}" type="pres">
      <dgm:prSet presAssocID="{E7CBB107-1942-4CFD-9FAC-15CC98794C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4" custLinFactNeighborX="1500" custLinFactNeighborY="-2614"/>
      <dgm:spPr/>
      <dgm:t>
        <a:bodyPr/>
        <a:lstStyle/>
        <a:p>
          <a:endParaRPr lang="ru-RU"/>
        </a:p>
      </dgm:t>
    </dgm:pt>
    <dgm:pt modelId="{8BC2D775-1F93-4619-B425-01103EE55CDC}" type="pres">
      <dgm:prSet presAssocID="{EB15CE03-8F4B-442F-8C79-12C9E9EB3AD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21578-24D4-4928-A313-B96EED09F42B}" type="pres">
      <dgm:prSet presAssocID="{EB15CE03-8F4B-442F-8C79-12C9E9EB3AD0}" presName="invisiNode" presStyleLbl="node1" presStyleIdx="1" presStyleCnt="4"/>
      <dgm:spPr/>
    </dgm:pt>
    <dgm:pt modelId="{78AECD96-2D13-4C11-AE27-8D7D59C7C6A5}" type="pres">
      <dgm:prSet presAssocID="{EB15CE03-8F4B-442F-8C79-12C9E9EB3AD0}" presName="imagNode" presStyleLbl="fgImgPlace1" presStyleIdx="1" presStyleCnt="4" custScaleX="128849" custScaleY="164885" custLinFactNeighborX="-1256" custLinFactNeighborY="26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8B4F60-8F73-467D-B7CD-120B658BCB4D}" type="pres">
      <dgm:prSet presAssocID="{DCA44F4B-AD6C-413A-B277-EB1FC04297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4" custLinFactNeighborX="-915" custLinFactNeighborY="-2991"/>
      <dgm:spPr/>
      <dgm:t>
        <a:bodyPr/>
        <a:lstStyle/>
        <a:p>
          <a:endParaRPr lang="ru-RU"/>
        </a:p>
      </dgm:t>
    </dgm:pt>
    <dgm:pt modelId="{30813065-2F7D-4053-A1A1-69391A808A43}" type="pres">
      <dgm:prSet presAssocID="{13635093-DF15-46A1-9E5E-FE3E45DCA1C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9B82-1EDB-4CD1-B2C2-34096A18107D}" type="pres">
      <dgm:prSet presAssocID="{13635093-DF15-46A1-9E5E-FE3E45DCA1C7}" presName="invisiNode" presStyleLbl="node1" presStyleIdx="2" presStyleCnt="4"/>
      <dgm:spPr/>
    </dgm:pt>
    <dgm:pt modelId="{696AD255-D2AA-4C19-8A66-C2D716C8A496}" type="pres">
      <dgm:prSet presAssocID="{13635093-DF15-46A1-9E5E-FE3E45DCA1C7}" presName="imagNode" presStyleLbl="fgImgPlace1" presStyleIdx="2" presStyleCnt="4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1C4932E-4E07-40A8-B5F5-0837AB24C5BB}" type="pres">
      <dgm:prSet presAssocID="{C92358AA-FB28-46C2-8DE4-7445972604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A117AB-610A-4BFC-BC42-E8A8007E393B}" type="pres">
      <dgm:prSet presAssocID="{4C6AF2BF-4CA9-46A9-BAF2-B76AA8F31FD6}" presName="compNode" presStyleCnt="0"/>
      <dgm:spPr/>
    </dgm:pt>
    <dgm:pt modelId="{2821A98C-7ABF-4B81-ACD3-93278B01C6E6}" type="pres">
      <dgm:prSet presAssocID="{4C6AF2BF-4CA9-46A9-BAF2-B76AA8F31FD6}" presName="bkgdShape" presStyleLbl="node1" presStyleIdx="3" presStyleCnt="4"/>
      <dgm:spPr/>
      <dgm:t>
        <a:bodyPr/>
        <a:lstStyle/>
        <a:p>
          <a:endParaRPr lang="ru-RU"/>
        </a:p>
      </dgm:t>
    </dgm:pt>
    <dgm:pt modelId="{0F9D5DDD-AB1B-4A63-91B4-CD07E20F1EFB}" type="pres">
      <dgm:prSet presAssocID="{4C6AF2BF-4CA9-46A9-BAF2-B76AA8F31FD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4837D-6050-4499-96A1-FABE2AA0D95B}" type="pres">
      <dgm:prSet presAssocID="{4C6AF2BF-4CA9-46A9-BAF2-B76AA8F31FD6}" presName="invisiNode" presStyleLbl="node1" presStyleIdx="3" presStyleCnt="4"/>
      <dgm:spPr/>
    </dgm:pt>
    <dgm:pt modelId="{65923987-F910-4771-BB88-CD40CDC3AB48}" type="pres">
      <dgm:prSet presAssocID="{4C6AF2BF-4CA9-46A9-BAF2-B76AA8F31FD6}" presName="imagNode" presStyleLbl="fgImgPlace1" presStyleIdx="3" presStyleCnt="4" custScaleY="113988" custLinFactNeighborX="1297" custLinFactNeighborY="820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ABF5EE7-78E4-46E6-A2DC-6A01532491C7}" type="presOf" srcId="{4C6AF2BF-4CA9-46A9-BAF2-B76AA8F31FD6}" destId="{2821A98C-7ABF-4B81-ACD3-93278B01C6E6}" srcOrd="0" destOrd="0" presId="urn:microsoft.com/office/officeart/2005/8/layout/hList7"/>
    <dgm:cxn modelId="{1830058B-6707-4668-8745-758A98457037}" type="presOf" srcId="{4C6AF2BF-4CA9-46A9-BAF2-B76AA8F31FD6}" destId="{0F9D5DDD-AB1B-4A63-91B4-CD07E20F1EFB}" srcOrd="1" destOrd="0" presId="urn:microsoft.com/office/officeart/2005/8/layout/hList7"/>
    <dgm:cxn modelId="{DB33EC82-EDE3-4895-979D-AE6B236FC3F5}" type="presOf" srcId="{9B3653B2-385F-479E-8AED-E923A4098C51}" destId="{4058AFAE-CCC7-4031-8933-58C6E7D6E8E6}" srcOrd="0" destOrd="0" presId="urn:microsoft.com/office/officeart/2005/8/layout/hList7"/>
    <dgm:cxn modelId="{3463006A-E133-442A-A892-9776FEEB9A83}" srcId="{9B3653B2-385F-479E-8AED-E923A4098C51}" destId="{4C6AF2BF-4CA9-46A9-BAF2-B76AA8F31FD6}" srcOrd="3" destOrd="0" parTransId="{FDCABF61-C14B-4F78-BBB5-7D9EE8FD084D}" sibTransId="{5BED3539-5DC5-403B-934E-25C210D3BF9C}"/>
    <dgm:cxn modelId="{0575F274-7342-4902-B48C-9187490E1A9A}" type="presOf" srcId="{EB15CE03-8F4B-442F-8C79-12C9E9EB3AD0}" destId="{65C4BC29-AD05-478D-8B3E-F7DFB98ABE9E}" srcOrd="0" destOrd="0" presId="urn:microsoft.com/office/officeart/2005/8/layout/hList7"/>
    <dgm:cxn modelId="{1229AC10-74D9-4423-AB16-5A7CF70B9CA9}" type="presOf" srcId="{DCA44F4B-AD6C-413A-B277-EB1FC042971C}" destId="{AA8B4F60-8F73-467D-B7CD-120B658BCB4D}" srcOrd="0" destOrd="0" presId="urn:microsoft.com/office/officeart/2005/8/layout/hList7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95BBBF17-6223-4166-A22B-A6797A075258}" type="presOf" srcId="{13635093-DF15-46A1-9E5E-FE3E45DCA1C7}" destId="{AF043C9C-0EFA-4578-A5E9-6F7A715B92B1}" srcOrd="0" destOrd="0" presId="urn:microsoft.com/office/officeart/2005/8/layout/hList7"/>
    <dgm:cxn modelId="{10106225-1C7F-4993-8B08-47456DC2500D}" type="presOf" srcId="{84C1A9BA-349A-4BB0-9CD0-79A8664D2FB4}" destId="{51DDE8AA-5AA3-403C-8331-7D2E02E4E426}" srcOrd="1" destOrd="0" presId="urn:microsoft.com/office/officeart/2005/8/layout/hList7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F4E3126C-32EF-49C2-AF90-3D79F056B0A3}" type="presOf" srcId="{E7CBB107-1942-4CFD-9FAC-15CC98794CCB}" destId="{DF201BD5-DA25-466D-A21D-9349B234A09C}" srcOrd="0" destOrd="0" presId="urn:microsoft.com/office/officeart/2005/8/layout/hList7"/>
    <dgm:cxn modelId="{EF388C7E-4323-4C0F-A789-2FB6356446B1}" type="presOf" srcId="{C92358AA-FB28-46C2-8DE4-7445972604FF}" destId="{61C4932E-4E07-40A8-B5F5-0837AB24C5BB}" srcOrd="0" destOrd="0" presId="urn:microsoft.com/office/officeart/2005/8/layout/hList7"/>
    <dgm:cxn modelId="{A7207A93-57F9-4EE9-B475-F1539275200B}" type="presOf" srcId="{EB15CE03-8F4B-442F-8C79-12C9E9EB3AD0}" destId="{8BC2D775-1F93-4619-B425-01103EE55CDC}" srcOrd="1" destOrd="0" presId="urn:microsoft.com/office/officeart/2005/8/layout/hList7"/>
    <dgm:cxn modelId="{A4DB9E96-E767-49B1-B060-F8F9971E322B}" type="presOf" srcId="{84C1A9BA-349A-4BB0-9CD0-79A8664D2FB4}" destId="{B42E5675-4677-455D-8B52-5F90EB4B23A9}" srcOrd="0" destOrd="0" presId="urn:microsoft.com/office/officeart/2005/8/layout/hList7"/>
    <dgm:cxn modelId="{DB7549FF-8A0F-44F6-8A18-952FA8EB8D65}" type="presOf" srcId="{13635093-DF15-46A1-9E5E-FE3E45DCA1C7}" destId="{30813065-2F7D-4053-A1A1-69391A808A43}" srcOrd="1" destOrd="0" presId="urn:microsoft.com/office/officeart/2005/8/layout/hList7"/>
    <dgm:cxn modelId="{9E2B5FFE-E1C6-47EB-9123-BE65209986C9}" type="presParOf" srcId="{4058AFAE-CCC7-4031-8933-58C6E7D6E8E6}" destId="{4FDF8D35-57AF-49BD-A1BF-A5E47BB3FB08}" srcOrd="0" destOrd="0" presId="urn:microsoft.com/office/officeart/2005/8/layout/hList7"/>
    <dgm:cxn modelId="{427C6BD5-2287-4721-81AB-D53A0A12BC26}" type="presParOf" srcId="{4058AFAE-CCC7-4031-8933-58C6E7D6E8E6}" destId="{95512887-EEC6-4D6D-87AA-29B4ACC1F0A4}" srcOrd="1" destOrd="0" presId="urn:microsoft.com/office/officeart/2005/8/layout/hList7"/>
    <dgm:cxn modelId="{BE86F20C-2EB9-4779-BA94-495FC262DD15}" type="presParOf" srcId="{95512887-EEC6-4D6D-87AA-29B4ACC1F0A4}" destId="{3682AA56-9A9C-4139-917C-1BB3E9AB13EE}" srcOrd="0" destOrd="0" presId="urn:microsoft.com/office/officeart/2005/8/layout/hList7"/>
    <dgm:cxn modelId="{B80569B9-AE52-430B-8733-737D5F211BAB}" type="presParOf" srcId="{3682AA56-9A9C-4139-917C-1BB3E9AB13EE}" destId="{B42E5675-4677-455D-8B52-5F90EB4B23A9}" srcOrd="0" destOrd="0" presId="urn:microsoft.com/office/officeart/2005/8/layout/hList7"/>
    <dgm:cxn modelId="{16D23EAC-2185-4AE1-9636-1825530BC85C}" type="presParOf" srcId="{3682AA56-9A9C-4139-917C-1BB3E9AB13EE}" destId="{51DDE8AA-5AA3-403C-8331-7D2E02E4E426}" srcOrd="1" destOrd="0" presId="urn:microsoft.com/office/officeart/2005/8/layout/hList7"/>
    <dgm:cxn modelId="{5F640D81-C67B-481F-BEE8-6E4B3CE3CE69}" type="presParOf" srcId="{3682AA56-9A9C-4139-917C-1BB3E9AB13EE}" destId="{61F4B1E7-F51B-4C76-ACF6-7E41387DD0F1}" srcOrd="2" destOrd="0" presId="urn:microsoft.com/office/officeart/2005/8/layout/hList7"/>
    <dgm:cxn modelId="{03C03CED-600F-4E31-B549-AD52ED055123}" type="presParOf" srcId="{3682AA56-9A9C-4139-917C-1BB3E9AB13EE}" destId="{E7355EEC-17BA-486C-B30B-953EC7119146}" srcOrd="3" destOrd="0" presId="urn:microsoft.com/office/officeart/2005/8/layout/hList7"/>
    <dgm:cxn modelId="{EDA33C37-61AF-4F28-8C04-20210640B13C}" type="presParOf" srcId="{95512887-EEC6-4D6D-87AA-29B4ACC1F0A4}" destId="{DF201BD5-DA25-466D-A21D-9349B234A09C}" srcOrd="1" destOrd="0" presId="urn:microsoft.com/office/officeart/2005/8/layout/hList7"/>
    <dgm:cxn modelId="{31B2133C-EE9E-450E-B4CD-4F4D1343A83A}" type="presParOf" srcId="{95512887-EEC6-4D6D-87AA-29B4ACC1F0A4}" destId="{12D27EAE-3F63-47AD-89E0-2B9639CA025D}" srcOrd="2" destOrd="0" presId="urn:microsoft.com/office/officeart/2005/8/layout/hList7"/>
    <dgm:cxn modelId="{15785A2C-51BF-4DD1-9D75-5184D88CDF5A}" type="presParOf" srcId="{12D27EAE-3F63-47AD-89E0-2B9639CA025D}" destId="{65C4BC29-AD05-478D-8B3E-F7DFB98ABE9E}" srcOrd="0" destOrd="0" presId="urn:microsoft.com/office/officeart/2005/8/layout/hList7"/>
    <dgm:cxn modelId="{406BFBF3-F1A2-4CBD-BBFD-5D8D62478A93}" type="presParOf" srcId="{12D27EAE-3F63-47AD-89E0-2B9639CA025D}" destId="{8BC2D775-1F93-4619-B425-01103EE55CDC}" srcOrd="1" destOrd="0" presId="urn:microsoft.com/office/officeart/2005/8/layout/hList7"/>
    <dgm:cxn modelId="{7A47AEE2-FE48-416A-ACD4-BB5660D51799}" type="presParOf" srcId="{12D27EAE-3F63-47AD-89E0-2B9639CA025D}" destId="{7A221578-24D4-4928-A313-B96EED09F42B}" srcOrd="2" destOrd="0" presId="urn:microsoft.com/office/officeart/2005/8/layout/hList7"/>
    <dgm:cxn modelId="{B67AD764-4F04-41E8-B0E2-853A2D11B7D7}" type="presParOf" srcId="{12D27EAE-3F63-47AD-89E0-2B9639CA025D}" destId="{78AECD96-2D13-4C11-AE27-8D7D59C7C6A5}" srcOrd="3" destOrd="0" presId="urn:microsoft.com/office/officeart/2005/8/layout/hList7"/>
    <dgm:cxn modelId="{F8C51199-E877-442F-84F7-FC46E95CC976}" type="presParOf" srcId="{95512887-EEC6-4D6D-87AA-29B4ACC1F0A4}" destId="{AA8B4F60-8F73-467D-B7CD-120B658BCB4D}" srcOrd="3" destOrd="0" presId="urn:microsoft.com/office/officeart/2005/8/layout/hList7"/>
    <dgm:cxn modelId="{8F05F234-65FC-4729-808E-D0916C707A73}" type="presParOf" srcId="{95512887-EEC6-4D6D-87AA-29B4ACC1F0A4}" destId="{85F60322-BA2B-4B91-9CCA-6F0E884A7F48}" srcOrd="4" destOrd="0" presId="urn:microsoft.com/office/officeart/2005/8/layout/hList7"/>
    <dgm:cxn modelId="{A3455BE4-D5FF-4C7C-A4DA-1EB5AE66F96B}" type="presParOf" srcId="{85F60322-BA2B-4B91-9CCA-6F0E884A7F48}" destId="{AF043C9C-0EFA-4578-A5E9-6F7A715B92B1}" srcOrd="0" destOrd="0" presId="urn:microsoft.com/office/officeart/2005/8/layout/hList7"/>
    <dgm:cxn modelId="{3A4E7847-FB4F-4C71-8221-2D26F4870E08}" type="presParOf" srcId="{85F60322-BA2B-4B91-9CCA-6F0E884A7F48}" destId="{30813065-2F7D-4053-A1A1-69391A808A43}" srcOrd="1" destOrd="0" presId="urn:microsoft.com/office/officeart/2005/8/layout/hList7"/>
    <dgm:cxn modelId="{0236659F-69D9-40DA-8F88-560627A572F5}" type="presParOf" srcId="{85F60322-BA2B-4B91-9CCA-6F0E884A7F48}" destId="{50709B82-1EDB-4CD1-B2C2-34096A18107D}" srcOrd="2" destOrd="0" presId="urn:microsoft.com/office/officeart/2005/8/layout/hList7"/>
    <dgm:cxn modelId="{3202B368-8E7A-485B-95A4-63E897871DD2}" type="presParOf" srcId="{85F60322-BA2B-4B91-9CCA-6F0E884A7F48}" destId="{696AD255-D2AA-4C19-8A66-C2D716C8A496}" srcOrd="3" destOrd="0" presId="urn:microsoft.com/office/officeart/2005/8/layout/hList7"/>
    <dgm:cxn modelId="{581A1CBB-E2C5-442A-895A-70E613C7D0DE}" type="presParOf" srcId="{95512887-EEC6-4D6D-87AA-29B4ACC1F0A4}" destId="{61C4932E-4E07-40A8-B5F5-0837AB24C5BB}" srcOrd="5" destOrd="0" presId="urn:microsoft.com/office/officeart/2005/8/layout/hList7"/>
    <dgm:cxn modelId="{A6B0C24F-894A-4D00-B09A-7FC157C6F578}" type="presParOf" srcId="{95512887-EEC6-4D6D-87AA-29B4ACC1F0A4}" destId="{60A117AB-610A-4BFC-BC42-E8A8007E393B}" srcOrd="6" destOrd="0" presId="urn:microsoft.com/office/officeart/2005/8/layout/hList7"/>
    <dgm:cxn modelId="{F1A36BF8-3B98-462A-922C-663361AA0C4B}" type="presParOf" srcId="{60A117AB-610A-4BFC-BC42-E8A8007E393B}" destId="{2821A98C-7ABF-4B81-ACD3-93278B01C6E6}" srcOrd="0" destOrd="0" presId="urn:microsoft.com/office/officeart/2005/8/layout/hList7"/>
    <dgm:cxn modelId="{468D41FD-7C4F-4107-BA04-257CA2EB0F3F}" type="presParOf" srcId="{60A117AB-610A-4BFC-BC42-E8A8007E393B}" destId="{0F9D5DDD-AB1B-4A63-91B4-CD07E20F1EFB}" srcOrd="1" destOrd="0" presId="urn:microsoft.com/office/officeart/2005/8/layout/hList7"/>
    <dgm:cxn modelId="{5AC21A20-467D-4B0C-B34D-ABE82ABBCBF3}" type="presParOf" srcId="{60A117AB-610A-4BFC-BC42-E8A8007E393B}" destId="{E1E4837D-6050-4499-96A1-FABE2AA0D95B}" srcOrd="2" destOrd="0" presId="urn:microsoft.com/office/officeart/2005/8/layout/hList7"/>
    <dgm:cxn modelId="{999E6636-E8F9-4ED3-A7ED-33F361DEAD6E}" type="presParOf" srcId="{60A117AB-610A-4BFC-BC42-E8A8007E393B}" destId="{65923987-F910-4771-BB88-CD40CDC3AB4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Акт по форме ППЭ-22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Отметка в форме ППЭ-05-02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Отметка в именных бланках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3" custLinFactNeighborX="-295" custLinFactNeighborY="-4001"/>
      <dgm:spPr/>
      <dgm:t>
        <a:bodyPr/>
        <a:lstStyle/>
        <a:p>
          <a:endParaRPr lang="ru-RU"/>
        </a:p>
      </dgm:t>
    </dgm:pt>
    <dgm:pt modelId="{51DDE8AA-5AA3-403C-8331-7D2E02E4E426}" type="pres">
      <dgm:prSet presAssocID="{84C1A9BA-349A-4BB0-9CD0-79A8664D2FB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B1E7-F51B-4C76-ACF6-7E41387DD0F1}" type="pres">
      <dgm:prSet presAssocID="{84C1A9BA-349A-4BB0-9CD0-79A8664D2FB4}" presName="invisiNode" presStyleLbl="node1" presStyleIdx="0" presStyleCnt="3"/>
      <dgm:spPr/>
    </dgm:pt>
    <dgm:pt modelId="{E7355EEC-17BA-486C-B30B-953EC7119146}" type="pres">
      <dgm:prSet presAssocID="{84C1A9BA-349A-4BB0-9CD0-79A8664D2FB4}" presName="imagNode" presStyleLbl="fgImgPlace1" presStyleIdx="0" presStyleCnt="3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201BD5-DA25-466D-A21D-9349B234A09C}" type="pres">
      <dgm:prSet presAssocID="{E7CBB107-1942-4CFD-9FAC-15CC98794C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3" custLinFactNeighborX="1500" custLinFactNeighborY="-2756"/>
      <dgm:spPr/>
      <dgm:t>
        <a:bodyPr/>
        <a:lstStyle/>
        <a:p>
          <a:endParaRPr lang="ru-RU"/>
        </a:p>
      </dgm:t>
    </dgm:pt>
    <dgm:pt modelId="{8BC2D775-1F93-4619-B425-01103EE55CDC}" type="pres">
      <dgm:prSet presAssocID="{EB15CE03-8F4B-442F-8C79-12C9E9EB3AD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21578-24D4-4928-A313-B96EED09F42B}" type="pres">
      <dgm:prSet presAssocID="{EB15CE03-8F4B-442F-8C79-12C9E9EB3AD0}" presName="invisiNode" presStyleLbl="node1" presStyleIdx="1" presStyleCnt="3"/>
      <dgm:spPr/>
    </dgm:pt>
    <dgm:pt modelId="{78AECD96-2D13-4C11-AE27-8D7D59C7C6A5}" type="pres">
      <dgm:prSet presAssocID="{EB15CE03-8F4B-442F-8C79-12C9E9EB3AD0}" presName="imagNode" presStyleLbl="fgImgPlace1" presStyleIdx="1" presStyleCnt="3" custScaleX="128849" custScaleY="164885" custLinFactNeighborX="-1256" custLinFactNeighborY="26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8B4F60-8F73-467D-B7CD-120B658BCB4D}" type="pres">
      <dgm:prSet presAssocID="{DCA44F4B-AD6C-413A-B277-EB1FC04297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3" custLinFactNeighborX="-915" custLinFactNeighborY="-2991"/>
      <dgm:spPr/>
      <dgm:t>
        <a:bodyPr/>
        <a:lstStyle/>
        <a:p>
          <a:endParaRPr lang="ru-RU"/>
        </a:p>
      </dgm:t>
    </dgm:pt>
    <dgm:pt modelId="{30813065-2F7D-4053-A1A1-69391A808A43}" type="pres">
      <dgm:prSet presAssocID="{13635093-DF15-46A1-9E5E-FE3E45DCA1C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9B82-1EDB-4CD1-B2C2-34096A18107D}" type="pres">
      <dgm:prSet presAssocID="{13635093-DF15-46A1-9E5E-FE3E45DCA1C7}" presName="invisiNode" presStyleLbl="node1" presStyleIdx="2" presStyleCnt="3"/>
      <dgm:spPr/>
    </dgm:pt>
    <dgm:pt modelId="{696AD255-D2AA-4C19-8A66-C2D716C8A496}" type="pres">
      <dgm:prSet presAssocID="{13635093-DF15-46A1-9E5E-FE3E45DCA1C7}" presName="imagNode" presStyleLbl="fgImgPlace1" presStyleIdx="2" presStyleCnt="3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9B4B48A-6DC4-438E-AC08-09A9ECADA2B2}" type="presOf" srcId="{84C1A9BA-349A-4BB0-9CD0-79A8664D2FB4}" destId="{B42E5675-4677-455D-8B52-5F90EB4B23A9}" srcOrd="0" destOrd="0" presId="urn:microsoft.com/office/officeart/2005/8/layout/hList7"/>
    <dgm:cxn modelId="{E1CA62C7-939F-4EC9-A0C2-1A26B44DC146}" type="presOf" srcId="{DCA44F4B-AD6C-413A-B277-EB1FC042971C}" destId="{AA8B4F60-8F73-467D-B7CD-120B658BCB4D}" srcOrd="0" destOrd="0" presId="urn:microsoft.com/office/officeart/2005/8/layout/hList7"/>
    <dgm:cxn modelId="{66A22C55-943B-47F1-83B5-741F201B3B0F}" type="presOf" srcId="{EB15CE03-8F4B-442F-8C79-12C9E9EB3AD0}" destId="{65C4BC29-AD05-478D-8B3E-F7DFB98ABE9E}" srcOrd="0" destOrd="0" presId="urn:microsoft.com/office/officeart/2005/8/layout/hList7"/>
    <dgm:cxn modelId="{8DCB67B3-5896-465C-91D8-226F1D6D4952}" type="presOf" srcId="{9B3653B2-385F-479E-8AED-E923A4098C51}" destId="{4058AFAE-CCC7-4031-8933-58C6E7D6E8E6}" srcOrd="0" destOrd="0" presId="urn:microsoft.com/office/officeart/2005/8/layout/hList7"/>
    <dgm:cxn modelId="{63C5A8AB-7555-413D-95AA-4AF4C4B32360}" type="presOf" srcId="{13635093-DF15-46A1-9E5E-FE3E45DCA1C7}" destId="{30813065-2F7D-4053-A1A1-69391A808A43}" srcOrd="1" destOrd="0" presId="urn:microsoft.com/office/officeart/2005/8/layout/hList7"/>
    <dgm:cxn modelId="{9EF81771-85C0-417E-925D-DB7C9EAAEBD3}" type="presOf" srcId="{EB15CE03-8F4B-442F-8C79-12C9E9EB3AD0}" destId="{8BC2D775-1F93-4619-B425-01103EE55CDC}" srcOrd="1" destOrd="0" presId="urn:microsoft.com/office/officeart/2005/8/layout/hList7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DA01FDCB-7739-4B04-B7A1-A5630DE11B4B}" type="presOf" srcId="{E7CBB107-1942-4CFD-9FAC-15CC98794CCB}" destId="{DF201BD5-DA25-466D-A21D-9349B234A09C}" srcOrd="0" destOrd="0" presId="urn:microsoft.com/office/officeart/2005/8/layout/hList7"/>
    <dgm:cxn modelId="{6DC2C7AD-55BB-49A7-B364-6C01CEB90C4E}" type="presOf" srcId="{84C1A9BA-349A-4BB0-9CD0-79A8664D2FB4}" destId="{51DDE8AA-5AA3-403C-8331-7D2E02E4E426}" srcOrd="1" destOrd="0" presId="urn:microsoft.com/office/officeart/2005/8/layout/hList7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41DADF7B-C24D-44EA-A592-11F3E33B70A0}" type="presOf" srcId="{13635093-DF15-46A1-9E5E-FE3E45DCA1C7}" destId="{AF043C9C-0EFA-4578-A5E9-6F7A715B92B1}" srcOrd="0" destOrd="0" presId="urn:microsoft.com/office/officeart/2005/8/layout/hList7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AAC6EAAB-2DB4-407E-A812-19C6508450B7}" type="presParOf" srcId="{4058AFAE-CCC7-4031-8933-58C6E7D6E8E6}" destId="{4FDF8D35-57AF-49BD-A1BF-A5E47BB3FB08}" srcOrd="0" destOrd="0" presId="urn:microsoft.com/office/officeart/2005/8/layout/hList7"/>
    <dgm:cxn modelId="{A030031C-8D51-4F58-A498-66E1DB961A10}" type="presParOf" srcId="{4058AFAE-CCC7-4031-8933-58C6E7D6E8E6}" destId="{95512887-EEC6-4D6D-87AA-29B4ACC1F0A4}" srcOrd="1" destOrd="0" presId="urn:microsoft.com/office/officeart/2005/8/layout/hList7"/>
    <dgm:cxn modelId="{418CB75C-0636-47E7-BB69-159BD5CA1973}" type="presParOf" srcId="{95512887-EEC6-4D6D-87AA-29B4ACC1F0A4}" destId="{3682AA56-9A9C-4139-917C-1BB3E9AB13EE}" srcOrd="0" destOrd="0" presId="urn:microsoft.com/office/officeart/2005/8/layout/hList7"/>
    <dgm:cxn modelId="{258E20FE-4761-48BF-B4AA-A696D14AB06B}" type="presParOf" srcId="{3682AA56-9A9C-4139-917C-1BB3E9AB13EE}" destId="{B42E5675-4677-455D-8B52-5F90EB4B23A9}" srcOrd="0" destOrd="0" presId="urn:microsoft.com/office/officeart/2005/8/layout/hList7"/>
    <dgm:cxn modelId="{088CF44A-33EA-46BC-906B-1A2B701C4FFA}" type="presParOf" srcId="{3682AA56-9A9C-4139-917C-1BB3E9AB13EE}" destId="{51DDE8AA-5AA3-403C-8331-7D2E02E4E426}" srcOrd="1" destOrd="0" presId="urn:microsoft.com/office/officeart/2005/8/layout/hList7"/>
    <dgm:cxn modelId="{1D97EEB7-96E1-4AC5-BA03-C316540F305C}" type="presParOf" srcId="{3682AA56-9A9C-4139-917C-1BB3E9AB13EE}" destId="{61F4B1E7-F51B-4C76-ACF6-7E41387DD0F1}" srcOrd="2" destOrd="0" presId="urn:microsoft.com/office/officeart/2005/8/layout/hList7"/>
    <dgm:cxn modelId="{55720031-4564-4474-A8D6-C83A6B317F2E}" type="presParOf" srcId="{3682AA56-9A9C-4139-917C-1BB3E9AB13EE}" destId="{E7355EEC-17BA-486C-B30B-953EC7119146}" srcOrd="3" destOrd="0" presId="urn:microsoft.com/office/officeart/2005/8/layout/hList7"/>
    <dgm:cxn modelId="{B4AFCF81-3AD5-4C97-849E-715B6480A8CF}" type="presParOf" srcId="{95512887-EEC6-4D6D-87AA-29B4ACC1F0A4}" destId="{DF201BD5-DA25-466D-A21D-9349B234A09C}" srcOrd="1" destOrd="0" presId="urn:microsoft.com/office/officeart/2005/8/layout/hList7"/>
    <dgm:cxn modelId="{A6CD6A2D-9C9B-4DB1-966D-6E44A3CA5B69}" type="presParOf" srcId="{95512887-EEC6-4D6D-87AA-29B4ACC1F0A4}" destId="{12D27EAE-3F63-47AD-89E0-2B9639CA025D}" srcOrd="2" destOrd="0" presId="urn:microsoft.com/office/officeart/2005/8/layout/hList7"/>
    <dgm:cxn modelId="{56BE2E75-9C9B-4600-9BE7-60BDE3DBA29D}" type="presParOf" srcId="{12D27EAE-3F63-47AD-89E0-2B9639CA025D}" destId="{65C4BC29-AD05-478D-8B3E-F7DFB98ABE9E}" srcOrd="0" destOrd="0" presId="urn:microsoft.com/office/officeart/2005/8/layout/hList7"/>
    <dgm:cxn modelId="{3555C677-26D5-46F5-8FCA-41197941E2DD}" type="presParOf" srcId="{12D27EAE-3F63-47AD-89E0-2B9639CA025D}" destId="{8BC2D775-1F93-4619-B425-01103EE55CDC}" srcOrd="1" destOrd="0" presId="urn:microsoft.com/office/officeart/2005/8/layout/hList7"/>
    <dgm:cxn modelId="{0958EC8D-5FFC-4CCD-AED8-96501F1AEBA5}" type="presParOf" srcId="{12D27EAE-3F63-47AD-89E0-2B9639CA025D}" destId="{7A221578-24D4-4928-A313-B96EED09F42B}" srcOrd="2" destOrd="0" presId="urn:microsoft.com/office/officeart/2005/8/layout/hList7"/>
    <dgm:cxn modelId="{63D9E472-075A-4A34-B302-13CD92EE23B8}" type="presParOf" srcId="{12D27EAE-3F63-47AD-89E0-2B9639CA025D}" destId="{78AECD96-2D13-4C11-AE27-8D7D59C7C6A5}" srcOrd="3" destOrd="0" presId="urn:microsoft.com/office/officeart/2005/8/layout/hList7"/>
    <dgm:cxn modelId="{C12227DD-98DF-4224-8A7D-81228CB951FF}" type="presParOf" srcId="{95512887-EEC6-4D6D-87AA-29B4ACC1F0A4}" destId="{AA8B4F60-8F73-467D-B7CD-120B658BCB4D}" srcOrd="3" destOrd="0" presId="urn:microsoft.com/office/officeart/2005/8/layout/hList7"/>
    <dgm:cxn modelId="{3096D6C3-4A7C-4C58-944A-26FF32B511BC}" type="presParOf" srcId="{95512887-EEC6-4D6D-87AA-29B4ACC1F0A4}" destId="{85F60322-BA2B-4B91-9CCA-6F0E884A7F48}" srcOrd="4" destOrd="0" presId="urn:microsoft.com/office/officeart/2005/8/layout/hList7"/>
    <dgm:cxn modelId="{0B96DDA1-4EB4-4840-97AE-BB3CEDDDB3D8}" type="presParOf" srcId="{85F60322-BA2B-4B91-9CCA-6F0E884A7F48}" destId="{AF043C9C-0EFA-4578-A5E9-6F7A715B92B1}" srcOrd="0" destOrd="0" presId="urn:microsoft.com/office/officeart/2005/8/layout/hList7"/>
    <dgm:cxn modelId="{97627141-4CF1-4C17-A131-6562A458DD6B}" type="presParOf" srcId="{85F60322-BA2B-4B91-9CCA-6F0E884A7F48}" destId="{30813065-2F7D-4053-A1A1-69391A808A43}" srcOrd="1" destOrd="0" presId="urn:microsoft.com/office/officeart/2005/8/layout/hList7"/>
    <dgm:cxn modelId="{B0774467-083B-4D88-8EC8-5A80C4DFD932}" type="presParOf" srcId="{85F60322-BA2B-4B91-9CCA-6F0E884A7F48}" destId="{50709B82-1EDB-4CD1-B2C2-34096A18107D}" srcOrd="2" destOrd="0" presId="urn:microsoft.com/office/officeart/2005/8/layout/hList7"/>
    <dgm:cxn modelId="{27EA6037-CD65-41E3-A8B6-1430522D54D3}" type="presParOf" srcId="{85F60322-BA2B-4B91-9CCA-6F0E884A7F48}" destId="{696AD255-D2AA-4C19-8A66-C2D716C8A4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Отметка в бланке №1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Отметка в форме ППЭ-05-02 («нет»)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rgbClr val="002060"/>
            </a:solidFill>
          </a:endParaRPr>
        </a:p>
        <a:p>
          <a:r>
            <a: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rPr>
            <a:t>Отметка в бланке №2</a:t>
          </a:r>
          <a:endParaRPr lang="ru-RU" sz="2200" b="1" dirty="0">
            <a:solidFill>
              <a:schemeClr val="accent2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3" custLinFactNeighborX="-295" custLinFactNeighborY="-4001"/>
      <dgm:spPr/>
      <dgm:t>
        <a:bodyPr/>
        <a:lstStyle/>
        <a:p>
          <a:endParaRPr lang="ru-RU"/>
        </a:p>
      </dgm:t>
    </dgm:pt>
    <dgm:pt modelId="{51DDE8AA-5AA3-403C-8331-7D2E02E4E426}" type="pres">
      <dgm:prSet presAssocID="{84C1A9BA-349A-4BB0-9CD0-79A8664D2FB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B1E7-F51B-4C76-ACF6-7E41387DD0F1}" type="pres">
      <dgm:prSet presAssocID="{84C1A9BA-349A-4BB0-9CD0-79A8664D2FB4}" presName="invisiNode" presStyleLbl="node1" presStyleIdx="0" presStyleCnt="3"/>
      <dgm:spPr/>
    </dgm:pt>
    <dgm:pt modelId="{E7355EEC-17BA-486C-B30B-953EC7119146}" type="pres">
      <dgm:prSet presAssocID="{84C1A9BA-349A-4BB0-9CD0-79A8664D2FB4}" presName="imagNode" presStyleLbl="fgImgPlace1" presStyleIdx="0" presStyleCnt="3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201BD5-DA25-466D-A21D-9349B234A09C}" type="pres">
      <dgm:prSet presAssocID="{E7CBB107-1942-4CFD-9FAC-15CC98794C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3" custLinFactNeighborX="1500" custLinFactNeighborY="-2756"/>
      <dgm:spPr/>
      <dgm:t>
        <a:bodyPr/>
        <a:lstStyle/>
        <a:p>
          <a:endParaRPr lang="ru-RU"/>
        </a:p>
      </dgm:t>
    </dgm:pt>
    <dgm:pt modelId="{8BC2D775-1F93-4619-B425-01103EE55CDC}" type="pres">
      <dgm:prSet presAssocID="{EB15CE03-8F4B-442F-8C79-12C9E9EB3AD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21578-24D4-4928-A313-B96EED09F42B}" type="pres">
      <dgm:prSet presAssocID="{EB15CE03-8F4B-442F-8C79-12C9E9EB3AD0}" presName="invisiNode" presStyleLbl="node1" presStyleIdx="1" presStyleCnt="3"/>
      <dgm:spPr/>
    </dgm:pt>
    <dgm:pt modelId="{78AECD96-2D13-4C11-AE27-8D7D59C7C6A5}" type="pres">
      <dgm:prSet presAssocID="{EB15CE03-8F4B-442F-8C79-12C9E9EB3AD0}" presName="imagNode" presStyleLbl="fgImgPlace1" presStyleIdx="1" presStyleCnt="3" custScaleX="128849" custScaleY="172989" custLinFactNeighborX="-1256" custLinFactNeighborY="26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8B4F60-8F73-467D-B7CD-120B658BCB4D}" type="pres">
      <dgm:prSet presAssocID="{DCA44F4B-AD6C-413A-B277-EB1FC04297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3" custLinFactNeighborX="-915" custLinFactNeighborY="-2991"/>
      <dgm:spPr/>
      <dgm:t>
        <a:bodyPr/>
        <a:lstStyle/>
        <a:p>
          <a:endParaRPr lang="ru-RU"/>
        </a:p>
      </dgm:t>
    </dgm:pt>
    <dgm:pt modelId="{30813065-2F7D-4053-A1A1-69391A808A43}" type="pres">
      <dgm:prSet presAssocID="{13635093-DF15-46A1-9E5E-FE3E45DCA1C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9B82-1EDB-4CD1-B2C2-34096A18107D}" type="pres">
      <dgm:prSet presAssocID="{13635093-DF15-46A1-9E5E-FE3E45DCA1C7}" presName="invisiNode" presStyleLbl="node1" presStyleIdx="2" presStyleCnt="3"/>
      <dgm:spPr/>
    </dgm:pt>
    <dgm:pt modelId="{696AD255-D2AA-4C19-8A66-C2D716C8A496}" type="pres">
      <dgm:prSet presAssocID="{13635093-DF15-46A1-9E5E-FE3E45DCA1C7}" presName="imagNode" presStyleLbl="fgImgPlace1" presStyleIdx="2" presStyleCnt="3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201F093-E2FD-4D71-B4B5-C47DC2952155}" type="presOf" srcId="{EB15CE03-8F4B-442F-8C79-12C9E9EB3AD0}" destId="{65C4BC29-AD05-478D-8B3E-F7DFB98ABE9E}" srcOrd="0" destOrd="0" presId="urn:microsoft.com/office/officeart/2005/8/layout/hList7"/>
    <dgm:cxn modelId="{D17B4953-B8CB-4395-8F97-A7B72B659C70}" type="presOf" srcId="{13635093-DF15-46A1-9E5E-FE3E45DCA1C7}" destId="{30813065-2F7D-4053-A1A1-69391A808A43}" srcOrd="1" destOrd="0" presId="urn:microsoft.com/office/officeart/2005/8/layout/hList7"/>
    <dgm:cxn modelId="{C4E45A45-0C3D-46A9-A78B-39A597A45FDA}" type="presOf" srcId="{DCA44F4B-AD6C-413A-B277-EB1FC042971C}" destId="{AA8B4F60-8F73-467D-B7CD-120B658BCB4D}" srcOrd="0" destOrd="0" presId="urn:microsoft.com/office/officeart/2005/8/layout/hList7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8460A852-E5AC-4E7E-9225-BC627EC8380E}" type="presOf" srcId="{13635093-DF15-46A1-9E5E-FE3E45DCA1C7}" destId="{AF043C9C-0EFA-4578-A5E9-6F7A715B92B1}" srcOrd="0" destOrd="0" presId="urn:microsoft.com/office/officeart/2005/8/layout/hList7"/>
    <dgm:cxn modelId="{D100ECBE-5FEF-4B12-AA2F-C0B62031DE77}" type="presOf" srcId="{E7CBB107-1942-4CFD-9FAC-15CC98794CCB}" destId="{DF201BD5-DA25-466D-A21D-9349B234A09C}" srcOrd="0" destOrd="0" presId="urn:microsoft.com/office/officeart/2005/8/layout/hList7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39935E7D-7C35-42CA-8AB5-6903C8ED5D26}" type="presOf" srcId="{9B3653B2-385F-479E-8AED-E923A4098C51}" destId="{4058AFAE-CCC7-4031-8933-58C6E7D6E8E6}" srcOrd="0" destOrd="0" presId="urn:microsoft.com/office/officeart/2005/8/layout/hList7"/>
    <dgm:cxn modelId="{AA5A2192-AC28-4A54-98C4-08AD4515A130}" type="presOf" srcId="{84C1A9BA-349A-4BB0-9CD0-79A8664D2FB4}" destId="{B42E5675-4677-455D-8B52-5F90EB4B23A9}" srcOrd="0" destOrd="0" presId="urn:microsoft.com/office/officeart/2005/8/layout/hList7"/>
    <dgm:cxn modelId="{1A4DCDA7-F72E-4536-97B0-8C5D9C4936F5}" type="presOf" srcId="{EB15CE03-8F4B-442F-8C79-12C9E9EB3AD0}" destId="{8BC2D775-1F93-4619-B425-01103EE55CDC}" srcOrd="1" destOrd="0" presId="urn:microsoft.com/office/officeart/2005/8/layout/hList7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A529898A-81B0-4FF8-BE33-EC4980732FE9}" type="presOf" srcId="{84C1A9BA-349A-4BB0-9CD0-79A8664D2FB4}" destId="{51DDE8AA-5AA3-403C-8331-7D2E02E4E426}" srcOrd="1" destOrd="0" presId="urn:microsoft.com/office/officeart/2005/8/layout/hList7"/>
    <dgm:cxn modelId="{B0739388-6763-4692-88BD-265F7B8BAE05}" type="presParOf" srcId="{4058AFAE-CCC7-4031-8933-58C6E7D6E8E6}" destId="{4FDF8D35-57AF-49BD-A1BF-A5E47BB3FB08}" srcOrd="0" destOrd="0" presId="urn:microsoft.com/office/officeart/2005/8/layout/hList7"/>
    <dgm:cxn modelId="{B27113C5-5AF5-408B-9F54-2E7BB2B385C0}" type="presParOf" srcId="{4058AFAE-CCC7-4031-8933-58C6E7D6E8E6}" destId="{95512887-EEC6-4D6D-87AA-29B4ACC1F0A4}" srcOrd="1" destOrd="0" presId="urn:microsoft.com/office/officeart/2005/8/layout/hList7"/>
    <dgm:cxn modelId="{C1869D6D-7160-4068-AEB9-691B725733AC}" type="presParOf" srcId="{95512887-EEC6-4D6D-87AA-29B4ACC1F0A4}" destId="{3682AA56-9A9C-4139-917C-1BB3E9AB13EE}" srcOrd="0" destOrd="0" presId="urn:microsoft.com/office/officeart/2005/8/layout/hList7"/>
    <dgm:cxn modelId="{B63171CD-9952-44C6-ABD4-3BC323ACCB11}" type="presParOf" srcId="{3682AA56-9A9C-4139-917C-1BB3E9AB13EE}" destId="{B42E5675-4677-455D-8B52-5F90EB4B23A9}" srcOrd="0" destOrd="0" presId="urn:microsoft.com/office/officeart/2005/8/layout/hList7"/>
    <dgm:cxn modelId="{257D6CA8-4CAF-4785-9F1F-86316747AE27}" type="presParOf" srcId="{3682AA56-9A9C-4139-917C-1BB3E9AB13EE}" destId="{51DDE8AA-5AA3-403C-8331-7D2E02E4E426}" srcOrd="1" destOrd="0" presId="urn:microsoft.com/office/officeart/2005/8/layout/hList7"/>
    <dgm:cxn modelId="{BD647DBA-237C-4BD1-9BDC-04A8B9AD9D6D}" type="presParOf" srcId="{3682AA56-9A9C-4139-917C-1BB3E9AB13EE}" destId="{61F4B1E7-F51B-4C76-ACF6-7E41387DD0F1}" srcOrd="2" destOrd="0" presId="urn:microsoft.com/office/officeart/2005/8/layout/hList7"/>
    <dgm:cxn modelId="{53D498BA-8CCC-42CB-A732-FE36FE34C86B}" type="presParOf" srcId="{3682AA56-9A9C-4139-917C-1BB3E9AB13EE}" destId="{E7355EEC-17BA-486C-B30B-953EC7119146}" srcOrd="3" destOrd="0" presId="urn:microsoft.com/office/officeart/2005/8/layout/hList7"/>
    <dgm:cxn modelId="{E8E0B3EF-465F-4F82-BBDC-0CE94706D977}" type="presParOf" srcId="{95512887-EEC6-4D6D-87AA-29B4ACC1F0A4}" destId="{DF201BD5-DA25-466D-A21D-9349B234A09C}" srcOrd="1" destOrd="0" presId="urn:microsoft.com/office/officeart/2005/8/layout/hList7"/>
    <dgm:cxn modelId="{E5A18012-5E05-41FD-BCCB-C4E363B7A386}" type="presParOf" srcId="{95512887-EEC6-4D6D-87AA-29B4ACC1F0A4}" destId="{12D27EAE-3F63-47AD-89E0-2B9639CA025D}" srcOrd="2" destOrd="0" presId="urn:microsoft.com/office/officeart/2005/8/layout/hList7"/>
    <dgm:cxn modelId="{4B75BB98-5C7D-40F1-8D74-A1F809685D9F}" type="presParOf" srcId="{12D27EAE-3F63-47AD-89E0-2B9639CA025D}" destId="{65C4BC29-AD05-478D-8B3E-F7DFB98ABE9E}" srcOrd="0" destOrd="0" presId="urn:microsoft.com/office/officeart/2005/8/layout/hList7"/>
    <dgm:cxn modelId="{AE20125C-AE79-4EFE-A4F1-A77704A685B7}" type="presParOf" srcId="{12D27EAE-3F63-47AD-89E0-2B9639CA025D}" destId="{8BC2D775-1F93-4619-B425-01103EE55CDC}" srcOrd="1" destOrd="0" presId="urn:microsoft.com/office/officeart/2005/8/layout/hList7"/>
    <dgm:cxn modelId="{4ADB8D01-2AAB-4C44-BD87-FC71B32F5A43}" type="presParOf" srcId="{12D27EAE-3F63-47AD-89E0-2B9639CA025D}" destId="{7A221578-24D4-4928-A313-B96EED09F42B}" srcOrd="2" destOrd="0" presId="urn:microsoft.com/office/officeart/2005/8/layout/hList7"/>
    <dgm:cxn modelId="{F6352111-01D1-4974-A812-70E8C4BA3415}" type="presParOf" srcId="{12D27EAE-3F63-47AD-89E0-2B9639CA025D}" destId="{78AECD96-2D13-4C11-AE27-8D7D59C7C6A5}" srcOrd="3" destOrd="0" presId="urn:microsoft.com/office/officeart/2005/8/layout/hList7"/>
    <dgm:cxn modelId="{D50E29AF-529A-4899-B45E-9FE9365DAB9B}" type="presParOf" srcId="{95512887-EEC6-4D6D-87AA-29B4ACC1F0A4}" destId="{AA8B4F60-8F73-467D-B7CD-120B658BCB4D}" srcOrd="3" destOrd="0" presId="urn:microsoft.com/office/officeart/2005/8/layout/hList7"/>
    <dgm:cxn modelId="{AEB0F925-7FEA-4F2D-A7EB-C466C39B824C}" type="presParOf" srcId="{95512887-EEC6-4D6D-87AA-29B4ACC1F0A4}" destId="{85F60322-BA2B-4B91-9CCA-6F0E884A7F48}" srcOrd="4" destOrd="0" presId="urn:microsoft.com/office/officeart/2005/8/layout/hList7"/>
    <dgm:cxn modelId="{A02E365D-DF94-4999-9DF5-CAEDBFCF1195}" type="presParOf" srcId="{85F60322-BA2B-4B91-9CCA-6F0E884A7F48}" destId="{AF043C9C-0EFA-4578-A5E9-6F7A715B92B1}" srcOrd="0" destOrd="0" presId="urn:microsoft.com/office/officeart/2005/8/layout/hList7"/>
    <dgm:cxn modelId="{21301C93-2A74-47B2-B476-E50B3D7A31F9}" type="presParOf" srcId="{85F60322-BA2B-4B91-9CCA-6F0E884A7F48}" destId="{30813065-2F7D-4053-A1A1-69391A808A43}" srcOrd="1" destOrd="0" presId="urn:microsoft.com/office/officeart/2005/8/layout/hList7"/>
    <dgm:cxn modelId="{11E3BFDA-DACE-4FB5-8A32-ECE7A58349F8}" type="presParOf" srcId="{85F60322-BA2B-4B91-9CCA-6F0E884A7F48}" destId="{50709B82-1EDB-4CD1-B2C2-34096A18107D}" srcOrd="2" destOrd="0" presId="urn:microsoft.com/office/officeart/2005/8/layout/hList7"/>
    <dgm:cxn modelId="{7ABA2438-959D-4B79-ABA6-98BEB408ED66}" type="presParOf" srcId="{85F60322-BA2B-4B91-9CCA-6F0E884A7F48}" destId="{696AD255-D2AA-4C19-8A66-C2D716C8A4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8E917-111F-4471-9220-DC5F86CF547F}">
      <dsp:nvSpPr>
        <dsp:cNvPr id="0" name=""/>
        <dsp:cNvSpPr/>
      </dsp:nvSpPr>
      <dsp:spPr>
        <a:xfrm>
          <a:off x="3528888" y="439806"/>
          <a:ext cx="91440" cy="2015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7419"/>
              </a:lnTo>
              <a:lnTo>
                <a:pt x="70274" y="137419"/>
              </a:lnTo>
              <a:lnTo>
                <a:pt x="70274" y="2015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9DF78-F1A5-43B3-86A9-68C455E14564}">
      <dsp:nvSpPr>
        <dsp:cNvPr id="0" name=""/>
        <dsp:cNvSpPr/>
      </dsp:nvSpPr>
      <dsp:spPr>
        <a:xfrm>
          <a:off x="2734522" y="215"/>
          <a:ext cx="1680172" cy="439591"/>
        </a:xfrm>
        <a:prstGeom prst="roundRect">
          <a:avLst>
            <a:gd name="adj" fmla="val 10000"/>
          </a:avLst>
        </a:prstGeom>
        <a:solidFill>
          <a:srgbClr val="025B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1D277-700F-4B03-AE19-F8A729A0FDC4}">
      <dsp:nvSpPr>
        <dsp:cNvPr id="0" name=""/>
        <dsp:cNvSpPr/>
      </dsp:nvSpPr>
      <dsp:spPr>
        <a:xfrm>
          <a:off x="2811441" y="73288"/>
          <a:ext cx="1680172" cy="4395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Ответы</a:t>
          </a:r>
          <a:endParaRPr lang="ru-RU" sz="2800" kern="1200" dirty="0">
            <a:solidFill>
              <a:srgbClr val="002060"/>
            </a:solidFill>
          </a:endParaRPr>
        </a:p>
      </dsp:txBody>
      <dsp:txXfrm>
        <a:off x="2824316" y="86163"/>
        <a:ext cx="1654422" cy="413841"/>
      </dsp:txXfrm>
    </dsp:sp>
    <dsp:sp modelId="{4DA5616C-0C11-4273-BFEC-9C58846D364A}">
      <dsp:nvSpPr>
        <dsp:cNvPr id="0" name=""/>
        <dsp:cNvSpPr/>
      </dsp:nvSpPr>
      <dsp:spPr>
        <a:xfrm>
          <a:off x="333427" y="641357"/>
          <a:ext cx="6531472" cy="959952"/>
        </a:xfrm>
        <a:prstGeom prst="roundRect">
          <a:avLst>
            <a:gd name="adj" fmla="val 10000"/>
          </a:avLst>
        </a:prstGeom>
        <a:solidFill>
          <a:srgbClr val="025B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C548D-79A8-46A0-9B54-B999A49F894D}">
      <dsp:nvSpPr>
        <dsp:cNvPr id="0" name=""/>
        <dsp:cNvSpPr/>
      </dsp:nvSpPr>
      <dsp:spPr>
        <a:xfrm>
          <a:off x="410345" y="714430"/>
          <a:ext cx="6531472" cy="959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>
              <a:solidFill>
                <a:srgbClr val="002060"/>
              </a:solidFill>
            </a:rPr>
            <a:t>Запись на аудионоситель</a:t>
          </a:r>
        </a:p>
      </dsp:txBody>
      <dsp:txXfrm>
        <a:off x="438461" y="742546"/>
        <a:ext cx="6475240" cy="903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929C5-ECF2-43CF-9222-73592EC5924E}">
      <dsp:nvSpPr>
        <dsp:cNvPr id="0" name=""/>
        <dsp:cNvSpPr/>
      </dsp:nvSpPr>
      <dsp:spPr>
        <a:xfrm>
          <a:off x="3921" y="238961"/>
          <a:ext cx="2282608" cy="913043"/>
        </a:xfrm>
        <a:prstGeom prst="chevron">
          <a:avLst/>
        </a:prstGeom>
        <a:solidFill>
          <a:srgbClr val="025B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Инструктаж, выдача ИК</a:t>
          </a:r>
          <a:endParaRPr lang="ru-RU" sz="1400" kern="1200" dirty="0"/>
        </a:p>
      </dsp:txBody>
      <dsp:txXfrm>
        <a:off x="460443" y="238961"/>
        <a:ext cx="1369565" cy="913043"/>
      </dsp:txXfrm>
    </dsp:sp>
    <dsp:sp modelId="{0892D518-CCCC-4942-8990-FE77D13294D5}">
      <dsp:nvSpPr>
        <dsp:cNvPr id="0" name=""/>
        <dsp:cNvSpPr/>
      </dsp:nvSpPr>
      <dsp:spPr>
        <a:xfrm>
          <a:off x="2058268" y="238961"/>
          <a:ext cx="2282608" cy="913043"/>
        </a:xfrm>
        <a:prstGeom prst="chevron">
          <a:avLst/>
        </a:prstGeom>
        <a:solidFill>
          <a:srgbClr val="025B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Подготовка</a:t>
          </a:r>
          <a:endParaRPr lang="ru-RU" sz="1400" kern="1200" dirty="0"/>
        </a:p>
      </dsp:txBody>
      <dsp:txXfrm>
        <a:off x="2514790" y="238961"/>
        <a:ext cx="1369565" cy="913043"/>
      </dsp:txXfrm>
    </dsp:sp>
    <dsp:sp modelId="{AACF87A4-F2C2-4E98-9EBA-EDBD07D11CCE}">
      <dsp:nvSpPr>
        <dsp:cNvPr id="0" name=""/>
        <dsp:cNvSpPr/>
      </dsp:nvSpPr>
      <dsp:spPr>
        <a:xfrm>
          <a:off x="4112616" y="238961"/>
          <a:ext cx="2282608" cy="913043"/>
        </a:xfrm>
        <a:prstGeom prst="chevron">
          <a:avLst/>
        </a:prstGeom>
        <a:solidFill>
          <a:srgbClr val="025B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Ответ</a:t>
          </a:r>
          <a:endParaRPr lang="ru-RU" sz="1400" kern="1200" dirty="0"/>
        </a:p>
      </dsp:txBody>
      <dsp:txXfrm>
        <a:off x="4569138" y="238961"/>
        <a:ext cx="1369565" cy="913043"/>
      </dsp:txXfrm>
    </dsp:sp>
    <dsp:sp modelId="{255CC835-D388-4585-AC80-A3BD7492AB80}">
      <dsp:nvSpPr>
        <dsp:cNvPr id="0" name=""/>
        <dsp:cNvSpPr/>
      </dsp:nvSpPr>
      <dsp:spPr>
        <a:xfrm>
          <a:off x="6166963" y="238961"/>
          <a:ext cx="2282608" cy="913043"/>
        </a:xfrm>
        <a:prstGeom prst="chevron">
          <a:avLst/>
        </a:prstGeom>
        <a:solidFill>
          <a:srgbClr val="025B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Прослушивание записи</a:t>
          </a:r>
          <a:endParaRPr lang="ru-RU" sz="1400" kern="1200" dirty="0"/>
        </a:p>
      </dsp:txBody>
      <dsp:txXfrm>
        <a:off x="6623485" y="238961"/>
        <a:ext cx="1369565" cy="913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6DD9274-B46A-4905-B633-8DE335851429}" type="datetimeFigureOut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74E191-4854-43DC-A423-EC47FDCECA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8554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722340-3EE9-45A0-A3D2-4C98A21316E3}" type="datetimeFigureOut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r>
              <a:rPr lang="ru-RU" noProof="0" dirty="0"/>
              <a:t>Э</a:t>
            </a: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4AAF37-35B9-4697-AC6B-DFD854286A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3200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6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5281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6808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6440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574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4695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5636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1630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981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739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3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1157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81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69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AD702C-C0FD-4B6C-A446-2553CD668D1D}" type="slidenum">
              <a:rPr lang="ru-RU" altLang="ru-RU" smtClean="0">
                <a:cs typeface="Arial" charset="0"/>
              </a:rPr>
              <a:pPr/>
              <a:t>82</a:t>
            </a:fld>
            <a:endParaRPr lang="ru-RU" altLang="ru-RU">
              <a:cs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5806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84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7188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9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30EAF1-2B4F-4556-BE1C-BBDFCCF8A72C}" type="slidenum">
              <a:rPr lang="ru-RU" smtClean="0">
                <a:cs typeface="Arial" charset="0"/>
              </a:rPr>
              <a:pPr/>
              <a:t>85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56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170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21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88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14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DAA7-F7D2-43DF-B111-B362600DD0B2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6728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DAA7-F7D2-43DF-B111-B362600DD0B2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8261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06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54ACB8-6A96-44C1-A72D-79CC2FC71A36}" type="slidenum">
              <a:rPr lang="ru-RU" altLang="ru-RU" smtClean="0">
                <a:cs typeface="Arial" charset="0"/>
              </a:rPr>
              <a:pPr/>
              <a:t>16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36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024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1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83C181-78B5-4F8B-B875-A4202240B135}" type="slidenum">
              <a:rPr lang="ru-RU" altLang="ru-RU" smtClean="0">
                <a:cs typeface="Arial" charset="0"/>
              </a:rPr>
              <a:pPr/>
              <a:t>21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4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043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B451-B831-4E26-B4FC-6050A7B7F24F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3B24C-9179-4FEB-ABA4-12F4525D8D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8C17-49CB-4698-94FE-224601DFE95C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F4EC4-A1A3-4228-B0EB-1C64878CC4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5F816-633C-416D-810E-4AB4231FEB58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0A6A-2E86-434B-B577-4C6A498351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22.02.2024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80891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B451-B831-4E26-B4FC-6050A7B7F24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3B24C-9179-4FEB-ABA4-12F4525D8D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6264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4AF2A-9331-46C6-A419-F44BFF3DB55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DC561-C523-495E-AD04-A6C1C0E0E0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7106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62540-A5AA-4AD8-9929-6123A29D36F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0D642-B6C5-4B37-9C52-F8076CB2BA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11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2A26-C81C-42A7-AD08-DC8C639A0DF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98866-ACDE-47A1-A468-E46A9CEC95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2601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75BAE-F254-46D7-871D-911D7D3353D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8D0F7-F88B-4366-9096-C797FF2606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2086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D71AB-8A02-401D-9298-1FC1C66A2D2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736FA-0619-4BDF-95A7-953C11D0D8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4443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30B3-35CB-46A3-BAB8-2DF1E676916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AB78-F855-48F6-90EC-0C30D3D57B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409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4AF2A-9331-46C6-A419-F44BFF3DB553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DC561-C523-495E-AD04-A6C1C0E0E0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1AD35-BA4E-44FF-84B1-F6F6369B2E9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E5043-CC2E-4AC1-9261-FCEA7098BC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4074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09F5-B3A2-430E-A18C-C14307C6F10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325C3-31A3-4DF5-B6D3-225EA1C1CA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2569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8C17-49CB-4698-94FE-224601DFE95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F4EC4-A1A3-4228-B0EB-1C64878CC4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9951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5F816-633C-416D-810E-4AB4231FEB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0A6A-2E86-434B-B577-4C6A498351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420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ru-RU" sz="1400" b="1">
                <a:solidFill>
                  <a:srgbClr val="FFFFFF"/>
                </a:solidFill>
              </a:rPr>
              <a:pPr algn="ctr"/>
              <a:t>‹#›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701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62540-A5AA-4AD8-9929-6123A29D36FC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0D642-B6C5-4B37-9C52-F8076CB2BA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2A26-C81C-42A7-AD08-DC8C639A0DF5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98866-ACDE-47A1-A468-E46A9CEC95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75BAE-F254-46D7-871D-911D7D3353D6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8D0F7-F88B-4366-9096-C797FF2606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D71AB-8A02-401D-9298-1FC1C66A2D2C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736FA-0619-4BDF-95A7-953C11D0D8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30B3-35CB-46A3-BAB8-2DF1E676916B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AB78-F855-48F6-90EC-0C30D3D57B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1AD35-BA4E-44FF-84B1-F6F6369B2E90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E5043-CC2E-4AC1-9261-FCEA7098BC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09F5-B3A2-430E-A18C-C14307C6F10F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325C3-31A3-4DF5-B6D3-225EA1C1CA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0114C8-679B-4461-9419-A28212135A64}" type="datetime1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7987A7-DAA8-4C6E-A8A6-FD4016755E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0114C8-679B-4461-9419-A28212135A6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7987A7-DAA8-4C6E-A8A6-FD4016755E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725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3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WordArt 5"/>
          <p:cNvSpPr>
            <a:spLocks noChangeArrowheads="1" noChangeShapeType="1" noTextEdit="1"/>
          </p:cNvSpPr>
          <p:nvPr/>
        </p:nvSpPr>
        <p:spPr bwMode="auto">
          <a:xfrm>
            <a:off x="395536" y="2132856"/>
            <a:ext cx="8424863" cy="2443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Cambria"/>
              </a:rPr>
              <a:t>ОРГАНИЗАЦИЯ ПРОВЕДЕНИЯ</a:t>
            </a:r>
          </a:p>
          <a:p>
            <a:pPr algn="ctr">
              <a:defRPr/>
            </a:pP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Cambria"/>
              </a:rPr>
              <a:t>ГИА 9 на дому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latin typeface="Cambria"/>
            </a:endParaRPr>
          </a:p>
          <a:p>
            <a:pPr algn="ctr">
              <a:defRPr/>
            </a:pP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Cambria"/>
              </a:rPr>
              <a:t>для руководящих сотрудников 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56691" y="1604049"/>
          <a:ext cx="8568951" cy="32823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56317"/>
                <a:gridCol w="2856317"/>
                <a:gridCol w="2856317"/>
              </a:tblGrid>
              <a:tr h="661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100-ые номера вариантов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200-ые номера вариантов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300-ые номера вариантов 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599416"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участники ГВЭ без ОВЗ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глухие, слабослышащие, позднооглохшие, кохлеарно имплантируемые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 тяжелыми нарушениями речи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 нарушением опорно-двигательного аппарата (осваивающих вариант 6.1 ФАОП ООО)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 расстройствами аутистического спектра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иные категории участников ГВЭ (</a:t>
                      </a:r>
                      <a:r>
                        <a:rPr lang="ru-RU" sz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диабет,онкология,астма,порок</a:t>
                      </a: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сердца, </a:t>
                      </a:r>
                      <a:r>
                        <a:rPr lang="ru-RU" sz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энурез</a:t>
                      </a: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, язва и т.д.)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слепые, </a:t>
                      </a:r>
                      <a:r>
                        <a:rPr lang="ru-RU" sz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поздноослепшие</a:t>
                      </a: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обучающиеся слабовидящие и обучающиеся  (ЭМ могу быть переведены на шрифт Брайля (при необходимости)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для участников с задержкой психического здоровья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для участников с нарушениями</a:t>
                      </a:r>
                      <a:r>
                        <a:rPr lang="ru-RU" sz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опорно-двигательного аппарата, осваивающих вариант 6.2 ФАОП ООО</a:t>
                      </a:r>
                      <a:endParaRPr lang="ru-RU" sz="1200" dirty="0" smtClean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10</a:t>
            </a:fld>
            <a:endParaRPr lang="ru-RU" alt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04085"/>
            <a:ext cx="9144000" cy="69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cap="all" dirty="0">
                <a:solidFill>
                  <a:srgbClr val="C00000"/>
                </a:solidFill>
                <a:latin typeface="Cambria" pitchFamily="18" charset="0"/>
              </a:rPr>
              <a:t>Специфика ЭМ </a:t>
            </a:r>
            <a:r>
              <a:rPr lang="ru-RU" sz="1800" b="1" cap="all" dirty="0" smtClean="0">
                <a:solidFill>
                  <a:srgbClr val="C00000"/>
                </a:solidFill>
                <a:latin typeface="Cambria" pitchFamily="18" charset="0"/>
              </a:rPr>
              <a:t>ГВЭ </a:t>
            </a:r>
            <a:r>
              <a:rPr lang="ru-RU" sz="1800" b="1" cap="all" dirty="0">
                <a:solidFill>
                  <a:srgbClr val="C00000"/>
                </a:solidFill>
                <a:latin typeface="Cambria" pitchFamily="18" charset="0"/>
              </a:rPr>
              <a:t>9 по математике в письменной форме</a:t>
            </a:r>
            <a:endParaRPr lang="ru-RU" sz="1800" b="1" cap="all" dirty="0" smtClean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ru-RU" sz="1800" b="1" cap="all" dirty="0" smtClean="0">
                <a:solidFill>
                  <a:srgbClr val="C00000"/>
                </a:solidFill>
                <a:latin typeface="Cambria" pitchFamily="18" charset="0"/>
              </a:rPr>
              <a:t>для </a:t>
            </a:r>
            <a:r>
              <a:rPr lang="ru-RU" sz="1800" b="1" cap="all" dirty="0">
                <a:solidFill>
                  <a:srgbClr val="C00000"/>
                </a:solidFill>
                <a:latin typeface="Cambria" pitchFamily="18" charset="0"/>
              </a:rPr>
              <a:t>разных категорий участников с </a:t>
            </a:r>
            <a:r>
              <a:rPr lang="ru-RU" sz="1800" b="1" cap="all" dirty="0" smtClean="0">
                <a:solidFill>
                  <a:srgbClr val="C00000"/>
                </a:solidFill>
                <a:latin typeface="Cambria" pitchFamily="18" charset="0"/>
              </a:rPr>
              <a:t>ОВЗ</a:t>
            </a:r>
            <a:endParaRPr lang="ru-RU" sz="18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/>
          </p:nvPr>
        </p:nvGraphicFramePr>
        <p:xfrm>
          <a:off x="395533" y="4893310"/>
          <a:ext cx="8291266" cy="1463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456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56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864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Номера вариантов ЭМ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Форма ГВЭ по математике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10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100-ые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заданий базового уровня сложности и 1 задание повышенного уровня сложности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10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200-ые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заданий базового уровня сложности и 1 задание повышенного уровня сложности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4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300-ые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 заданий базового уровня сложности с кратким ответом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32823" y="6453336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857251"/>
            <a:ext cx="939800" cy="654050"/>
          </a:xfrm>
          <a:prstGeom prst="rect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145"/>
          <a:stretch/>
        </p:blipFill>
        <p:spPr>
          <a:xfrm>
            <a:off x="79391" y="887854"/>
            <a:ext cx="673152" cy="5928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2543" y="1443854"/>
            <a:ext cx="543316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2642"/>
                </a:solidFill>
                <a:ea typeface="Cambria" panose="02040503050406030204" pitchFamily="18" charset="0"/>
              </a:rPr>
              <a:t>Руководитель ППЭ </a:t>
            </a:r>
            <a:r>
              <a:rPr lang="ru-RU" sz="1500" b="1" dirty="0">
                <a:solidFill>
                  <a:srgbClr val="002642"/>
                </a:solidFill>
                <a:ea typeface="Cambria" panose="02040503050406030204" pitchFamily="18" charset="0"/>
              </a:rPr>
              <a:t>заблаговременно</a:t>
            </a:r>
            <a:r>
              <a:rPr lang="ru-RU" sz="1500" dirty="0">
                <a:solidFill>
                  <a:srgbClr val="002642"/>
                </a:solidFill>
                <a:ea typeface="Cambria" panose="02040503050406030204" pitchFamily="18" charset="0"/>
              </a:rPr>
              <a:t> под подпись проводит инструктаж со всеми работниками ППЭ и знакомит их с:</a:t>
            </a:r>
          </a:p>
        </p:txBody>
      </p:sp>
      <p:pic>
        <p:nvPicPr>
          <p:cNvPr id="2052" name="Picture 4" descr="Persona, Contrato, Parentesco imagen png - imagen transparente descarga  gratui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7969" l="10000" r="90000">
                        <a14:foregroundMark x1="48667" y1="23594" x2="48667" y2="23594"/>
                        <a14:foregroundMark x1="51000" y1="5469" x2="51000" y2="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3" r="20995"/>
          <a:stretch/>
        </p:blipFill>
        <p:spPr bwMode="auto">
          <a:xfrm>
            <a:off x="384528" y="1596770"/>
            <a:ext cx="43885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84528" y="2235979"/>
            <a:ext cx="8367099" cy="423755"/>
          </a:xfrm>
          <a:prstGeom prst="round2DiagRect">
            <a:avLst/>
          </a:prstGeom>
          <a:solidFill>
            <a:srgbClr val="99BC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ndara" panose="020E0502030303020204" pitchFamily="34" charset="0"/>
              </a:rPr>
              <a:t>нормативными правовыми документами, регламентирующими проведение ГИА;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384528" y="2858154"/>
            <a:ext cx="8367099" cy="423755"/>
          </a:xfrm>
          <a:prstGeom prst="round2DiagRect">
            <a:avLst/>
          </a:prstGeom>
          <a:solidFill>
            <a:srgbClr val="99BC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ndara" panose="020E0502030303020204" pitchFamily="34" charset="0"/>
              </a:rPr>
              <a:t>инструкциями, определяющими порядок работы организаторов и других лиц, привлекаемых к проведению ГИА в </a:t>
            </a:r>
            <a:r>
              <a:rPr lang="ru-RU" dirty="0" smtClean="0">
                <a:solidFill>
                  <a:schemeClr val="tx1"/>
                </a:solidFill>
                <a:latin typeface="Candara" panose="020E0502030303020204" pitchFamily="34" charset="0"/>
              </a:rPr>
              <a:t>ППЭ;</a:t>
            </a:r>
            <a:endParaRPr lang="ru-RU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84528" y="3442833"/>
            <a:ext cx="8367099" cy="423755"/>
          </a:xfrm>
          <a:prstGeom prst="round2DiagRect">
            <a:avLst/>
          </a:prstGeom>
          <a:solidFill>
            <a:srgbClr val="99BC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ndara" panose="020E0502030303020204" pitchFamily="34" charset="0"/>
              </a:rPr>
              <a:t>правилами заполнения листов (бланков) для записи ответов участниками </a:t>
            </a:r>
            <a:r>
              <a:rPr lang="ru-RU" dirty="0" smtClean="0">
                <a:solidFill>
                  <a:schemeClr val="tx1"/>
                </a:solidFill>
                <a:latin typeface="Candara" panose="020E0502030303020204" pitchFamily="34" charset="0"/>
              </a:rPr>
              <a:t>ГИА;</a:t>
            </a:r>
            <a:endParaRPr lang="ru-RU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84528" y="4027512"/>
            <a:ext cx="8367099" cy="423755"/>
          </a:xfrm>
          <a:prstGeom prst="round2DiagRect">
            <a:avLst/>
          </a:prstGeom>
          <a:solidFill>
            <a:srgbClr val="99BC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andara" panose="020E0502030303020204" pitchFamily="34" charset="0"/>
              </a:rPr>
              <a:t>правилами оформления ведомостей</a:t>
            </a:r>
            <a:r>
              <a:rPr lang="ru-RU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ru-RU" smtClean="0">
                <a:solidFill>
                  <a:schemeClr val="tx1"/>
                </a:solidFill>
                <a:latin typeface="Candara" panose="020E0502030303020204" pitchFamily="34" charset="0"/>
              </a:rPr>
              <a:t>протоколов, </a:t>
            </a:r>
            <a:r>
              <a:rPr lang="ru-RU" dirty="0">
                <a:solidFill>
                  <a:schemeClr val="tx1"/>
                </a:solidFill>
                <a:latin typeface="Candara" panose="020E0502030303020204" pitchFamily="34" charset="0"/>
              </a:rPr>
              <a:t>актов, заполняемых при проведении </a:t>
            </a:r>
            <a:r>
              <a:rPr lang="ru-RU" dirty="0" smtClean="0">
                <a:solidFill>
                  <a:schemeClr val="tx1"/>
                </a:solidFill>
                <a:latin typeface="Candara" panose="020E0502030303020204" pitchFamily="34" charset="0"/>
              </a:rPr>
              <a:t>ГИА</a:t>
            </a:r>
            <a:endParaRPr lang="ru-RU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56549" y="1636474"/>
            <a:ext cx="2495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002642"/>
                </a:solidFill>
                <a:ea typeface="Cambria" panose="02040503050406030204" pitchFamily="18" charset="0"/>
              </a:rPr>
              <a:t>Не позднее одного календарного дня до начала экзамена </a:t>
            </a:r>
          </a:p>
        </p:txBody>
      </p:sp>
    </p:spTree>
    <p:extLst>
      <p:ext uri="{BB962C8B-B14F-4D97-AF65-F5344CB8AC3E}">
        <p14:creationId xmlns:p14="http://schemas.microsoft.com/office/powerpoint/2010/main" val="5926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10452" y="5174015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Акт о досрочном завершении экзамена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ППЭ-22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0453" y="5174015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7676" y="5174015"/>
            <a:ext cx="1719072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7216" y="2042507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Ведомость коррекции персональных данных участников </a:t>
            </a:r>
          </a:p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ППЭ-12-02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7216" y="2042507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34440" y="2041611"/>
            <a:ext cx="1719074" cy="54179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07216" y="2661145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Ведомость использования дополнительных бланков ответов №2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ППЭ-12-03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5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7216" y="2661145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34440" y="2672908"/>
            <a:ext cx="1719073" cy="53654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07216" y="3903880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Акт об удалении участника ГИА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ППЭ-21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4507" y="3903880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47149" y="3903880"/>
            <a:ext cx="1719072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 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на ППЭ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4507" y="96838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Подготовка документов </a:t>
            </a:r>
            <a:r>
              <a:rPr lang="ru-RU" sz="2200" b="1" cap="all" dirty="0" err="1">
                <a:solidFill>
                  <a:srgbClr val="C00000"/>
                </a:solidFill>
                <a:latin typeface="Cambria" panose="02040503050406030204" pitchFamily="18" charset="0"/>
              </a:rPr>
              <a:t>ппэ</a:t>
            </a: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 на день экзамена</a:t>
            </a:r>
          </a:p>
          <a:p>
            <a:pPr>
              <a:defRPr/>
            </a:pPr>
            <a:r>
              <a:rPr lang="ru-RU" sz="2200" b="1" i="1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Печать из Сборника форм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10452" y="4533385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Уведомление о необходимости явки в Комитет по образованию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7216" y="4533385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237518" y="4533385"/>
            <a:ext cx="1719072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</p:spTree>
    <p:extLst>
      <p:ext uri="{BB962C8B-B14F-4D97-AF65-F5344CB8AC3E}">
        <p14:creationId xmlns:p14="http://schemas.microsoft.com/office/powerpoint/2010/main" val="40922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74A475-36F1-4833-8100-C081C3F67DE6}" type="slidenum">
              <a:rPr lang="ru-RU" altLang="ru-RU" smtClean="0">
                <a:cs typeface="Arial" charset="0"/>
              </a:rPr>
              <a:pPr/>
              <a:t>13</a:t>
            </a:fld>
            <a:endParaRPr lang="ru-RU" altLang="ru-RU"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80728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Подготовка документов </a:t>
            </a:r>
            <a:r>
              <a:rPr lang="ru-RU" sz="2200" b="1" cap="all" dirty="0" err="1">
                <a:solidFill>
                  <a:srgbClr val="C00000"/>
                </a:solidFill>
                <a:latin typeface="Cambria" panose="02040503050406030204" pitchFamily="18" charset="0"/>
              </a:rPr>
              <a:t>ппэ</a:t>
            </a: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 на день экзамена</a:t>
            </a:r>
          </a:p>
          <a:p>
            <a:pPr>
              <a:defRPr/>
            </a:pPr>
            <a:r>
              <a:rPr lang="ru-RU" sz="2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Печать из Сборника форм</a:t>
            </a:r>
          </a:p>
          <a:p>
            <a:pPr>
              <a:defRPr/>
            </a:pP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276872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Апелляция о нарушении установленного порядка проведения ГИА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ППЭ-02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5579" y="2276872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89037" y="2275080"/>
            <a:ext cx="1719074" cy="54179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  <a:endParaRPr lang="ru-RU" sz="15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8923" y="2985756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Протокол рассмотрения апелляции о нарушении установленного порядка проведения ГИА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ППЭ-03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5579" y="2985756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82384" y="2992147"/>
            <a:ext cx="1719074" cy="54179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3260" y="3752710"/>
            <a:ext cx="6533465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Уведомление 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Апелляционной комиссии 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о сроках рассмотрения апелляции по процедуре проведения ГИА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5470" y="3740212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89042" y="3740212"/>
            <a:ext cx="1719069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6816" y="4417154"/>
            <a:ext cx="6533465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Отчет члена Государственной экзаменационной комиссии в ППЭ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ППЭ-10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6819" y="4420524"/>
            <a:ext cx="540000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82384" y="4420524"/>
            <a:ext cx="1719069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</p:spTree>
    <p:extLst>
      <p:ext uri="{BB962C8B-B14F-4D97-AF65-F5344CB8AC3E}">
        <p14:creationId xmlns:p14="http://schemas.microsoft.com/office/powerpoint/2010/main" val="185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Состав экзаменационных материалов </a:t>
            </a: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ГИА9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2835" y="1484785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Доставочные пакеты с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КИМ (заданиями)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2838" y="1484785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444208" y="1484784"/>
            <a:ext cx="2511163" cy="540001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02835" y="2204113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Секьюрпак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с комплектами бланков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возвратные 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– внутри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2837" y="2204113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460242" y="2199579"/>
            <a:ext cx="2480307" cy="544534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1 на 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аудиторию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94820" y="2961601"/>
            <a:ext cx="5788286" cy="514851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Защищенный пакет с документами ППЭ</a:t>
            </a: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70854" y="2963928"/>
            <a:ext cx="523966" cy="5148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460242" y="2952072"/>
            <a:ext cx="2511160" cy="51485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5" name="Объект 9"/>
          <p:cNvSpPr txBox="1">
            <a:spLocks/>
          </p:cNvSpPr>
          <p:nvPr/>
        </p:nvSpPr>
        <p:spPr bwMode="auto">
          <a:xfrm>
            <a:off x="287524" y="3789040"/>
            <a:ext cx="8568952" cy="277294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Дополнительные бланки ответов (ДБО) №2 будут предоставлены ППОИ в электронном виде. 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Решение о схеме передачи ДБО в ППЭ принимается на уровне района. </a:t>
            </a:r>
            <a:endParaRPr lang="ru-RU" sz="20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ДБО двусторонние.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939126"/>
            <a:ext cx="79312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Состав экзаменационных </a:t>
            </a: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материалов ГИА9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6" y="1600200"/>
            <a:ext cx="1884388" cy="1828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08249"/>
            <a:ext cx="1884388" cy="18284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21" y="1608249"/>
            <a:ext cx="1884388" cy="1828445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83568" y="2285938"/>
            <a:ext cx="1522512" cy="639005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КИМ</a:t>
            </a:r>
          </a:p>
        </p:txBody>
      </p:sp>
      <p:sp>
        <p:nvSpPr>
          <p:cNvPr id="11" name="Объект 9"/>
          <p:cNvSpPr txBox="1">
            <a:spLocks/>
          </p:cNvSpPr>
          <p:nvPr/>
        </p:nvSpPr>
        <p:spPr bwMode="auto">
          <a:xfrm>
            <a:off x="3194924" y="2253246"/>
            <a:ext cx="2548599" cy="86409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Аудиторный пакет с бланками и формами</a:t>
            </a:r>
          </a:p>
        </p:txBody>
      </p:sp>
      <p:sp>
        <p:nvSpPr>
          <p:cNvPr id="12" name="Объект 9"/>
          <p:cNvSpPr txBox="1">
            <a:spLocks/>
          </p:cNvSpPr>
          <p:nvPr/>
        </p:nvSpPr>
        <p:spPr bwMode="auto">
          <a:xfrm>
            <a:off x="6193098" y="2285938"/>
            <a:ext cx="2493702" cy="63900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Пакет руководителя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492" y="3868839"/>
            <a:ext cx="1884388" cy="1828445"/>
          </a:xfrm>
          <a:prstGeom prst="rect">
            <a:avLst/>
          </a:prstGeom>
        </p:spPr>
      </p:pic>
      <p:sp>
        <p:nvSpPr>
          <p:cNvPr id="14" name="Объект 9"/>
          <p:cNvSpPr txBox="1">
            <a:spLocks/>
          </p:cNvSpPr>
          <p:nvPr/>
        </p:nvSpPr>
        <p:spPr bwMode="auto">
          <a:xfrm>
            <a:off x="828980" y="5157192"/>
            <a:ext cx="3716793" cy="9034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err="1">
                <a:solidFill>
                  <a:srgbClr val="496DA7"/>
                </a:solidFill>
                <a:latin typeface="Cambria" panose="02040503050406030204" pitchFamily="18" charset="0"/>
              </a:rPr>
              <a:t>Секьюрпак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 для упаковки бланков ответов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5102" y="3854872"/>
            <a:ext cx="1884388" cy="1828445"/>
          </a:xfrm>
          <a:prstGeom prst="rect">
            <a:avLst/>
          </a:prstGeom>
        </p:spPr>
      </p:pic>
      <p:sp>
        <p:nvSpPr>
          <p:cNvPr id="17" name="Объект 9"/>
          <p:cNvSpPr txBox="1">
            <a:spLocks/>
          </p:cNvSpPr>
          <p:nvPr/>
        </p:nvSpPr>
        <p:spPr bwMode="auto">
          <a:xfrm>
            <a:off x="5358899" y="5259573"/>
            <a:ext cx="3716793" cy="9034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err="1">
                <a:solidFill>
                  <a:srgbClr val="496DA7"/>
                </a:solidFill>
                <a:latin typeface="Cambria" panose="02040503050406030204" pitchFamily="18" charset="0"/>
              </a:rPr>
              <a:t>Секьюрпак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 для упаковки пакета руководителя</a:t>
            </a:r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6839536" y="3410085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триховая стрелка вправо 18"/>
          <p:cNvSpPr/>
          <p:nvPr/>
        </p:nvSpPr>
        <p:spPr>
          <a:xfrm rot="5400000">
            <a:off x="3861199" y="3427725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5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4"/>
          <p:cNvSpPr>
            <a:spLocks noGrp="1"/>
          </p:cNvSpPr>
          <p:nvPr>
            <p:ph idx="1"/>
          </p:nvPr>
        </p:nvSpPr>
        <p:spPr>
          <a:xfrm>
            <a:off x="0" y="2212795"/>
            <a:ext cx="9144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РЦОИ       ППОИ (Акт ППОИ-14)</a:t>
            </a:r>
          </a:p>
          <a:p>
            <a:pPr eaLnBrk="1" hangingPunct="1">
              <a:defRPr/>
            </a:pP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ППОИ         член ГЭК в ППЭ (Акт ППЭ-14)</a:t>
            </a:r>
          </a:p>
          <a:p>
            <a:pPr eaLnBrk="1" hangingPunct="1">
              <a:defRPr/>
            </a:pP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член ГЭК в ППЭ         *руководитель ППЭ Руководитель ППЭ          организатор в аудитории</a:t>
            </a:r>
          </a:p>
        </p:txBody>
      </p:sp>
      <p:cxnSp>
        <p:nvCxnSpPr>
          <p:cNvPr id="41986" name="Прямая со стрелкой 4"/>
          <p:cNvCxnSpPr>
            <a:cxnSpLocks noChangeShapeType="1"/>
          </p:cNvCxnSpPr>
          <p:nvPr/>
        </p:nvCxnSpPr>
        <p:spPr bwMode="auto">
          <a:xfrm>
            <a:off x="1438666" y="2420888"/>
            <a:ext cx="500062" cy="1588"/>
          </a:xfrm>
          <a:prstGeom prst="straightConnector1">
            <a:avLst/>
          </a:prstGeom>
          <a:noFill/>
          <a:ln w="5715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41987" name="Прямая со стрелкой 5"/>
          <p:cNvCxnSpPr>
            <a:cxnSpLocks noChangeShapeType="1"/>
          </p:cNvCxnSpPr>
          <p:nvPr/>
        </p:nvCxnSpPr>
        <p:spPr bwMode="auto">
          <a:xfrm>
            <a:off x="1438666" y="2996952"/>
            <a:ext cx="500063" cy="1588"/>
          </a:xfrm>
          <a:prstGeom prst="straightConnector1">
            <a:avLst/>
          </a:prstGeom>
          <a:noFill/>
          <a:ln w="5715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41988" name="Прямая со стрелкой 6"/>
          <p:cNvCxnSpPr>
            <a:cxnSpLocks noChangeShapeType="1"/>
          </p:cNvCxnSpPr>
          <p:nvPr/>
        </p:nvCxnSpPr>
        <p:spPr bwMode="auto">
          <a:xfrm>
            <a:off x="3131840" y="3501008"/>
            <a:ext cx="500063" cy="1587"/>
          </a:xfrm>
          <a:prstGeom prst="straightConnector1">
            <a:avLst/>
          </a:prstGeom>
          <a:noFill/>
          <a:ln w="5715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41989" name="Прямая со стрелкой 7"/>
          <p:cNvCxnSpPr>
            <a:cxnSpLocks noChangeShapeType="1"/>
          </p:cNvCxnSpPr>
          <p:nvPr/>
        </p:nvCxnSpPr>
        <p:spPr bwMode="auto">
          <a:xfrm>
            <a:off x="3779912" y="3933056"/>
            <a:ext cx="500063" cy="1588"/>
          </a:xfrm>
          <a:prstGeom prst="straightConnector1">
            <a:avLst/>
          </a:prstGeom>
          <a:noFill/>
          <a:ln w="57150" algn="ctr">
            <a:solidFill>
              <a:srgbClr val="4A7EBB"/>
            </a:solidFill>
            <a:round/>
            <a:headEnd/>
            <a:tailEnd type="arrow" w="med" len="med"/>
          </a:ln>
        </p:spPr>
      </p:cxn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1143000" y="1071563"/>
            <a:ext cx="7740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ПОЛУЧЕНИЕ ЭКЗАМЕНАЦИОННЫХ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МАТЕРИАЛОВ ГИА9 </a:t>
            </a:r>
          </a:p>
          <a:p>
            <a:pPr>
              <a:defRPr/>
            </a:pP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на дому</a:t>
            </a:r>
            <a:endParaRPr lang="ru-RU" altLang="ru-RU" sz="2000" b="1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1991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699258-CF4E-4C01-9A8A-645C7742DEC0}" type="slidenum">
              <a:rPr lang="ru-RU" altLang="ru-RU" smtClean="0">
                <a:cs typeface="Arial" charset="0"/>
              </a:rPr>
              <a:pPr/>
              <a:t>16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98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500188" y="1357313"/>
          <a:ext cx="6429375" cy="5125086"/>
        </p:xfrm>
        <a:graphic>
          <a:graphicData uri="http://schemas.openxmlformats.org/drawingml/2006/table">
            <a:tbl>
              <a:tblPr/>
              <a:tblGrid>
                <a:gridCol w="785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23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83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Сопроводительный лист для комплекта документов руководителя ППЭ на экзамен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0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проведения экзамена</a:t>
                      </a:r>
                    </a:p>
                  </a:txBody>
                  <a:tcPr marL="68580" marR="68580" marT="0" marB="0" anchor="b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6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документов, содержащихся в защищенном пакете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ППЭ-06 "Список участников ГИА из образовательной организации"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ППЭ-13 "Протокол учета и передачи на обработку экзаменационных материалов ППЭ"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Новый защищенный пакет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Сопроводительный лист для комплекта документов руководителя ППЭ на обработку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ППЭ-07 Список лиц, допущенных в ППЭ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4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78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Укомплектовал. 	___________________________ подпись _________________</a:t>
                      </a:r>
                    </a:p>
                  </a:txBody>
                  <a:tcPr marL="68580" marR="6858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83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818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4818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685575-43DC-4256-811D-9382955BD9C1}" type="slidenum">
              <a:rPr lang="ru-RU" altLang="ru-RU" smtClean="0">
                <a:cs typeface="Arial" charset="0"/>
              </a:rPr>
              <a:pPr/>
              <a:t>17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BAB78-F855-48F6-90EC-0C30D3D57B44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00808"/>
            <a:ext cx="2688569" cy="1828959"/>
          </a:xfrm>
          <a:prstGeom prst="rect">
            <a:avLst/>
          </a:prstGeom>
        </p:spPr>
      </p:pic>
      <p:sp>
        <p:nvSpPr>
          <p:cNvPr id="5" name="Объект 9"/>
          <p:cNvSpPr txBox="1">
            <a:spLocks/>
          </p:cNvSpPr>
          <p:nvPr/>
        </p:nvSpPr>
        <p:spPr bwMode="auto">
          <a:xfrm>
            <a:off x="3419872" y="3140968"/>
            <a:ext cx="4176464" cy="13681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Руководитель ППЭ вскрывает сразу при получении от члена ГЭК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(*после прихода в ППЭ на дому)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BAB78-F855-48F6-90EC-0C30D3D57B44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5401524" cy="1835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344006"/>
            <a:ext cx="5432007" cy="1993565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75656" y="5229200"/>
            <a:ext cx="58308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</a:rPr>
              <a:t>Руководитель ППЭ выдает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организатору </a:t>
            </a:r>
            <a:r>
              <a:rPr lang="ru-RU" altLang="ru-RU" sz="2000" b="1" smtClean="0">
                <a:solidFill>
                  <a:schemeClr val="accent2">
                    <a:lumMod val="50000"/>
                  </a:schemeClr>
                </a:solidFill>
              </a:rPr>
              <a:t>после утреннего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инструктажа</a:t>
            </a:r>
            <a:endParaRPr lang="ru-RU" alt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Объект 9"/>
          <p:cNvSpPr txBox="1">
            <a:spLocks/>
          </p:cNvSpPr>
          <p:nvPr/>
        </p:nvSpPr>
        <p:spPr>
          <a:xfrm>
            <a:off x="2658616" y="4349931"/>
            <a:ext cx="2994428" cy="63900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Конверт для упаковки черновиков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минимальные требования к процедуре  и технологии проведения ГИА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день проведения экзамена в ППЭ, организованном на дому, в медицинской организации, </a:t>
            </a:r>
            <a:r>
              <a:rPr lang="ru-RU" sz="2000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присутствуют руководитель ППЭ, организатор, член ГЭК, ассистент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(при необходимости), которые по решению ГЭК могут осуществлять также функциональные обязанности технического специалиста, специалиста по проведению инструктажа и обеспечению лабораторных работ, экзаменатора-собеседника, эксперта, оценивающего выполнение лабораторных работ. (п.56 Порядка)</a:t>
            </a:r>
          </a:p>
          <a:p>
            <a:pPr algn="just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проведении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ГИА на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дому сотрудники ППЭ приступают к своим обязанностям не ранее 9.00. </a:t>
            </a:r>
          </a:p>
          <a:p>
            <a:endParaRPr lang="ru-RU" sz="2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1054219"/>
            <a:ext cx="70671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ПРОВЕДЕНИЕ ЭКЗАМЕНА НА ДОМУ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54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1"/>
          <p:cNvPicPr>
            <a:picLocks noChangeAspect="1" noChangeArrowheads="1"/>
          </p:cNvPicPr>
          <p:nvPr/>
        </p:nvPicPr>
        <p:blipFill>
          <a:blip r:embed="rId2"/>
          <a:srcRect l="4810" t="8617" r="3635" b="17836"/>
          <a:stretch>
            <a:fillRect/>
          </a:stretch>
        </p:blipFill>
        <p:spPr bwMode="auto">
          <a:xfrm>
            <a:off x="1214438" y="1285875"/>
            <a:ext cx="74295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9E60E5-4215-4B7A-9913-316F62BF08A3}" type="slidenum">
              <a:rPr lang="ru-RU" altLang="ru-RU" smtClean="0">
                <a:cs typeface="Arial" charset="0"/>
              </a:rPr>
              <a:pPr/>
              <a:t>20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1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3226" t="9401" r="8263" b="36000"/>
          <a:stretch/>
        </p:blipFill>
        <p:spPr>
          <a:xfrm>
            <a:off x="179512" y="772028"/>
            <a:ext cx="8805221" cy="3947168"/>
          </a:xfrm>
          <a:prstGeom prst="rect">
            <a:avLst/>
          </a:prstGeom>
        </p:spPr>
      </p:pic>
      <p:sp>
        <p:nvSpPr>
          <p:cNvPr id="8089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769224" y="628297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B3A52FB-D810-4318-83D5-1D065639A0D9}" type="slidenum">
              <a:rPr lang="ru-RU" altLang="ru-RU" smtClean="0">
                <a:cs typeface="Arial" charset="0"/>
              </a:rPr>
              <a:pPr/>
              <a:t>21</a:t>
            </a:fld>
            <a:endParaRPr lang="ru-RU" altLang="ru-RU" dirty="0" smtClean="0">
              <a:cs typeface="Arial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33786" y="2974220"/>
            <a:ext cx="2291851" cy="3680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979712" y="3355629"/>
            <a:ext cx="0" cy="7920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331640" y="4174460"/>
            <a:ext cx="144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44040"/>
                </a:solidFill>
              </a:rPr>
              <a:t>Ведомость коррекции</a:t>
            </a:r>
            <a:br>
              <a:rPr lang="ru-RU" b="1" dirty="0">
                <a:solidFill>
                  <a:srgbClr val="844040"/>
                </a:solidFill>
              </a:rPr>
            </a:br>
            <a:r>
              <a:rPr lang="ru-RU" b="1" dirty="0">
                <a:solidFill>
                  <a:srgbClr val="844040"/>
                </a:solidFill>
              </a:rPr>
              <a:t>12-02</a:t>
            </a:r>
          </a:p>
        </p:txBody>
      </p:sp>
      <p:cxnSp>
        <p:nvCxnSpPr>
          <p:cNvPr id="9" name="Прямая со стрелкой 8"/>
          <p:cNvCxnSpPr>
            <a:stCxn id="11" idx="0"/>
            <a:endCxn id="10" idx="7"/>
          </p:cNvCxnSpPr>
          <p:nvPr/>
        </p:nvCxnSpPr>
        <p:spPr>
          <a:xfrm flipH="1" flipV="1">
            <a:off x="4817870" y="3557528"/>
            <a:ext cx="941717" cy="6169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 rot="5400000">
            <a:off x="4348883" y="3135894"/>
            <a:ext cx="683387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174460"/>
            <a:ext cx="309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44040"/>
                </a:solidFill>
              </a:rPr>
              <a:t>Поставить </a:t>
            </a:r>
            <a:r>
              <a:rPr lang="ru-RU" b="1" dirty="0">
                <a:solidFill>
                  <a:srgbClr val="844040"/>
                </a:solidFill>
              </a:rPr>
              <a:t>отметку «</a:t>
            </a:r>
            <a:r>
              <a:rPr lang="en-US" b="1" dirty="0">
                <a:solidFill>
                  <a:srgbClr val="844040"/>
                </a:solidFill>
              </a:rPr>
              <a:t>V</a:t>
            </a:r>
            <a:r>
              <a:rPr lang="ru-RU" b="1" dirty="0" smtClean="0">
                <a:solidFill>
                  <a:srgbClr val="844040"/>
                </a:solidFill>
              </a:rPr>
              <a:t>»</a:t>
            </a:r>
            <a:br>
              <a:rPr lang="ru-RU" b="1" dirty="0" smtClean="0">
                <a:solidFill>
                  <a:srgbClr val="844040"/>
                </a:solidFill>
              </a:rPr>
            </a:br>
            <a:r>
              <a:rPr lang="ru-RU" b="1" dirty="0" smtClean="0">
                <a:solidFill>
                  <a:srgbClr val="844040"/>
                </a:solidFill>
              </a:rPr>
              <a:t>в </a:t>
            </a:r>
            <a:r>
              <a:rPr lang="ru-RU" b="1" dirty="0">
                <a:solidFill>
                  <a:srgbClr val="844040"/>
                </a:solidFill>
              </a:rPr>
              <a:t>графе «Явился»</a:t>
            </a:r>
          </a:p>
        </p:txBody>
      </p:sp>
    </p:spTree>
    <p:extLst>
      <p:ext uri="{BB962C8B-B14F-4D97-AF65-F5344CB8AC3E}">
        <p14:creationId xmlns:p14="http://schemas.microsoft.com/office/powerpoint/2010/main" val="20007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67004"/>
            <a:ext cx="9144000" cy="515269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Arial" charset="0"/>
              </a:rPr>
              <a:t> Ведомость </a:t>
            </a: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ea typeface="+mn-ea"/>
                <a:cs typeface="Arial" charset="0"/>
              </a:rPr>
              <a:t>коррекции персональных данных 12-02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ru-RU" sz="1400" b="1" smtClean="0">
                <a:solidFill>
                  <a:srgbClr val="FFFFFF"/>
                </a:solidFill>
              </a:rPr>
              <a:pPr algn="ctr"/>
              <a:t>22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4333" r="2750" b="18814"/>
          <a:stretch/>
        </p:blipFill>
        <p:spPr>
          <a:xfrm>
            <a:off x="663221" y="2919960"/>
            <a:ext cx="6192688" cy="35313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Овал 12"/>
          <p:cNvSpPr/>
          <p:nvPr/>
        </p:nvSpPr>
        <p:spPr>
          <a:xfrm>
            <a:off x="735229" y="3845316"/>
            <a:ext cx="2808312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471533" y="3269252"/>
            <a:ext cx="2045514" cy="21602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11774" y="2556615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44040"/>
                </a:solidFill>
              </a:rPr>
              <a:t>Было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71533" y="2556615"/>
            <a:ext cx="4894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44040"/>
                </a:solidFill>
              </a:rPr>
              <a:t>Стало – пишем только то, что изменилось!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07237" y="6149572"/>
            <a:ext cx="36870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07237" y="3029212"/>
            <a:ext cx="37475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806" y="1629576"/>
            <a:ext cx="8712968" cy="64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44040"/>
                </a:solidFill>
              </a:rPr>
              <a:t>Заполнить Ведомость коррекции персональных данных участников ГИА в аудитории (ППЭ-12-02), если требуется</a:t>
            </a:r>
            <a:endParaRPr lang="ru-RU" dirty="0">
              <a:solidFill>
                <a:srgbClr val="84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0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BAB78-F855-48F6-90EC-0C30D3D57B44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96" y="1052736"/>
            <a:ext cx="1884388" cy="1828445"/>
          </a:xfrm>
          <a:prstGeom prst="rect">
            <a:avLst/>
          </a:prstGeom>
        </p:spPr>
      </p:pic>
      <p:sp>
        <p:nvSpPr>
          <p:cNvPr id="4" name="Объект 9"/>
          <p:cNvSpPr txBox="1">
            <a:spLocks/>
          </p:cNvSpPr>
          <p:nvPr/>
        </p:nvSpPr>
        <p:spPr bwMode="auto">
          <a:xfrm>
            <a:off x="2328315" y="1841749"/>
            <a:ext cx="2548599" cy="86409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Аудиторный пакет с бланками и формами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75" y="4527905"/>
            <a:ext cx="1884388" cy="1828445"/>
          </a:xfrm>
          <a:prstGeom prst="rect">
            <a:avLst/>
          </a:prstGeom>
        </p:spPr>
      </p:pic>
      <p:sp>
        <p:nvSpPr>
          <p:cNvPr id="5" name="Объект 9"/>
          <p:cNvSpPr txBox="1">
            <a:spLocks/>
          </p:cNvSpPr>
          <p:nvPr/>
        </p:nvSpPr>
        <p:spPr>
          <a:xfrm>
            <a:off x="4522071" y="5426193"/>
            <a:ext cx="1522512" cy="63900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smtClean="0">
                <a:solidFill>
                  <a:srgbClr val="496DA7"/>
                </a:solidFill>
                <a:latin typeface="Cambria" panose="02040503050406030204" pitchFamily="18" charset="0"/>
              </a:rPr>
              <a:t>КИМ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731627" y="2994274"/>
            <a:ext cx="2303463" cy="1152525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9.50 </a:t>
            </a:r>
          </a:p>
          <a:p>
            <a:pPr algn="ctr"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Начало инструктажа</a:t>
            </a: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48469" y="1064725"/>
            <a:ext cx="2303463" cy="1152525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FFFFFF"/>
                </a:solidFill>
                <a:cs typeface="Arial" charset="0"/>
              </a:rPr>
              <a:t>Организатор вскрывает до прихода участников</a:t>
            </a: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3052403" y="3011239"/>
            <a:ext cx="2736850" cy="1152525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FFFFFF"/>
                </a:solidFill>
                <a:cs typeface="Arial" charset="0"/>
              </a:rPr>
              <a:t>Бланки</a:t>
            </a:r>
            <a:endParaRPr lang="ru-RU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0" name="Выноска со стрелкой вправо 9"/>
          <p:cNvSpPr/>
          <p:nvPr/>
        </p:nvSpPr>
        <p:spPr>
          <a:xfrm>
            <a:off x="5833536" y="3011239"/>
            <a:ext cx="2447925" cy="1152525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Не ранее 10.00 вторая часть инструктажа</a:t>
            </a: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1191104" y="4871054"/>
            <a:ext cx="2447925" cy="1152525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Организатор вскрывает пакет с КИМ</a:t>
            </a: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28184" y="4871054"/>
            <a:ext cx="1873250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КИМ</a:t>
            </a:r>
          </a:p>
          <a:p>
            <a:pPr algn="ctr">
              <a:defRPr/>
            </a:pPr>
            <a:r>
              <a:rPr lang="ru-RU" dirty="0">
                <a:solidFill>
                  <a:srgbClr val="FFFFFF"/>
                </a:solidFill>
                <a:cs typeface="Arial" charset="0"/>
              </a:rPr>
              <a:t>не ранее 10.00</a:t>
            </a:r>
          </a:p>
        </p:txBody>
      </p:sp>
    </p:spTree>
    <p:extLst>
      <p:ext uri="{BB962C8B-B14F-4D97-AF65-F5344CB8AC3E}">
        <p14:creationId xmlns:p14="http://schemas.microsoft.com/office/powerpoint/2010/main" val="11063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3226" t="9401" r="8263" b="36000"/>
          <a:stretch/>
        </p:blipFill>
        <p:spPr>
          <a:xfrm>
            <a:off x="746578" y="2346536"/>
            <a:ext cx="6873422" cy="3081189"/>
          </a:xfrm>
          <a:prstGeom prst="rect">
            <a:avLst/>
          </a:prstGeom>
        </p:spPr>
      </p:pic>
      <p:sp>
        <p:nvSpPr>
          <p:cNvPr id="74754" name="Содержимое 2"/>
          <p:cNvSpPr>
            <a:spLocks noGrp="1"/>
          </p:cNvSpPr>
          <p:nvPr>
            <p:ph idx="1"/>
          </p:nvPr>
        </p:nvSpPr>
        <p:spPr>
          <a:xfrm>
            <a:off x="220984" y="824403"/>
            <a:ext cx="8471892" cy="152213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10:00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–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вторая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часть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инструктажа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altLang="ru-RU" sz="8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Варианты КИМ выдаются в 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itchFamily="18" charset="0"/>
              </a:rPr>
              <a:t>свободном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порядке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Номер выданного варианта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организаторы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вписывают в поле</a:t>
            </a:r>
            <a:r>
              <a:rPr lang="en-US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«Вариант» </a:t>
            </a:r>
            <a:r>
              <a:rPr lang="ru-RU" alt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всех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именных бланков участников и в «Ведомость ППЭ-05-02 в графу «Вариант». </a:t>
            </a:r>
            <a:endParaRPr lang="ru-RU" altLang="ru-RU" sz="2000" u="sng" dirty="0" smtClean="0"/>
          </a:p>
        </p:txBody>
      </p:sp>
      <p:sp>
        <p:nvSpPr>
          <p:cNvPr id="798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FCDD81-5C2D-4B56-84E7-78DBDB535C16}" type="slidenum">
              <a:rPr lang="ru-RU" altLang="ru-RU" smtClean="0">
                <a:cs typeface="Arial" charset="0"/>
              </a:rPr>
              <a:pPr/>
              <a:t>24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79875" name="Объект 4"/>
          <p:cNvPicPr>
            <a:picLocks/>
          </p:cNvPicPr>
          <p:nvPr/>
        </p:nvPicPr>
        <p:blipFill>
          <a:blip r:embed="rId3"/>
          <a:srcRect l="17386" t="89124" r="33324" b="4538"/>
          <a:stretch>
            <a:fillRect/>
          </a:stretch>
        </p:blipFill>
        <p:spPr bwMode="auto">
          <a:xfrm>
            <a:off x="827584" y="5529006"/>
            <a:ext cx="7566062" cy="75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1224487" y="5462965"/>
            <a:ext cx="1800200" cy="6686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mbria" pitchFamily="18" charset="0"/>
                <a:ea typeface="+mn-ea"/>
                <a:cs typeface="Arial" charset="0"/>
              </a:defRPr>
            </a:lvl9pPr>
          </a:lstStyle>
          <a:p>
            <a:fld id="{5B3A52FB-D810-4318-83D5-1D065639A0D9}" type="slidenum">
              <a:rPr lang="ru-RU" altLang="ru-RU" smtClean="0">
                <a:cs typeface="Arial" charset="0"/>
              </a:rPr>
              <a:pPr/>
              <a:t>24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22156" y="3645024"/>
            <a:ext cx="461133" cy="6758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Содержимое 2"/>
          <p:cNvSpPr>
            <a:spLocks noGrp="1"/>
          </p:cNvSpPr>
          <p:nvPr>
            <p:ph idx="1"/>
          </p:nvPr>
        </p:nvSpPr>
        <p:spPr>
          <a:xfrm>
            <a:off x="449586" y="1196752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проведении ГВЭ по русскому языку и математике необходимо учитывать 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формат работы</a:t>
            </a: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отражен в номере варианта, первая цифра)</a:t>
            </a: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 особенности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участников</a:t>
            </a:r>
          </a:p>
          <a:p>
            <a:pPr>
              <a:defRPr/>
            </a:pP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Для слабовидящих участников масштабирование 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КИМ, бланков №1 до формата А3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на ГВЭ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9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и ОГЭ осуществляется в РЦОИ. Бланки №2 НЕ масштабируются. В аудиторном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секьюрпаке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лежат бланки стандартные и увеличенные.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Слабовидящие участники экзамена могут работать со стандартными и масштабированными КИМ и бланками ответов №1. 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Бланки ответов №2 и ДБО №2 используются только стандартные.</a:t>
            </a:r>
          </a:p>
          <a:p>
            <a:pPr algn="ctr">
              <a:buFont typeface="Arial" charset="0"/>
              <a:buNone/>
              <a:defRPr/>
            </a:pPr>
            <a:endParaRPr lang="ru-RU" altLang="ru-RU" sz="2000" u="sng" dirty="0"/>
          </a:p>
          <a:p>
            <a:pPr>
              <a:buFont typeface="Arial" charset="0"/>
              <a:buNone/>
              <a:defRPr/>
            </a:pPr>
            <a:endParaRPr lang="ru-RU" altLang="ru-RU" sz="2000" dirty="0"/>
          </a:p>
        </p:txBody>
      </p:sp>
      <p:sp>
        <p:nvSpPr>
          <p:cNvPr id="798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FCDD81-5C2D-4B56-84E7-78DBDB535C16}" type="slidenum">
              <a:rPr lang="ru-RU" altLang="ru-RU" smtClean="0">
                <a:cs typeface="Arial" charset="0"/>
              </a:rPr>
              <a:pPr/>
              <a:t>25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0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4945"/>
            <a:ext cx="9144000" cy="4924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рабочем столе участника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r="8664"/>
          <a:stretch/>
        </p:blipFill>
        <p:spPr>
          <a:xfrm>
            <a:off x="899592" y="1643590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1166"/>
            <a:ext cx="929032" cy="140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r="10080"/>
          <a:stretch/>
        </p:blipFill>
        <p:spPr bwMode="auto">
          <a:xfrm>
            <a:off x="4716016" y="1643590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r="12179"/>
          <a:stretch/>
        </p:blipFill>
        <p:spPr bwMode="auto">
          <a:xfrm>
            <a:off x="2771800" y="1643590"/>
            <a:ext cx="1008112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60134" y="3265368"/>
            <a:ext cx="1440160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Бланки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70531" y="3265368"/>
            <a:ext cx="1440160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КИМ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284984"/>
            <a:ext cx="1440160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Черновики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13563"/>
          <a:stretch/>
        </p:blipFill>
        <p:spPr>
          <a:xfrm>
            <a:off x="137668" y="3985641"/>
            <a:ext cx="1523847" cy="142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5787"/>
          <a:stretch/>
        </p:blipFill>
        <p:spPr>
          <a:xfrm>
            <a:off x="1841845" y="4636566"/>
            <a:ext cx="1419290" cy="154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804248" y="1596060"/>
            <a:ext cx="2016224" cy="14762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Разрешенные средства воспитания и обучения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30127" y="3265368"/>
            <a:ext cx="2016224" cy="14314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Специальные технические средства для лиц с ОВЗ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26</a:t>
            </a:fld>
            <a:endParaRPr lang="ru-RU" alt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40624" y="4889814"/>
            <a:ext cx="2016224" cy="14919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Продукты питания, бутилированная вода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9763" t="10800" r="38975" b="10800"/>
          <a:stretch/>
        </p:blipFill>
        <p:spPr>
          <a:xfrm>
            <a:off x="3825039" y="3988732"/>
            <a:ext cx="921679" cy="19116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24801" b="29000"/>
          <a:stretch/>
        </p:blipFill>
        <p:spPr>
          <a:xfrm>
            <a:off x="4499993" y="5365060"/>
            <a:ext cx="1584176" cy="7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90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случае выхода участника из аудитории организатор должен проконтролировать количество оставленных участником на рабочем столе экзаменационных материалов.</a:t>
            </a:r>
          </a:p>
        </p:txBody>
      </p:sp>
      <p:sp>
        <p:nvSpPr>
          <p:cNvPr id="11059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9CF4D3-452D-4FB0-BD9B-B4D673BA9C43}" type="slidenum">
              <a:rPr lang="ru-RU" altLang="ru-RU" smtClean="0">
                <a:cs typeface="Arial" charset="0"/>
              </a:rPr>
              <a:pPr/>
              <a:t>27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75" y="2714625"/>
            <a:ext cx="7772400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grpSp>
        <p:nvGrpSpPr>
          <p:cNvPr id="73730" name="Группа 9"/>
          <p:cNvGrpSpPr>
            <a:grpSpLocks/>
          </p:cNvGrpSpPr>
          <p:nvPr/>
        </p:nvGrpSpPr>
        <p:grpSpPr bwMode="auto">
          <a:xfrm>
            <a:off x="928688" y="2714625"/>
            <a:ext cx="7788275" cy="1428750"/>
            <a:chOff x="512664" y="-1140205"/>
            <a:chExt cx="7788374" cy="818064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3997820" y="-4625360"/>
              <a:ext cx="818064" cy="77883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512664" y="-935689"/>
              <a:ext cx="7768374" cy="369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688" tIns="15240" rIns="15240" bIns="15240" spcCol="1270" anchor="ctr"/>
            <a:lstStyle/>
            <a:p>
              <a:pPr marL="228600" lvl="1" indent="-228600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ru-RU" sz="2600" b="1" cap="all" spc="50" dirty="0">
                  <a:ln w="11430"/>
                  <a:solidFill>
                    <a:srgbClr val="F79646">
                      <a:lumMod val="50000"/>
                    </a:srgb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mbria" pitchFamily="18" charset="0"/>
                  <a:ea typeface="+mj-ea"/>
                  <a:cs typeface="+mj-cs"/>
                </a:rPr>
                <a:t>ПРАВИЛА ЗАПОЛНЕНИЯ БЛАНКОВ ОТВЕТОВ</a:t>
              </a:r>
              <a:endParaRPr lang="ru-RU" sz="2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7373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279403-9797-423F-B2C8-5D08B9589C87}" type="slidenum">
              <a:rPr lang="ru-RU" altLang="ru-RU" smtClean="0">
                <a:cs typeface="Arial" charset="0"/>
              </a:rPr>
              <a:pPr/>
              <a:t>28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2"/>
          <p:cNvPicPr>
            <a:picLocks noChangeAspect="1" noChangeArrowheads="1"/>
          </p:cNvPicPr>
          <p:nvPr/>
        </p:nvPicPr>
        <p:blipFill>
          <a:blip r:embed="rId2"/>
          <a:srcRect l="17638" t="8215" r="33778" b="4810"/>
          <a:stretch>
            <a:fillRect/>
          </a:stretch>
        </p:blipFill>
        <p:spPr bwMode="auto">
          <a:xfrm>
            <a:off x="4355976" y="548680"/>
            <a:ext cx="449714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210053" y="762993"/>
            <a:ext cx="1071563" cy="2857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ШТРИХКОД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 rot="16200000">
            <a:off x="4181376" y="1070199"/>
            <a:ext cx="1071562" cy="2857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ШТРИХКОД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5653831" y="1120180"/>
            <a:ext cx="214313" cy="642938"/>
          </a:xfrm>
          <a:prstGeom prst="rightBrace">
            <a:avLst/>
          </a:prstGeom>
          <a:ln w="317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64733" y="1263055"/>
            <a:ext cx="1071563" cy="35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/>
              <a:t>ЗАПОЛНЯЕТСЯ В РЦОИ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97290" y="863798"/>
            <a:ext cx="2266998" cy="214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/>
              <a:t>информация об экзамене и рассадке</a:t>
            </a:r>
          </a:p>
        </p:txBody>
      </p:sp>
      <p:sp>
        <p:nvSpPr>
          <p:cNvPr id="74764" name="Номер слайда 12"/>
          <p:cNvSpPr>
            <a:spLocks noGrp="1"/>
          </p:cNvSpPr>
          <p:nvPr>
            <p:ph type="sldNum" sz="quarter" idx="12"/>
          </p:nvPr>
        </p:nvSpPr>
        <p:spPr bwMode="auto">
          <a:xfrm>
            <a:off x="7020845" y="6332389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B4BDAB1-0630-4156-9AA9-9D69F3E24D23}" type="slidenum">
              <a:rPr lang="ru-RU" altLang="ru-RU" smtClean="0">
                <a:cs typeface="Arial" charset="0"/>
              </a:rPr>
              <a:pPr/>
              <a:t>29</a:t>
            </a:fld>
            <a:endParaRPr lang="ru-RU" altLang="ru-RU" dirty="0" smtClean="0"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518147" y="1763118"/>
            <a:ext cx="4134877" cy="4117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801" y="1340768"/>
            <a:ext cx="41670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Бланки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ГИА-9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заполняются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cs typeface="+mn-cs"/>
              </a:rPr>
              <a:t>гелевой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 или капиллярной ручкой черного цвета.  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Участник экзамена должен изображать каждую цифру и букву во всех полях Б№1,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копируя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образец ее написания из строки с образцами написания символов.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Каждое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поле в бланках заполняется, начиная с первой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позиции (клетки).</a:t>
            </a:r>
          </a:p>
        </p:txBody>
      </p:sp>
    </p:spTree>
    <p:extLst>
      <p:ext uri="{BB962C8B-B14F-4D97-AF65-F5344CB8AC3E}">
        <p14:creationId xmlns:p14="http://schemas.microsoft.com/office/powerpoint/2010/main" val="34313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70416"/>
            <a:ext cx="51480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ПРОВЕДЕНИЕ ЭКЗАМЕНА НА ДОМУ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01227"/>
              </p:ext>
            </p:extLst>
          </p:nvPr>
        </p:nvGraphicFramePr>
        <p:xfrm>
          <a:off x="3563888" y="1558717"/>
          <a:ext cx="4915560" cy="501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Документ" r:id="rId3" imgW="6069141" imgH="6191419" progId="Word.Document.12">
                  <p:embed/>
                </p:oleObj>
              </mc:Choice>
              <mc:Fallback>
                <p:oleObj name="Документ" r:id="rId3" imgW="6069141" imgH="619141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1558717"/>
                        <a:ext cx="4915560" cy="5014565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0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960113"/>
            <a:ext cx="4306748" cy="55881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72845" y="1199034"/>
            <a:ext cx="1071563" cy="2857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ШТРИХКОД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 rot="16200000">
            <a:off x="4109368" y="1454200"/>
            <a:ext cx="1071562" cy="2857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ШТРИХКОД</a:t>
            </a:r>
          </a:p>
        </p:txBody>
      </p:sp>
      <p:sp>
        <p:nvSpPr>
          <p:cNvPr id="13" name="Овал 12"/>
          <p:cNvSpPr/>
          <p:nvPr/>
        </p:nvSpPr>
        <p:spPr>
          <a:xfrm>
            <a:off x="4211961" y="4149080"/>
            <a:ext cx="2232248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276872"/>
            <a:ext cx="38164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В случае, если КИМ ОГЭ не предусматривает записи ответа на бланке №1, поле для записи ответа будет заполнено символами «ХХХ»</a:t>
            </a:r>
          </a:p>
        </p:txBody>
      </p:sp>
    </p:spTree>
    <p:extLst>
      <p:ext uri="{BB962C8B-B14F-4D97-AF65-F5344CB8AC3E}">
        <p14:creationId xmlns:p14="http://schemas.microsoft.com/office/powerpoint/2010/main" val="2120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 smtClean="0">
                <a:solidFill>
                  <a:srgbClr val="FFFFFF"/>
                </a:solidFill>
              </a:rPr>
              <a:pPr algn="ctr"/>
              <a:t>31</a:t>
            </a:fld>
            <a:endParaRPr kumimoji="0"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1651" r="2400" b="4851"/>
          <a:stretch/>
        </p:blipFill>
        <p:spPr>
          <a:xfrm>
            <a:off x="251520" y="1498352"/>
            <a:ext cx="482453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553200" y="3787799"/>
            <a:ext cx="2051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23030"/>
                </a:solidFill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623030"/>
                </a:solidFill>
                <a:ea typeface="Times New Roman" panose="02020603050405020304" pitchFamily="18" charset="0"/>
              </a:rPr>
              <a:t>Z</a:t>
            </a:r>
            <a:r>
              <a:rPr lang="en-US" b="1" dirty="0" smtClean="0">
                <a:solidFill>
                  <a:srgbClr val="623030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623030"/>
                </a:solidFill>
                <a:ea typeface="Times New Roman" panose="02020603050405020304" pitchFamily="18" charset="0"/>
              </a:rPr>
              <a:t> НЕ СТАВИМ!</a:t>
            </a:r>
            <a:endParaRPr lang="ru-RU" dirty="0">
              <a:solidFill>
                <a:srgbClr val="62303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6200000">
            <a:off x="4602832" y="3470176"/>
            <a:ext cx="2674640" cy="86409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ОШИБКА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65919"/>
            <a:ext cx="3003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844040"/>
                </a:solidFill>
                <a:ea typeface="Times New Roman" panose="02020603050405020304" pitchFamily="18" charset="0"/>
              </a:rPr>
              <a:t>Бланк ответов №1</a:t>
            </a:r>
            <a:endParaRPr lang="en-US" sz="2400" b="1" dirty="0">
              <a:solidFill>
                <a:srgbClr val="84404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2"/>
          <p:cNvPicPr>
            <a:picLocks noChangeAspect="1" noChangeArrowheads="1"/>
          </p:cNvPicPr>
          <p:nvPr/>
        </p:nvPicPr>
        <p:blipFill rotWithShape="1">
          <a:blip r:embed="rId2"/>
          <a:srcRect l="17638" t="69792" r="33778" b="4810"/>
          <a:stretch/>
        </p:blipFill>
        <p:spPr bwMode="auto">
          <a:xfrm>
            <a:off x="971600" y="3443395"/>
            <a:ext cx="7359905" cy="261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1979713" y="5445224"/>
            <a:ext cx="936104" cy="4800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Выноска со стрелкой вправо 9"/>
          <p:cNvSpPr/>
          <p:nvPr/>
        </p:nvSpPr>
        <p:spPr>
          <a:xfrm>
            <a:off x="63780" y="5376001"/>
            <a:ext cx="1521123" cy="661143"/>
          </a:xfrm>
          <a:prstGeom prst="rightArrowCallout">
            <a:avLst>
              <a:gd name="adj1" fmla="val 15339"/>
              <a:gd name="adj2" fmla="val 25000"/>
              <a:gd name="adj3" fmla="val 25000"/>
              <a:gd name="adj4" fmla="val 7565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</a:rPr>
              <a:t>ОБЯЗАТЕЛЬНОЕ ПОЛЕ ДЛЯ ЗАПОЛНЕНИЯ</a:t>
            </a:r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7292770" y="5267485"/>
            <a:ext cx="1851230" cy="878172"/>
          </a:xfrm>
          <a:prstGeom prst="leftArrowCallout">
            <a:avLst>
              <a:gd name="adj1" fmla="val 10912"/>
              <a:gd name="adj2" fmla="val 25000"/>
              <a:gd name="adj3" fmla="val 25000"/>
              <a:gd name="adj4" fmla="val 7494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</a:rPr>
              <a:t>ПОДПИСЬ ОРГАНИЗАТОРА УДОСТОВЕРЯЕТ ТРИ ПРЕДЫДУЩИХ МЕТКИ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304549" y="5487889"/>
            <a:ext cx="952608" cy="4373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764" name="Номер слайда 12"/>
          <p:cNvSpPr>
            <a:spLocks noGrp="1"/>
          </p:cNvSpPr>
          <p:nvPr>
            <p:ph type="sldNum" sz="quarter" idx="12"/>
          </p:nvPr>
        </p:nvSpPr>
        <p:spPr bwMode="auto">
          <a:xfrm>
            <a:off x="6908900" y="617767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B4BDAB1-0630-4156-9AA9-9D69F3E24D23}" type="slidenum">
              <a:rPr lang="ru-RU" altLang="ru-RU" smtClean="0">
                <a:cs typeface="Arial" charset="0"/>
              </a:rPr>
              <a:pPr/>
              <a:t>32</a:t>
            </a:fld>
            <a:endParaRPr lang="ru-RU" altLang="ru-RU" dirty="0" smtClean="0"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4491" y="5506629"/>
            <a:ext cx="205097" cy="5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9084" y="1359319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Внизу бланка организатор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вписывает номер выданного варианта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Свою подпись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ставит, только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подтверждая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метку «Неявка», «Удалён» или «Не закончил»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6914" y="443197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  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254906" y="4366707"/>
            <a:ext cx="2164966" cy="497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91292" y="3213271"/>
            <a:ext cx="2908700" cy="7386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Если не зачеркнуть 3, то по итогам обработки у участника не будет ответа на 3 задание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 flipH="1">
            <a:off x="2260986" y="3951935"/>
            <a:ext cx="784656" cy="42934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4" name="Номер слайда 12"/>
          <p:cNvSpPr>
            <a:spLocks noGrp="1"/>
          </p:cNvSpPr>
          <p:nvPr>
            <p:ph type="sldNum" sz="quarter" idx="12"/>
          </p:nvPr>
        </p:nvSpPr>
        <p:spPr bwMode="auto">
          <a:xfrm>
            <a:off x="7002338" y="6375541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B4BDAB1-0630-4156-9AA9-9D69F3E24D23}" type="slidenum">
              <a:rPr lang="ru-RU" altLang="ru-RU" smtClean="0">
                <a:cs typeface="Arial" charset="0"/>
              </a:rPr>
              <a:pPr/>
              <a:t>33</a:t>
            </a:fld>
            <a:endParaRPr lang="ru-RU" altLang="ru-RU" dirty="0" smtClean="0"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944" y="1078111"/>
            <a:ext cx="8775544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rgbClr val="623030"/>
                </a:solidFill>
                <a:cs typeface="+mn-cs"/>
              </a:rPr>
              <a:t>Ответ </a:t>
            </a:r>
            <a:r>
              <a:rPr lang="en-US" sz="2000" b="1" dirty="0" err="1" smtClean="0">
                <a:solidFill>
                  <a:srgbClr val="623030"/>
                </a:solidFill>
                <a:cs typeface="+mn-cs"/>
              </a:rPr>
              <a:t>не</a:t>
            </a:r>
            <a:r>
              <a:rPr lang="en-US" sz="2000" b="1" dirty="0" smtClean="0">
                <a:solidFill>
                  <a:srgbClr val="623030"/>
                </a:solidFill>
                <a:cs typeface="+mn-cs"/>
              </a:rPr>
              <a:t> </a:t>
            </a:r>
            <a:r>
              <a:rPr lang="ru-RU" sz="2000" b="1" dirty="0" smtClean="0">
                <a:solidFill>
                  <a:srgbClr val="623030"/>
                </a:solidFill>
                <a:cs typeface="+mn-cs"/>
              </a:rPr>
              <a:t>должен </a:t>
            </a:r>
            <a:r>
              <a:rPr lang="en-US" sz="2000" b="1" dirty="0" err="1" smtClean="0">
                <a:solidFill>
                  <a:srgbClr val="623030"/>
                </a:solidFill>
                <a:cs typeface="+mn-cs"/>
              </a:rPr>
              <a:t>выход</a:t>
            </a:r>
            <a:r>
              <a:rPr lang="ru-RU" sz="2000" b="1" dirty="0" err="1" smtClean="0">
                <a:solidFill>
                  <a:srgbClr val="623030"/>
                </a:solidFill>
                <a:cs typeface="+mn-cs"/>
              </a:rPr>
              <a:t>ить</a:t>
            </a:r>
            <a:r>
              <a:rPr lang="en-US" sz="2000" b="1" dirty="0" smtClean="0">
                <a:solidFill>
                  <a:srgbClr val="623030"/>
                </a:solidFill>
                <a:cs typeface="+mn-cs"/>
              </a:rPr>
              <a:t> </a:t>
            </a:r>
            <a:r>
              <a:rPr lang="en-US" sz="2000" b="1" dirty="0" err="1" smtClean="0">
                <a:solidFill>
                  <a:srgbClr val="623030"/>
                </a:solidFill>
                <a:cs typeface="+mn-cs"/>
              </a:rPr>
              <a:t>за</a:t>
            </a:r>
            <a:r>
              <a:rPr lang="en-US" sz="2000" b="1" dirty="0" smtClean="0">
                <a:solidFill>
                  <a:srgbClr val="623030"/>
                </a:solidFill>
                <a:cs typeface="+mn-cs"/>
              </a:rPr>
              <a:t> </a:t>
            </a:r>
            <a:r>
              <a:rPr lang="en-US" sz="2000" b="1" dirty="0" err="1" smtClean="0">
                <a:solidFill>
                  <a:srgbClr val="623030"/>
                </a:solidFill>
                <a:cs typeface="+mn-cs"/>
              </a:rPr>
              <a:t>пределы</a:t>
            </a:r>
            <a:r>
              <a:rPr lang="en-US" sz="2000" b="1" dirty="0" smtClean="0">
                <a:solidFill>
                  <a:srgbClr val="623030"/>
                </a:solidFill>
                <a:cs typeface="+mn-cs"/>
              </a:rPr>
              <a:t> </a:t>
            </a:r>
            <a:r>
              <a:rPr lang="en-US" sz="2000" b="1" dirty="0" err="1" smtClean="0">
                <a:solidFill>
                  <a:srgbClr val="623030"/>
                </a:solidFill>
                <a:cs typeface="+mn-cs"/>
              </a:rPr>
              <a:t>поля</a:t>
            </a:r>
            <a:r>
              <a:rPr lang="en-US" sz="2000" b="1" dirty="0" smtClean="0">
                <a:solidFill>
                  <a:srgbClr val="623030"/>
                </a:solidFill>
                <a:cs typeface="+mn-cs"/>
              </a:rPr>
              <a:t> </a:t>
            </a:r>
            <a:r>
              <a:rPr lang="ru-RU" sz="2000" b="1" dirty="0" smtClean="0">
                <a:solidFill>
                  <a:srgbClr val="623030"/>
                </a:solidFill>
                <a:cs typeface="+mn-cs"/>
              </a:rPr>
              <a:t>ответов (17 клеток)</a:t>
            </a:r>
            <a:endParaRPr lang="ru-RU" sz="2000" b="1" dirty="0">
              <a:solidFill>
                <a:srgbClr val="623030"/>
              </a:solidFill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9" y="3836013"/>
            <a:ext cx="3860065" cy="176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3071"/>
            <a:ext cx="6264696" cy="148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36672"/>
            <a:ext cx="4394658" cy="180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7447299" y="3645024"/>
            <a:ext cx="0" cy="230425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630875" y="3645024"/>
            <a:ext cx="0" cy="230425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246499" y="4293096"/>
            <a:ext cx="222281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447299" y="4445496"/>
            <a:ext cx="129614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5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Рисунок 2"/>
          <p:cNvPicPr>
            <a:picLocks noChangeAspect="1" noChangeArrowheads="1"/>
          </p:cNvPicPr>
          <p:nvPr/>
        </p:nvPicPr>
        <p:blipFill>
          <a:blip r:embed="rId2"/>
          <a:srcRect l="17638" t="8215" r="33778" b="4810"/>
          <a:stretch>
            <a:fillRect/>
          </a:stretch>
        </p:blipFill>
        <p:spPr bwMode="auto">
          <a:xfrm>
            <a:off x="2950303" y="496396"/>
            <a:ext cx="4464496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107850" y="720425"/>
            <a:ext cx="1071563" cy="2857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ШТРИХКОД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 rot="16200000">
            <a:off x="2860833" y="1000125"/>
            <a:ext cx="1071562" cy="2857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ШТРИХКОД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321913" y="1142999"/>
            <a:ext cx="214313" cy="535781"/>
          </a:xfrm>
          <a:prstGeom prst="rightBrace">
            <a:avLst/>
          </a:prstGeom>
          <a:ln w="317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11051" y="1143000"/>
            <a:ext cx="1071563" cy="35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/>
              <a:t>ЗАПОЛНЯЕТСЯ В РЦОИ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98375" y="838423"/>
            <a:ext cx="2214562" cy="214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/>
              <a:t>информация об экзамене и рассадке</a:t>
            </a:r>
          </a:p>
        </p:txBody>
      </p:sp>
      <p:sp>
        <p:nvSpPr>
          <p:cNvPr id="9" name="Овал 8"/>
          <p:cNvSpPr/>
          <p:nvPr/>
        </p:nvSpPr>
        <p:spPr>
          <a:xfrm>
            <a:off x="3218021" y="6077133"/>
            <a:ext cx="1071562" cy="357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Выноска со стрелкой вправо 9"/>
          <p:cNvSpPr/>
          <p:nvPr/>
        </p:nvSpPr>
        <p:spPr>
          <a:xfrm>
            <a:off x="1346473" y="5857875"/>
            <a:ext cx="1857375" cy="714375"/>
          </a:xfrm>
          <a:prstGeom prst="rightArrow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</a:rPr>
              <a:t>ОБЯЗАТЕЛЬНОЕ ПОЛЕ ДЛЯ ЗАПОЛНЕНИЯ</a:t>
            </a:r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7092280" y="5614218"/>
            <a:ext cx="1789304" cy="1127150"/>
          </a:xfrm>
          <a:prstGeom prst="leftArrowCallout">
            <a:avLst>
              <a:gd name="adj1" fmla="val 15869"/>
              <a:gd name="adj2" fmla="val 17581"/>
              <a:gd name="adj3" fmla="val 25000"/>
              <a:gd name="adj4" fmla="val 6497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rgbClr val="C00000"/>
                </a:solidFill>
              </a:rPr>
              <a:t>ПОДПИСЬ ОРГАНИЗАТОРА УДОСТОВЕРЯЕТ ТРИ ПРЕДЫДУЩИХ МЕТКИ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6118655" y="6073529"/>
            <a:ext cx="1000125" cy="357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508" name="Номер слайда 12"/>
          <p:cNvSpPr>
            <a:spLocks noGrp="1"/>
          </p:cNvSpPr>
          <p:nvPr>
            <p:ph type="sldNum" sz="quarter" idx="12"/>
          </p:nvPr>
        </p:nvSpPr>
        <p:spPr bwMode="auto">
          <a:xfrm>
            <a:off x="6948264" y="637624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C1DA25D-36DA-4557-A40F-94795138E530}" type="slidenum">
              <a:rPr lang="ru-RU" altLang="ru-RU" smtClean="0">
                <a:cs typeface="Arial" charset="0"/>
              </a:rPr>
              <a:pPr/>
              <a:t>34</a:t>
            </a:fld>
            <a:endParaRPr lang="ru-RU" altLang="ru-RU" dirty="0" smtClean="0">
              <a:cs typeface="Arial" charset="0"/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100532" y="2276872"/>
            <a:ext cx="2671268" cy="2448272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Бланк ответов №1 используется на ГВЭ-9 по биологии, иностранным языкам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111567"/>
              </p:ext>
            </p:extLst>
          </p:nvPr>
        </p:nvGraphicFramePr>
        <p:xfrm>
          <a:off x="251520" y="1556792"/>
          <a:ext cx="8640960" cy="343872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23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98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191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Бланк</a:t>
                      </a:r>
                      <a:r>
                        <a:rPr lang="ru-RU" sz="2000" baseline="0" dirty="0" smtClean="0">
                          <a:effectLst/>
                        </a:rPr>
                        <a:t> ответов №1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Бланк</a:t>
                      </a:r>
                      <a:r>
                        <a:rPr lang="ru-RU" sz="2000" baseline="0" dirty="0" smtClean="0">
                          <a:effectLst/>
                        </a:rPr>
                        <a:t> ответов №</a:t>
                      </a:r>
                      <a:r>
                        <a:rPr lang="en-US" sz="2000" baseline="0" dirty="0" smtClean="0">
                          <a:effectLst/>
                        </a:rPr>
                        <a:t>2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84324173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ГВЭ</a:t>
                      </a:r>
                      <a:r>
                        <a:rPr lang="en-US" sz="2000" dirty="0" smtClean="0">
                          <a:effectLst/>
                        </a:rPr>
                        <a:t>-9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  <a:r>
                        <a:rPr lang="ru-RU" sz="2000" dirty="0">
                          <a:effectLst/>
                        </a:rPr>
                        <a:t>по биологии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>
                          <a:effectLst/>
                        </a:rPr>
                        <a:t>Ответы на задания </a:t>
                      </a:r>
                      <a:r>
                        <a:rPr lang="ru-RU" sz="2400" b="0" dirty="0" smtClean="0">
                          <a:effectLst/>
                        </a:rPr>
                        <a:t>1-6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>
                          <a:effectLst/>
                        </a:rPr>
                        <a:t>Ответ на задания </a:t>
                      </a:r>
                      <a:r>
                        <a:rPr lang="ru-RU" sz="2400" b="0" dirty="0" smtClean="0">
                          <a:effectLst/>
                        </a:rPr>
                        <a:t>7-26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0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ГВЭ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иностранным языкам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Ответы на задания 1-7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Ответы на задания 8-20</a:t>
                      </a:r>
                      <a:endParaRPr lang="ru-RU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5574349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DC561-C523-495E-AD04-A6C1C0E0E093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2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7477" t="9619" r="33458" b="4609"/>
          <a:stretch>
            <a:fillRect/>
          </a:stretch>
        </p:blipFill>
        <p:spPr bwMode="auto">
          <a:xfrm>
            <a:off x="1714480" y="214290"/>
            <a:ext cx="4714907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2357422" y="857232"/>
            <a:ext cx="3143272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5572132" y="357166"/>
            <a:ext cx="2643206" cy="1428760"/>
          </a:xfrm>
          <a:prstGeom prst="lef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C00000"/>
                </a:solidFill>
              </a:rPr>
              <a:t>ЗАПОЛНЯЕТСЯ ОРГАНИЗАТОРОМ ПРИ ВЫДАЧЕ ДОПОЛНИТЕЛЬНОГО БЛАНКА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36</a:t>
            </a:fld>
            <a:endParaRPr lang="ru-RU" alt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929190" y="428604"/>
            <a:ext cx="1071570" cy="2857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ШТРИХКОД</a:t>
            </a:r>
            <a:endParaRPr lang="ru-RU" sz="1400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rot="16200000">
            <a:off x="1678761" y="750075"/>
            <a:ext cx="1071570" cy="28575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algn="ctr"/>
            <a:r>
              <a:rPr lang="ru-RU" sz="1400" dirty="0" smtClean="0"/>
              <a:t>ШТРИХКОД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00298" y="571480"/>
            <a:ext cx="2214578" cy="214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информация об экзамене и рассадке</a:t>
            </a:r>
            <a:endParaRPr lang="ru-RU" sz="1000" dirty="0"/>
          </a:p>
        </p:txBody>
      </p:sp>
      <p:sp>
        <p:nvSpPr>
          <p:cNvPr id="11" name="Овал 10"/>
          <p:cNvSpPr/>
          <p:nvPr/>
        </p:nvSpPr>
        <p:spPr>
          <a:xfrm>
            <a:off x="5143504" y="6286520"/>
            <a:ext cx="1000132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071670" y="6286520"/>
            <a:ext cx="1000132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6143636" y="5927722"/>
            <a:ext cx="2143140" cy="857256"/>
          </a:xfrm>
          <a:prstGeom prst="lef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C00000"/>
                </a:solidFill>
              </a:rPr>
              <a:t>ПОДПИСЬ ОРГАНИЗАТОРА УДОСТОВЕРЯЕТ ТРИ ПРЕДЫДУЩИХ МЕТКИ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14" name="Выноска со стрелкой вправо 13"/>
          <p:cNvSpPr/>
          <p:nvPr/>
        </p:nvSpPr>
        <p:spPr>
          <a:xfrm>
            <a:off x="214282" y="6000768"/>
            <a:ext cx="1857388" cy="714380"/>
          </a:xfrm>
          <a:prstGeom prst="rightArrow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C00000"/>
                </a:solidFill>
              </a:rPr>
              <a:t>ОБЯЗАТЕЛЬНОЕ ПОЛЕ ДЛЯ ЗАПОЛНЕНИЯ</a:t>
            </a:r>
            <a:endParaRPr lang="ru-RU" sz="11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 flipH="1" flipV="1">
            <a:off x="1142976" y="1214422"/>
            <a:ext cx="1643074" cy="1071570"/>
          </a:xfrm>
          <a:prstGeom prst="straightConnector1">
            <a:avLst/>
          </a:prstGeom>
          <a:ln w="3175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1285852" y="1428736"/>
            <a:ext cx="1357322" cy="107157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1428728" y="928670"/>
            <a:ext cx="4000528" cy="171451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428596" y="2143116"/>
            <a:ext cx="107157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ЗАПОЛНЯЕТСЯ В РЦОИ</a:t>
            </a:r>
            <a:endParaRPr lang="ru-RU" sz="1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14546" y="3211928"/>
            <a:ext cx="411209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Cambria" panose="02040503050406030204" pitchFamily="18" charset="0"/>
              </a:rPr>
              <a:t>Бланк ответов №2 двусторонний</a:t>
            </a:r>
            <a:endParaRPr lang="ru-RU" dirty="0">
              <a:solidFill>
                <a:srgbClr val="6633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3189371" y="4425162"/>
            <a:ext cx="1525505" cy="1289536"/>
          </a:xfrm>
          <a:custGeom>
            <a:avLst/>
            <a:gdLst>
              <a:gd name="connsiteX0" fmla="*/ 302480 w 2481137"/>
              <a:gd name="connsiteY0" fmla="*/ 237246 h 2882746"/>
              <a:gd name="connsiteX1" fmla="*/ 2290306 w 2481137"/>
              <a:gd name="connsiteY1" fmla="*/ 221344 h 2882746"/>
              <a:gd name="connsiteX2" fmla="*/ 330 w 2481137"/>
              <a:gd name="connsiteY2" fmla="*/ 2574930 h 2882746"/>
              <a:gd name="connsiteX3" fmla="*/ 2481137 w 2481137"/>
              <a:gd name="connsiteY3" fmla="*/ 2877080 h 288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137" h="2882746">
                <a:moveTo>
                  <a:pt x="302480" y="237246"/>
                </a:moveTo>
                <a:cubicBezTo>
                  <a:pt x="1321572" y="34488"/>
                  <a:pt x="2340664" y="-168270"/>
                  <a:pt x="2290306" y="221344"/>
                </a:cubicBezTo>
                <a:cubicBezTo>
                  <a:pt x="2239948" y="610958"/>
                  <a:pt x="-31475" y="2132307"/>
                  <a:pt x="330" y="2574930"/>
                </a:cubicBezTo>
                <a:cubicBezTo>
                  <a:pt x="32135" y="3017553"/>
                  <a:pt x="2050441" y="2841299"/>
                  <a:pt x="2481137" y="28770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348883" y="5069930"/>
            <a:ext cx="10902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4714876" y="4361659"/>
            <a:ext cx="2736304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ea typeface="Times New Roman" panose="02020603050405020304" pitchFamily="18" charset="0"/>
              </a:rPr>
              <a:t>Z</a:t>
            </a:r>
            <a:r>
              <a:rPr lang="en-US" sz="1000" b="1" dirty="0">
                <a:ea typeface="Times New Roman" panose="02020603050405020304" pitchFamily="18" charset="0"/>
              </a:rPr>
              <a:t> </a:t>
            </a:r>
            <a:r>
              <a:rPr lang="ru-RU" sz="1000" b="1" dirty="0">
                <a:ea typeface="Times New Roman" panose="02020603050405020304" pitchFamily="18" charset="0"/>
              </a:rPr>
              <a:t> </a:t>
            </a:r>
            <a:r>
              <a:rPr lang="ru-RU" sz="1000" b="1" dirty="0" smtClean="0">
                <a:ea typeface="Times New Roman" panose="02020603050405020304" pitchFamily="18" charset="0"/>
              </a:rPr>
              <a:t>СТАВИМ, если после оформления ответов на бланках №2 остаются незаполненные поля для записи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6738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3"/>
          <p:cNvPicPr>
            <a:picLocks noChangeAspect="1"/>
          </p:cNvPicPr>
          <p:nvPr/>
        </p:nvPicPr>
        <p:blipFill>
          <a:blip r:embed="rId3"/>
          <a:srcRect l="17477" t="9018" r="33458" b="4810"/>
          <a:stretch>
            <a:fillRect/>
          </a:stretch>
        </p:blipFill>
        <p:spPr bwMode="auto">
          <a:xfrm>
            <a:off x="6111634" y="2210062"/>
            <a:ext cx="2748078" cy="40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80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A055AB-D801-467C-9DE7-780C60BD8FA3}" type="slidenum">
              <a:rPr lang="ru-RU" altLang="ru-RU" smtClean="0">
                <a:cs typeface="Arial" charset="0"/>
              </a:rPr>
              <a:pPr/>
              <a:t>37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8" name="Содержимое 3"/>
          <p:cNvPicPr>
            <a:picLocks noChangeAspect="1"/>
          </p:cNvPicPr>
          <p:nvPr/>
        </p:nvPicPr>
        <p:blipFill>
          <a:blip r:embed="rId4"/>
          <a:srcRect l="17477" t="9619" r="33458" b="4610"/>
          <a:stretch>
            <a:fillRect/>
          </a:stretch>
        </p:blipFill>
        <p:spPr bwMode="auto">
          <a:xfrm>
            <a:off x="251520" y="2198958"/>
            <a:ext cx="2740792" cy="400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Овал 13"/>
          <p:cNvSpPr/>
          <p:nvPr/>
        </p:nvSpPr>
        <p:spPr>
          <a:xfrm>
            <a:off x="1933334" y="2612278"/>
            <a:ext cx="809670" cy="2541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822049" y="2651420"/>
            <a:ext cx="809670" cy="25416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4439" y="2291767"/>
            <a:ext cx="1104890" cy="30892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6801" name="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rcRect l="17477" t="9018" r="33458" b="4810"/>
          <a:stretch>
            <a:fillRect/>
          </a:stretch>
        </p:blipFill>
        <p:spPr>
          <a:xfrm>
            <a:off x="3177934" y="2198959"/>
            <a:ext cx="2748078" cy="404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1644" y="2309858"/>
            <a:ext cx="1040185" cy="29083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" name="Овал 14"/>
          <p:cNvSpPr/>
          <p:nvPr/>
        </p:nvSpPr>
        <p:spPr>
          <a:xfrm>
            <a:off x="4916901" y="2634489"/>
            <a:ext cx="809670" cy="2541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Развернутая стрелка 20"/>
          <p:cNvSpPr/>
          <p:nvPr/>
        </p:nvSpPr>
        <p:spPr>
          <a:xfrm flipH="1" flipV="1">
            <a:off x="1314416" y="2634489"/>
            <a:ext cx="3528392" cy="463902"/>
          </a:xfrm>
          <a:prstGeom prst="uturnArrow">
            <a:avLst>
              <a:gd name="adj1" fmla="val 13957"/>
              <a:gd name="adj2" fmla="val 25000"/>
              <a:gd name="adj3" fmla="val 34298"/>
              <a:gd name="adj4" fmla="val 43750"/>
              <a:gd name="adj5" fmla="val 6384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Развернутая стрелка 21"/>
          <p:cNvSpPr/>
          <p:nvPr/>
        </p:nvSpPr>
        <p:spPr>
          <a:xfrm flipH="1" flipV="1">
            <a:off x="4200846" y="2641596"/>
            <a:ext cx="3528392" cy="481165"/>
          </a:xfrm>
          <a:prstGeom prst="uturnArrow">
            <a:avLst>
              <a:gd name="adj1" fmla="val 13957"/>
              <a:gd name="adj2" fmla="val 25000"/>
              <a:gd name="adj3" fmla="val 25000"/>
              <a:gd name="adj4" fmla="val 43750"/>
              <a:gd name="adj5" fmla="val 6245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Заголовок 4"/>
          <p:cNvSpPr>
            <a:spLocks noGrp="1"/>
          </p:cNvSpPr>
          <p:nvPr>
            <p:ph type="title"/>
          </p:nvPr>
        </p:nvSpPr>
        <p:spPr>
          <a:xfrm>
            <a:off x="251520" y="782387"/>
            <a:ext cx="9108504" cy="576064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Выдача ДБО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49678" y="1358451"/>
            <a:ext cx="8994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Если участнику ВЫДАЕТСЯ ДБО, организатор переносит номер ДБО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на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БО №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2 и заполняет форму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12-03:</a:t>
            </a:r>
            <a:endParaRPr lang="ru-RU" b="1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7934" y="4251279"/>
            <a:ext cx="411209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Cambria" panose="02040503050406030204" pitchFamily="18" charset="0"/>
              </a:rPr>
              <a:t>ДБО №2 двусторонний</a:t>
            </a:r>
            <a:endParaRPr lang="ru-RU" dirty="0">
              <a:solidFill>
                <a:srgbClr val="6633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6525905" y="3361826"/>
            <a:ext cx="1813537" cy="2436830"/>
          </a:xfrm>
          <a:custGeom>
            <a:avLst/>
            <a:gdLst>
              <a:gd name="connsiteX0" fmla="*/ 302480 w 2481137"/>
              <a:gd name="connsiteY0" fmla="*/ 237246 h 2882746"/>
              <a:gd name="connsiteX1" fmla="*/ 2290306 w 2481137"/>
              <a:gd name="connsiteY1" fmla="*/ 221344 h 2882746"/>
              <a:gd name="connsiteX2" fmla="*/ 330 w 2481137"/>
              <a:gd name="connsiteY2" fmla="*/ 2574930 h 2882746"/>
              <a:gd name="connsiteX3" fmla="*/ 2481137 w 2481137"/>
              <a:gd name="connsiteY3" fmla="*/ 2877080 h 288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137" h="2882746">
                <a:moveTo>
                  <a:pt x="302480" y="237246"/>
                </a:moveTo>
                <a:cubicBezTo>
                  <a:pt x="1321572" y="34488"/>
                  <a:pt x="2340664" y="-168270"/>
                  <a:pt x="2290306" y="221344"/>
                </a:cubicBezTo>
                <a:cubicBezTo>
                  <a:pt x="2239948" y="610958"/>
                  <a:pt x="-31475" y="2132307"/>
                  <a:pt x="330" y="2574930"/>
                </a:cubicBezTo>
                <a:cubicBezTo>
                  <a:pt x="32135" y="3017553"/>
                  <a:pt x="2050441" y="2841299"/>
                  <a:pt x="2481137" y="28770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837601" y="4509120"/>
            <a:ext cx="12961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473227" y="2406080"/>
            <a:ext cx="79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8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12942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Заголовок 1"/>
          <p:cNvSpPr>
            <a:spLocks noGrp="1"/>
          </p:cNvSpPr>
          <p:nvPr>
            <p:ph type="title"/>
          </p:nvPr>
        </p:nvSpPr>
        <p:spPr>
          <a:xfrm>
            <a:off x="0" y="996199"/>
            <a:ext cx="9144000" cy="774939"/>
          </a:xfrm>
        </p:spPr>
        <p:txBody>
          <a:bodyPr/>
          <a:lstStyle/>
          <a:p>
            <a:pPr>
              <a:defRPr/>
            </a:pP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Arial" charset="0"/>
              </a:rPr>
              <a:t>Ведомость использования</a:t>
            </a:r>
            <a:b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Arial" charset="0"/>
              </a:rPr>
            </a:b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  <a:ea typeface="+mn-ea"/>
                <a:cs typeface="Arial" charset="0"/>
              </a:rPr>
              <a:t>дополнительных бланков ответов</a:t>
            </a:r>
          </a:p>
        </p:txBody>
      </p:sp>
      <p:pic>
        <p:nvPicPr>
          <p:cNvPr id="77826" name="Рисунок 2"/>
          <p:cNvPicPr>
            <a:picLocks noChangeAspect="1" noChangeArrowheads="1"/>
          </p:cNvPicPr>
          <p:nvPr/>
        </p:nvPicPr>
        <p:blipFill rotWithShape="1">
          <a:blip r:embed="rId2"/>
          <a:srcRect l="16196" t="9019" r="31694" b="56949"/>
          <a:stretch/>
        </p:blipFill>
        <p:spPr bwMode="auto">
          <a:xfrm>
            <a:off x="737573" y="2097691"/>
            <a:ext cx="7668853" cy="393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782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926129-EFDC-485A-9F04-304944F6781A}" type="slidenum">
              <a:rPr lang="ru-RU" altLang="ru-RU" smtClean="0">
                <a:cs typeface="Arial" charset="0"/>
              </a:rPr>
              <a:pPr/>
              <a:t>38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3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38" y="980728"/>
            <a:ext cx="8926857" cy="864096"/>
          </a:xfrm>
        </p:spPr>
        <p:txBody>
          <a:bodyPr/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</a:rPr>
              <a:t>Отметки об удалении, </a:t>
            </a:r>
            <a:r>
              <a:rPr lang="ru-RU" sz="2200" b="1" cap="all" dirty="0" err="1">
                <a:solidFill>
                  <a:srgbClr val="C00000"/>
                </a:solidFill>
                <a:latin typeface="Cambria" pitchFamily="18" charset="0"/>
              </a:rPr>
              <a:t>незавершении</a:t>
            </a:r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</a:rPr>
              <a:t> экзамена, неявке </a:t>
            </a: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делаются </a:t>
            </a:r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</a:rPr>
              <a:t>на обоих именных бланках  (№1 и №2)</a:t>
            </a:r>
          </a:p>
        </p:txBody>
      </p:sp>
      <p:sp>
        <p:nvSpPr>
          <p:cNvPr id="1157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43DBE9-687E-40C5-914C-2E3B0FE29CD7}" type="slidenum">
              <a:rPr lang="ru-RU" altLang="ru-RU" smtClean="0">
                <a:cs typeface="Arial" charset="0"/>
              </a:rPr>
              <a:pPr/>
              <a:t>39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115715" name="Объект 4"/>
          <p:cNvPicPr>
            <a:picLocks noGrp="1"/>
          </p:cNvPicPr>
          <p:nvPr>
            <p:ph idx="1"/>
          </p:nvPr>
        </p:nvPicPr>
        <p:blipFill>
          <a:blip r:embed="rId2"/>
          <a:srcRect l="17386" t="89124" r="33324" b="4538"/>
          <a:stretch>
            <a:fillRect/>
          </a:stretch>
        </p:blipFill>
        <p:spPr>
          <a:xfrm>
            <a:off x="72411" y="2001292"/>
            <a:ext cx="9001310" cy="10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23528" y="3356992"/>
            <a:ext cx="8820472" cy="23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Бланки неявившихся, удаленных и не закончивших экзамен по уважительной причине участников упаковываются в аудитории и обрабатываются в РЦОИ вместе со всеми использованными бланками.</a:t>
            </a:r>
          </a:p>
        </p:txBody>
      </p:sp>
    </p:spTree>
    <p:extLst>
      <p:ext uri="{BB962C8B-B14F-4D97-AF65-F5344CB8AC3E}">
        <p14:creationId xmlns:p14="http://schemas.microsoft.com/office/powerpoint/2010/main" val="18515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Предварительная </a:t>
            </a: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подготовка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6039" y="1628800"/>
            <a:ext cx="8312791" cy="432000"/>
          </a:xfrm>
          <a:prstGeom prst="rect">
            <a:avLst/>
          </a:prstGeom>
          <a:solidFill>
            <a:schemeClr val="bg2">
              <a:lumMod val="2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</a:rPr>
              <a:t>Рабочее место для участника</a:t>
            </a:r>
            <a:endParaRPr lang="ru-RU" sz="1600" b="1" dirty="0">
              <a:solidFill>
                <a:srgbClr val="FF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8496" y="162880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2909" y="2541632"/>
            <a:ext cx="8312791" cy="61954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Место для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осуществления раскладки и последующей упаковки ЭМ, собранных организаторами  у 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участников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8496" y="260120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58496" y="3088682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13171" y="3119545"/>
            <a:ext cx="611906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Часы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8496" y="357615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42910" y="2143116"/>
            <a:ext cx="8312791" cy="2857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Рабочее место для организатора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58496" y="2116613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90496" y="4080087"/>
            <a:ext cx="831279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Канцелярские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принадлежности (ручки, ножницы, скотч)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58496" y="4065055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23528" y="5162044"/>
            <a:ext cx="7992888" cy="898173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Подготовка черновиков (по 2 листа на участника) со штампом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ОО-ППЭ и конвертов для их упаковки</a:t>
            </a:r>
            <a:endParaRPr lang="ru-RU" alt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3171" y="3599816"/>
            <a:ext cx="784726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Фиксация продолжительности экзамена (лист бумаги, доска для записей…)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0" y="1052736"/>
            <a:ext cx="7535416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82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F4CEEF-8AA9-4B07-ADC0-282283DDE619}" type="slidenum">
              <a:rPr lang="ru-RU" altLang="ru-RU" smtClean="0">
                <a:cs typeface="Arial" charset="0"/>
              </a:rPr>
              <a:pPr/>
              <a:t>40</a:t>
            </a:fld>
            <a:endParaRPr lang="ru-RU" altLang="ru-RU" smtClean="0">
              <a:cs typeface="Arial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2213692" y="3423872"/>
            <a:ext cx="1095579" cy="1013240"/>
          </a:xfrm>
          <a:prstGeom prst="straightConnector1">
            <a:avLst/>
          </a:prstGeom>
          <a:ln w="28575">
            <a:solidFill>
              <a:srgbClr val="84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2594658" y="3429000"/>
            <a:ext cx="1101279" cy="1008112"/>
          </a:xfrm>
          <a:prstGeom prst="straightConnector1">
            <a:avLst/>
          </a:prstGeom>
          <a:ln w="28575">
            <a:solidFill>
              <a:srgbClr val="84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3033285" y="3429000"/>
            <a:ext cx="994556" cy="1008112"/>
          </a:xfrm>
          <a:prstGeom prst="straightConnector1">
            <a:avLst/>
          </a:prstGeom>
          <a:ln w="28575">
            <a:solidFill>
              <a:srgbClr val="84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359944" y="3429000"/>
            <a:ext cx="853561" cy="1008112"/>
          </a:xfrm>
          <a:prstGeom prst="straightConnector1">
            <a:avLst/>
          </a:prstGeom>
          <a:ln w="28575">
            <a:solidFill>
              <a:srgbClr val="84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548708" y="3423872"/>
            <a:ext cx="996900" cy="1013240"/>
          </a:xfrm>
          <a:prstGeom prst="straightConnector1">
            <a:avLst/>
          </a:prstGeom>
          <a:ln w="28575">
            <a:solidFill>
              <a:srgbClr val="84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03682" y="4437112"/>
            <a:ext cx="2301527" cy="369332"/>
          </a:xfrm>
          <a:prstGeom prst="rect">
            <a:avLst/>
          </a:prstGeom>
          <a:noFill/>
          <a:ln>
            <a:solidFill>
              <a:srgbClr val="84404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44040"/>
                </a:solidFill>
              </a:rPr>
              <a:t>Одинаковые числа</a:t>
            </a:r>
            <a:endParaRPr lang="ru-RU" b="1" dirty="0">
              <a:solidFill>
                <a:srgbClr val="84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75" y="2714625"/>
            <a:ext cx="7772400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grpSp>
        <p:nvGrpSpPr>
          <p:cNvPr id="73730" name="Группа 9"/>
          <p:cNvGrpSpPr>
            <a:grpSpLocks/>
          </p:cNvGrpSpPr>
          <p:nvPr/>
        </p:nvGrpSpPr>
        <p:grpSpPr bwMode="auto">
          <a:xfrm>
            <a:off x="928688" y="2714625"/>
            <a:ext cx="7788275" cy="1428750"/>
            <a:chOff x="512664" y="-1140205"/>
            <a:chExt cx="7788374" cy="818064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3997820" y="-4625360"/>
              <a:ext cx="818064" cy="77883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512664" y="-935689"/>
              <a:ext cx="7768374" cy="369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688" tIns="15240" rIns="15240" bIns="15240" spcCol="1270" anchor="ctr"/>
            <a:lstStyle/>
            <a:p>
              <a:pPr marL="228600" lvl="1" indent="-228600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ru-RU" sz="2600" b="1" cap="all" spc="50" dirty="0">
                  <a:ln w="11430"/>
                  <a:solidFill>
                    <a:srgbClr val="F79646">
                      <a:lumMod val="50000"/>
                    </a:srgb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mbria" pitchFamily="18" charset="0"/>
                  <a:ea typeface="+mj-ea"/>
                  <a:cs typeface="+mj-cs"/>
                </a:rPr>
                <a:t>ПРОВЕДЕНИЕ ЭКЗАМЕНА</a:t>
              </a:r>
              <a:endParaRPr lang="ru-RU" sz="2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7373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279403-9797-423F-B2C8-5D08B9589C87}" type="slidenum">
              <a:rPr lang="ru-RU" altLang="ru-RU" smtClean="0">
                <a:cs typeface="Arial" charset="0"/>
              </a:rPr>
              <a:pPr/>
              <a:t>41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772799" y="2261177"/>
            <a:ext cx="6391490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Проверить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персональные данные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на бланке №1 и №2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70342" y="2235241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83657" y="4109870"/>
            <a:ext cx="4464496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Провести контроль качества КИМ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70342" y="2878887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72612" y="5522222"/>
            <a:ext cx="8631832" cy="597049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случае обнаружения полиграфических дефектов КИМ заменить вариант КИМ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www.ege.spb.ru			      (812) 576-34-40			                 rcoi@ege.spb.ru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342" y="4942765"/>
            <a:ext cx="4781555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ответственного организатора</a:t>
            </a:r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8372" y="1446822"/>
            <a:ext cx="2772972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УЧАСТНИКОВ</a:t>
            </a:r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2799" y="2845092"/>
            <a:ext cx="4575354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Поставить подпись на бланке №1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0799" y="4140975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75856" y="1113326"/>
            <a:ext cx="5616624" cy="59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cap="all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Начало </a:t>
            </a:r>
            <a:r>
              <a:rPr lang="ru-RU" altLang="ru-RU" b="1" cap="all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инструктажа.</a:t>
            </a:r>
            <a:r>
              <a:rPr lang="ru-RU" altLang="ru-RU" b="1" cap="all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altLang="ru-RU" b="1" cap="all" dirty="0">
                <a:solidFill>
                  <a:srgbClr val="C00000"/>
                </a:solidFill>
                <a:latin typeface="Cambria" pitchFamily="18" charset="0"/>
              </a:rPr>
              <a:t>Выдача бланков</a:t>
            </a:r>
            <a:r>
              <a:rPr lang="ru-RU" altLang="ru-RU" b="1" cap="all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ru-RU" altLang="ru-RU" b="1" cap="all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- </a:t>
            </a:r>
            <a:r>
              <a:rPr lang="ru-RU" altLang="ru-RU" sz="2000" b="1" cap="all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9.50</a:t>
            </a:r>
            <a:endParaRPr lang="ru-RU" altLang="ru-RU" sz="20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2093" y="3366810"/>
            <a:ext cx="57515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1" cap="all" dirty="0">
                <a:solidFill>
                  <a:srgbClr val="C00000"/>
                </a:solidFill>
              </a:rPr>
              <a:t>ВТОРАЯ часть инструктажа. Выдача ким – </a:t>
            </a:r>
            <a:r>
              <a:rPr lang="ru-RU" altLang="ru-RU" sz="2000" b="1" cap="all" dirty="0">
                <a:solidFill>
                  <a:srgbClr val="C00000"/>
                </a:solidFill>
              </a:rPr>
              <a:t>10.00</a:t>
            </a:r>
          </a:p>
        </p:txBody>
      </p:sp>
    </p:spTree>
    <p:extLst>
      <p:ext uri="{BB962C8B-B14F-4D97-AF65-F5344CB8AC3E}">
        <p14:creationId xmlns:p14="http://schemas.microsoft.com/office/powerpoint/2010/main" val="6536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96952"/>
            <a:ext cx="8229600" cy="279777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случае если участник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предъявил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претензию по содержанию задания своего КИМ, необходимо зафиксировать суть претензии в служебной записке 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 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передать ее руководителю ППЭ (служебная записка должна содержать информацию о номере варианта КИМ, задании и содержании замечания).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DC561-C523-495E-AD04-A6C1C0E0E093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14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4"/>
          <p:cNvSpPr>
            <a:spLocks noChangeArrowheads="1"/>
          </p:cNvSpPr>
          <p:nvPr/>
        </p:nvSpPr>
        <p:spPr bwMode="auto">
          <a:xfrm>
            <a:off x="914400" y="1143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altLang="ru-RU" sz="2200" b="1" cap="all" dirty="0">
                <a:solidFill>
                  <a:schemeClr val="accent2">
                    <a:lumMod val="50000"/>
                  </a:schemeClr>
                </a:solidFill>
              </a:rPr>
              <a:t>Действия организатора в аудитории</a:t>
            </a:r>
          </a:p>
        </p:txBody>
      </p:sp>
      <p:sp>
        <p:nvSpPr>
          <p:cNvPr id="78850" name="Rectangle 5"/>
          <p:cNvSpPr>
            <a:spLocks noChangeArrowheads="1"/>
          </p:cNvSpPr>
          <p:nvPr/>
        </p:nvSpPr>
        <p:spPr bwMode="auto">
          <a:xfrm>
            <a:off x="775494" y="2296886"/>
            <a:ext cx="8507412" cy="10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Clr>
                <a:schemeClr val="bg1"/>
              </a:buClr>
              <a:buSzPct val="90000"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Фиксация времени начала и окончания  экзамена на доске в аудитории</a:t>
            </a:r>
          </a:p>
        </p:txBody>
      </p:sp>
      <p:pic>
        <p:nvPicPr>
          <p:cNvPr id="86019" name="Picture 6" descr="MCj034334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221163"/>
            <a:ext cx="179546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F60650-A88E-415E-8CFD-E38DF2E2F056}" type="slidenum">
              <a:rPr lang="ru-RU" altLang="ru-RU" smtClean="0">
                <a:cs typeface="Arial" charset="0"/>
              </a:rPr>
              <a:pPr/>
              <a:t>44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852738"/>
            <a:ext cx="7772400" cy="172839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Проведение 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письменной части ОГЭ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/>
            </a:r>
            <a:b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по 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иностранным языкам</a:t>
            </a:r>
            <a:endParaRPr lang="ru-RU" altLang="ru-RU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901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72D273-CBDE-4E81-BB96-CA13E3FB15EE}" type="slidenum">
              <a:rPr lang="ru-RU" altLang="ru-RU" smtClean="0">
                <a:cs typeface="Arial" charset="0"/>
              </a:rPr>
              <a:pPr/>
              <a:t>45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0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ÐÐ°ÑÑÐ¸Ð½ÐºÐ¸ Ð¿Ð¾ Ð·Ð°Ð¿ÑÐ¾ÑÑ ÑÑÐµÐ´ÑÑÐ²Ð¾ Ð´Ð»Ñ Ð²Ð¾ÑÐ¿ÑÐ¾Ð¸Ð·Ð²ÐµÐ´ÐµÐ½Ð¸Ñ Ð°ÑÐ´Ð¸Ð¾Ð·Ð°Ð¿Ð¸ÑÐ¸ ÐºÐ°ÑÑÐ¸Ð½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247" y="1729158"/>
            <a:ext cx="2811795" cy="1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42862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ОГЭ ИНОСТРАННЫЕ ЯЗЫКИ. РАБОТА С ФАЙЛОМ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238038" cy="4422607"/>
          </a:xfrm>
        </p:spPr>
        <p:txBody>
          <a:bodyPr/>
          <a:lstStyle/>
          <a:p>
            <a:pPr algn="just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ОРГАНИЗАТОР В АУДИТОРИИ </a:t>
            </a:r>
          </a:p>
          <a:p>
            <a:pPr algn="just"/>
            <a:endParaRPr lang="ru-RU" sz="2000" i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 прихода участника проверяет звуковоспроизводящее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устройство 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ПОСТОРОННИЕ ДИСКИ И ФЛЕШ-НАКОПИТЕЛИ ДОЛЖНЫ БЫТЬ ВЫНУТЫ ИЗ ЗВУКОВОСПРОИЗВОДЯЩЕГО УСТРОЙСТВА.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ранее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10:00 во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время инструктажа </a:t>
            </a: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запускает аудиофайл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настраивает громкость.</a:t>
            </a:r>
          </a:p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файл или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устройство неработоспособны, замена у руководителя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ППЭ,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 приостанавливается, служебная записка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494" y="3068960"/>
            <a:ext cx="1210315" cy="1490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5" y="4847745"/>
            <a:ext cx="132294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928670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ОГЭ ИНОСТРАННЫЕ ЯЗЫКИ (ПИСЬМЕННАЯ ЧАСТЬ). АУДИРОВАНИЕ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8286808" cy="3794764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Длительность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воспроизведения аудиозаписи: 25 – 30 минут.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Во время выполнения  заданий по «Аудированию» вход и выход из аудитории, а также перемещение по аудитории категорически запрещены.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завершении выполнения раздела «Аудирование», звуковоспроизводящее устройство выключается.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Участники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ОГЭ приступают к выполнению остальных частей экзаменационной работы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8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8527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Проведение 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ОГЭ</a:t>
            </a: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/>
            </a:r>
            <a:b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по русскому языку</a:t>
            </a:r>
          </a:p>
        </p:txBody>
      </p:sp>
      <p:sp>
        <p:nvSpPr>
          <p:cNvPr id="901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72D273-CBDE-4E81-BB96-CA13E3FB15EE}" type="slidenum">
              <a:rPr lang="ru-RU" altLang="ru-RU" smtClean="0">
                <a:cs typeface="Arial" charset="0"/>
              </a:rPr>
              <a:pPr/>
              <a:t>48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ÐÐ°ÑÑÐ¸Ð½ÐºÐ¸ Ð¿Ð¾ Ð·Ð°Ð¿ÑÐ¾ÑÑ ÑÑÐµÐ´ÑÑÐ²Ð¾ Ð´Ð»Ñ Ð²Ð¾ÑÐ¿ÑÐ¾Ð¸Ð·Ð²ÐµÐ´ÐµÐ½Ð¸Ñ Ð°ÑÐ´Ð¸Ð¾Ð·Ð°Ð¿Ð¸ÑÐ¸ ÐºÐ°ÑÑÐ¸Ð½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868" y="1640990"/>
            <a:ext cx="2811795" cy="1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42862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РУССКИЙ ЯЗЫК. РАБОТА С АУДИОФАЙЛОМ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1484784"/>
            <a:ext cx="7238038" cy="4320480"/>
          </a:xfrm>
        </p:spPr>
        <p:txBody>
          <a:bodyPr/>
          <a:lstStyle/>
          <a:p>
            <a:pPr algn="l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ОРГАНИЗАТОР В АУДИТОРИИ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 прихода участника проверяет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звуковоспроизводящее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устройство 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ПОСТОРОННИЕ ДИСКИ и ФЛЕШ-НАКОПИТЕЛИ ДОЛЖНЫ БЫТЬ ВЫНУТЫ ИЗ ЗВУКОВОСПРОИЗВОДЯЩЕГО УСТРОЙСТВА.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ранее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10:00 во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время инструктажа </a:t>
            </a: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запускает аудиофайл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настраивает громкость.</a:t>
            </a:r>
          </a:p>
          <a:p>
            <a:pPr algn="l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файл или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устройство неработоспособны, замена у руководителя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ППЭ,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 приостанавливается, служебная записка.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897" y="2899647"/>
            <a:ext cx="1210315" cy="1490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2" y="4589058"/>
            <a:ext cx="1323006" cy="9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5" name="Picture 2" descr="ÐÐ°ÑÑÐ¸Ð½ÐºÐ¸ Ð¿Ð¾ Ð·Ð°Ð¿ÑÐ¾ÑÑ Ð»Ð¾ÑÐ¾Ðº Ñ Ð»Ð°Ð±Ð¾ÑÐ°ÑÐ¾ÑÐ½ÑÐ¼ Ð¾Ð±Ð¾ÑÑÐ´Ð¾Ð²Ð°Ð½Ð¸ÐµÐ¼ Ð¿Ð¾ ÑÐ¸Ð·Ð¸ÐºÐµ ÐºÐ°ÑÑÐ¸Ð½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5"/>
          <a:stretch/>
        </p:blipFill>
        <p:spPr bwMode="auto">
          <a:xfrm>
            <a:off x="5603187" y="3214076"/>
            <a:ext cx="3504954" cy="233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ОСОБЕННОСТИ ПОДГОТОВКИ АУДИТОРИЙ ДЛЯ ПРОВЕДЕНИЯ ОГЭ ПО ОТДЕЛЬНЫМ УЧЕБНЫМ ПРЕДМЕТАМ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1" y="1683735"/>
            <a:ext cx="2160240" cy="143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70991" y="3034666"/>
            <a:ext cx="1657404" cy="2016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55211"/>
            <a:ext cx="3153420" cy="20984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70" y="4384056"/>
            <a:ext cx="2305050" cy="1981200"/>
          </a:xfrm>
          <a:prstGeom prst="rect">
            <a:avLst/>
          </a:prstGeom>
        </p:spPr>
      </p:pic>
      <p:pic>
        <p:nvPicPr>
          <p:cNvPr id="15" name="Picture 2" descr="ÐÐ°ÑÑÐ¸Ð½ÐºÐ¸ Ð¿Ð¾ Ð·Ð°Ð¿ÑÐ¾ÑÑ Ð¾ÑÑÐ¾Ð³ÑÐ°ÑÐ¸ÑÐµÑÐºÐ¸Ð¹ ÑÐ»Ð¾Ð²Ð°ÑÑ ÐºÐ°ÑÑÐ¸Ð½ÐºÐ¸ ÑÐºÐ°ÑÐ°ÑÑ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537">
            <a:off x="223424" y="4769095"/>
            <a:ext cx="1136315" cy="170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55" y="1463518"/>
            <a:ext cx="1605490" cy="14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3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000109"/>
            <a:ext cx="7772400" cy="62869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ОГЭ РУССКИЙ ЯЗЫК. ПРОСЛУШИВАНИЕ ТЕКСТА ИЗЛОЖЕНИЯ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1458" y="1662093"/>
            <a:ext cx="7858180" cy="3857652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Чтение текста изложения записано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два раза (с паузой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l"/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время прослушивания учащиеся имеют право делать записи в черновике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время прослушивания запрещается входить в аудиторию и выходить из нее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3"/>
          <a:srcRect l="17638" t="8215" r="33778" b="4810"/>
          <a:stretch>
            <a:fillRect/>
          </a:stretch>
        </p:blipFill>
        <p:spPr bwMode="auto">
          <a:xfrm>
            <a:off x="5220072" y="1660171"/>
            <a:ext cx="3363268" cy="409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/>
          <p:cNvPicPr>
            <a:picLocks/>
          </p:cNvPicPr>
          <p:nvPr/>
        </p:nvPicPr>
        <p:blipFill>
          <a:blip r:embed="rId4"/>
          <a:srcRect l="17477" t="9619" r="33458" b="4609"/>
          <a:stretch>
            <a:fillRect/>
          </a:stretch>
        </p:blipFill>
        <p:spPr bwMode="auto">
          <a:xfrm>
            <a:off x="474956" y="1660171"/>
            <a:ext cx="3081523" cy="422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000109"/>
            <a:ext cx="7772400" cy="62869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ОГЭ РУССКИЙ ЯЗЫК. РАБОТА С БЛАНКАМИ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8503" y="2636912"/>
            <a:ext cx="4536504" cy="3096344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Экзаменационная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по русскому языку начинается с написания учащимися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изложения (задание №1).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Ответ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это задание записывается в Бланке №2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бланке ответов №1 поле для записи ответа на задание №1 будет заполнено «ХХХХ» 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2636912"/>
            <a:ext cx="1519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ea typeface="Cambria" panose="02040503050406030204" pitchFamily="18" charset="0"/>
              </a:rPr>
              <a:t>хххххххххххххххххх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916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61" y="875273"/>
            <a:ext cx="8229600" cy="576064"/>
          </a:xfrm>
        </p:spPr>
        <p:txBody>
          <a:bodyPr/>
          <a:lstStyle/>
          <a:p>
            <a:r>
              <a:rPr lang="ru-RU" sz="2000" b="1" cap="all" dirty="0">
                <a:solidFill>
                  <a:srgbClr val="C00000"/>
                </a:solidFill>
                <a:latin typeface="Cambria" pitchFamily="18" charset="0"/>
              </a:rPr>
              <a:t>Проведение экзамена: особенности проведения ГВЭ-9 </a:t>
            </a:r>
            <a:br>
              <a:rPr lang="ru-RU" sz="2000" b="1" cap="all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000" b="1" cap="all" dirty="0">
                <a:solidFill>
                  <a:srgbClr val="C00000"/>
                </a:solidFill>
                <a:latin typeface="Cambria" pitchFamily="18" charset="0"/>
              </a:rPr>
              <a:t>(</a:t>
            </a:r>
            <a:r>
              <a:rPr lang="ru-RU" sz="1800" b="1" cap="all" dirty="0">
                <a:solidFill>
                  <a:srgbClr val="C00000"/>
                </a:solidFill>
                <a:latin typeface="Cambria" pitchFamily="18" charset="0"/>
              </a:rPr>
              <a:t>сжатое изложение</a:t>
            </a:r>
            <a:r>
              <a:rPr lang="ru-RU" sz="2000" b="1" cap="all" dirty="0">
                <a:solidFill>
                  <a:srgbClr val="C00000"/>
                </a:solidFill>
                <a:latin typeface="Cambria" pitchFamily="18" charset="0"/>
              </a:rPr>
              <a:t>)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33251" y="1570109"/>
          <a:ext cx="8229600" cy="4856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24951"/>
                <a:gridCol w="1512168"/>
                <a:gridCol w="3392481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Тип заболевания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№ ЭМ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проведения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ТНР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ОДА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 осваивающие вариант 6.2 ФАОП ООО)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ЗПР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endParaRPr lang="ru-RU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Предложенный для изложения текст выдаётся 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на 40 минут, вместе с тем читается организатором 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в аудитории </a:t>
                      </a:r>
                      <a:r>
                        <a:rPr lang="ru-RU" sz="1400" i="1" u="sng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дважды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 с интервалом между прочтениями – 10 минут .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ГВЭ без ОВЗ</a:t>
                      </a:r>
                      <a:endParaRPr lang="ru-RU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ОДА (осваивающих вариант 6.1 ФАОП ООО)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Слепые, слабовидящие и </a:t>
                      </a:r>
                      <a:r>
                        <a:rPr lang="ru-RU" sz="14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поздноослепшие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участники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ru-RU" sz="14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14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200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Предложенный для изложения текст читается организатором 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в аудитории </a:t>
                      </a:r>
                      <a:r>
                        <a:rPr lang="ru-RU" sz="1400" i="1" u="sng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дважды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 с интервалом между прочтениями – 10 минут .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Глухие, слабослышащие, позднооглохшие, кохлеарно имплантируемые участники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300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Предложенный для изложения текст выдаётся 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на 40 минут, при этом указанный текст организатором 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ea typeface="Cambria" panose="02040503050406030204" pitchFamily="18" charset="0"/>
                        </a:rPr>
                        <a:t>в аудитории НЕ ЧИТАЕТСЯ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600" b="1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DC561-C523-495E-AD04-A6C1C0E0E093}" type="slidenum">
              <a:rPr lang="ru-RU" altLang="ru-RU" smtClean="0"/>
              <a:pPr>
                <a:defRPr/>
              </a:pPr>
              <a:t>52</a:t>
            </a:fld>
            <a:endParaRPr lang="ru-RU" altLang="ru-RU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32823" y="6453336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41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132856"/>
            <a:ext cx="8229600" cy="4525963"/>
          </a:xfrm>
        </p:spPr>
        <p:txBody>
          <a:bodyPr/>
          <a:lstStyle/>
          <a:p>
            <a:pPr fontAlgn="auto" hangingPunct="1"/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Творческое задание должно быть прочитано и записано на  доске (или распечатано для каждого участника экзамена). При необходимости на доске записываются имена собственные, упомянутые в тексте изложения.</a:t>
            </a:r>
          </a:p>
          <a:p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качестве организатора проведения экзамена в форме изложения с творческим заданием привлекается специалист (например, учитель начальных классов), владеющий методикой проведения экзамена в форме изложения. Не допускается привлекать к проведению экзамена в форме изложения специалиста по этому учебному предмету, а также специалиста,  преподававшего данный предмет у данных обучающихся.</a:t>
            </a:r>
            <a:endParaRPr lang="ru-RU" altLang="ru-RU" sz="2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53</a:t>
            </a:fld>
            <a:endParaRPr lang="ru-RU" alt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1404" y="836712"/>
            <a:ext cx="8821191" cy="88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Проведение экзамена: особенности проведения ГВЭ (изложение)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720574"/>
            <a:ext cx="9001156" cy="4580214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Первый раз текст читается громко, небыстро, выразительно, все слова должны звучать отчётливо. Затем выдерживается десятиминутная  пауза. Второй раз текст читается чуть медленнее (но не диктуется!), между абзацами делаются двухсекундные паузы.</a:t>
            </a:r>
          </a:p>
          <a:p>
            <a:pPr>
              <a:buFont typeface="Arial" charset="0"/>
              <a:buChar char="•"/>
              <a:defRPr/>
            </a:pPr>
            <a:endParaRPr lang="ru-RU" altLang="ru-RU" sz="2000" b="1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533400" indent="-53340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Учащиеся имеют право делать необходимые записи в черновике. </a:t>
            </a:r>
          </a:p>
          <a:p>
            <a:pPr marL="533400" indent="-5334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000" b="1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533400" indent="-53340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Затем учащиеся приступают к написанию изложения прослушанного текста. </a:t>
            </a:r>
          </a:p>
          <a:p>
            <a:pPr marL="533400" indent="-5334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000" b="1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5003637"/>
            <a:ext cx="588527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3000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Во время прослушивания текста изложения </a:t>
            </a:r>
          </a:p>
          <a:p>
            <a:pPr algn="ctr" eaLnBrk="1" hangingPunct="1">
              <a:spcBef>
                <a:spcPct val="3000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организаторы должны проследить, </a:t>
            </a:r>
          </a:p>
          <a:p>
            <a:pPr algn="ctr" eaLnBrk="1" hangingPunct="1">
              <a:spcBef>
                <a:spcPct val="3000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чтобы никто не входил в аудиторию и не выходил из нее.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54</a:t>
            </a:fld>
            <a:endParaRPr lang="ru-RU" alt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2809" y="764704"/>
            <a:ext cx="8821191" cy="88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Проведение экзамена: особенности проведения ГВЭ (изложение)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33516" y="842870"/>
            <a:ext cx="7452320" cy="860511"/>
          </a:xfrm>
        </p:spPr>
        <p:txBody>
          <a:bodyPr>
            <a:noAutofit/>
          </a:bodyPr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</a:rPr>
              <a:t>Проведение экзамена: особенности экзаменационных работ в устной форме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72612" y="2280288"/>
            <a:ext cx="6991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комплект ЭМ по каждому учебному предмету для ГВЭ в устной форме включены 15 билетов.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0519"/>
            <a:ext cx="1457573" cy="1553811"/>
          </a:xfrm>
          <a:prstGeom prst="rect">
            <a:avLst/>
          </a:prstGeom>
        </p:spPr>
      </p:pic>
      <p:pic>
        <p:nvPicPr>
          <p:cNvPr id="10" name="Picture 2" descr="https://fightingforsurvivalblog.files.wordpress.com/2015/01/id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09" y="4058445"/>
            <a:ext cx="1849633" cy="13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8710" y="4474567"/>
            <a:ext cx="6912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Участникам экзамена </a:t>
            </a: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предоставляется возможность </a:t>
            </a:r>
            <a:r>
              <a:rPr 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выбора экзаменационного билета (текст и задания экзаменационных билетов не должны быть известны участнику экзамена в момент выбора экзаменационного билета из предложенных).</a:t>
            </a:r>
            <a:endParaRPr lang="ru-RU" sz="20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836712"/>
            <a:ext cx="8820472" cy="780622"/>
          </a:xfrm>
          <a:prstGeom prst="rect">
            <a:avLst/>
          </a:prstGeom>
        </p:spPr>
        <p:txBody>
          <a:bodyPr vert="horz" lIns="90275" tIns="45137" rIns="90275" bIns="45137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D1C2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  <a:cs typeface="+mj-cs"/>
              </a:rPr>
              <a:t>Особенности процедуры проведения </a:t>
            </a: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  <a:cs typeface="+mj-cs"/>
              </a:rPr>
              <a:t>ГВЭ</a:t>
            </a:r>
          </a:p>
          <a:p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  <a:cs typeface="+mj-cs"/>
              </a:rPr>
              <a:t> </a:t>
            </a:r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  <a:cs typeface="+mj-cs"/>
              </a:rPr>
              <a:t>(УСТНАЯ ФОРМА)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75784621"/>
              </p:ext>
            </p:extLst>
          </p:nvPr>
        </p:nvGraphicFramePr>
        <p:xfrm>
          <a:off x="899592" y="1563042"/>
          <a:ext cx="7226136" cy="1674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8685805"/>
              </p:ext>
            </p:extLst>
          </p:nvPr>
        </p:nvGraphicFramePr>
        <p:xfrm>
          <a:off x="477695" y="4766556"/>
          <a:ext cx="8453493" cy="1390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Выноска со стрелкой вниз 4"/>
          <p:cNvSpPr/>
          <p:nvPr/>
        </p:nvSpPr>
        <p:spPr>
          <a:xfrm>
            <a:off x="4623410" y="3273759"/>
            <a:ext cx="1892806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>
                <a:solidFill>
                  <a:srgbClr val="002060"/>
                </a:solidFill>
              </a:rPr>
              <a:t>Ответ – 5-25 минут</a:t>
            </a:r>
          </a:p>
          <a:p>
            <a:pPr algn="ctr"/>
            <a:endParaRPr lang="ru-RU" sz="911" dirty="0">
              <a:solidFill>
                <a:srgbClr val="002060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411761" y="3275182"/>
            <a:ext cx="2160240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 smtClean="0">
                <a:solidFill>
                  <a:srgbClr val="002060"/>
                </a:solidFill>
              </a:rPr>
              <a:t>Подготовка 60*-90* мин.</a:t>
            </a:r>
          </a:p>
          <a:p>
            <a:pPr algn="ctr"/>
            <a:r>
              <a:rPr lang="ru-RU" sz="1593" dirty="0" smtClean="0">
                <a:solidFill>
                  <a:srgbClr val="002060"/>
                </a:solidFill>
              </a:rPr>
              <a:t>У </a:t>
            </a:r>
            <a:r>
              <a:rPr lang="ru-RU" sz="1593" dirty="0">
                <a:solidFill>
                  <a:srgbClr val="002060"/>
                </a:solidFill>
              </a:rPr>
              <a:t>каждого участника своё рабочее место</a:t>
            </a: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506182" y="3276604"/>
            <a:ext cx="1791355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 smtClean="0">
                <a:solidFill>
                  <a:srgbClr val="002060"/>
                </a:solidFill>
              </a:rPr>
              <a:t>Инструктаж</a:t>
            </a:r>
          </a:p>
          <a:p>
            <a:pPr algn="ctr"/>
            <a:r>
              <a:rPr lang="ru-RU" sz="1593" dirty="0" smtClean="0">
                <a:solidFill>
                  <a:srgbClr val="002060"/>
                </a:solidFill>
              </a:rPr>
              <a:t>Первая </a:t>
            </a:r>
            <a:r>
              <a:rPr lang="ru-RU" sz="1593" dirty="0">
                <a:solidFill>
                  <a:srgbClr val="002060"/>
                </a:solidFill>
              </a:rPr>
              <a:t>часть – </a:t>
            </a:r>
            <a:br>
              <a:rPr lang="ru-RU" sz="1593" dirty="0">
                <a:solidFill>
                  <a:srgbClr val="002060"/>
                </a:solidFill>
              </a:rPr>
            </a:br>
            <a:r>
              <a:rPr lang="ru-RU" sz="1593" dirty="0">
                <a:solidFill>
                  <a:srgbClr val="002060"/>
                </a:solidFill>
              </a:rPr>
              <a:t>9.50</a:t>
            </a:r>
          </a:p>
          <a:p>
            <a:pPr algn="ctr"/>
            <a:r>
              <a:rPr lang="ru-RU" sz="1593" dirty="0">
                <a:solidFill>
                  <a:srgbClr val="002060"/>
                </a:solidFill>
              </a:rPr>
              <a:t>Вторая часть – 10.00</a:t>
            </a: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6672074" y="3275182"/>
            <a:ext cx="1791355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>
                <a:solidFill>
                  <a:srgbClr val="002060"/>
                </a:solidFill>
              </a:rPr>
              <a:t>Качество </a:t>
            </a:r>
            <a:r>
              <a:rPr lang="ru-RU" sz="1593" dirty="0" smtClean="0">
                <a:solidFill>
                  <a:srgbClr val="002060"/>
                </a:solidFill>
              </a:rPr>
              <a:t>записи </a:t>
            </a:r>
            <a:endParaRPr lang="ru-RU" sz="1593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808921"/>
            <a:ext cx="8229600" cy="560406"/>
          </a:xfrm>
        </p:spPr>
        <p:txBody>
          <a:bodyPr/>
          <a:lstStyle/>
          <a:p>
            <a:pPr>
              <a:defRPr/>
            </a:pP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ГВЭ в устной форме </a:t>
            </a:r>
            <a:endParaRPr lang="ru-RU" altLang="ru-RU" sz="22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3120" y="1369327"/>
            <a:ext cx="8753375" cy="4867985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аудитории ведется аудиозапись ответа участника экзамена (</a:t>
            </a:r>
            <a:r>
              <a:rPr lang="ru-RU" alt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технический специалист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).</a:t>
            </a:r>
          </a:p>
          <a:p>
            <a:r>
              <a:rPr lang="ru-RU" altLang="ru-RU" sz="18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используются дополнительные материалы и оборудование, указанные в </a:t>
            </a: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приказах </a:t>
            </a:r>
            <a:r>
              <a:rPr lang="ru-RU" sz="18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МИНПРОСВЕЩЕНИЯ РОССИИ </a:t>
            </a: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и РОСОБРНАДЗОРА </a:t>
            </a:r>
            <a:endParaRPr lang="en-US" sz="1800" b="1" i="1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аудитории присутствует экзаменатор-собеседник. </a:t>
            </a:r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Не допускается привлекать в качестве экзаменаторов-собеседников педагогических работников, являющихся учителями обучающихся, сдающих экзамен в данном ППЭ</a:t>
            </a:r>
            <a:r>
              <a:rPr 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ru-RU" altLang="ru-RU" sz="18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 окончании ответа участник знакомится с записью ответа.</a:t>
            </a:r>
          </a:p>
          <a:p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удиозаписи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ответов участников сохраняются техническим специалистом с присвоением </a:t>
            </a:r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в качестве имени </a:t>
            </a:r>
            <a:r>
              <a:rPr 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номера бланков ответов №</a:t>
            </a:r>
            <a:r>
              <a:rPr 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 делает запись</a:t>
            </a:r>
            <a:r>
              <a:rPr 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в именном Бланке ответов №2 : «Устно. Билет №»</a:t>
            </a:r>
            <a:endParaRPr lang="ru-RU" sz="1800" b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ru-RU" altLang="ru-RU" sz="1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endParaRPr lang="ru-RU" sz="1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64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Комплекты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бланков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Задания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(билеты)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Черновики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УПАКОВЫВАЮТСЯ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 СТАНДАРТНОЙ ПРОЦЕДУРЕ</a:t>
            </a: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Аудиозаписи ответов участников технический специалист передает руководителю ППЭ</a:t>
            </a:r>
          </a:p>
          <a:p>
            <a:pPr marL="0" indent="0">
              <a:buNone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58</a:t>
            </a:fld>
            <a:endParaRPr lang="ru-RU" alt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/>
          <a:lstStyle/>
          <a:p>
            <a:pPr>
              <a:defRPr/>
            </a:pP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ГВЭ в устной форме </a:t>
            </a:r>
            <a:endParaRPr lang="ru-RU" altLang="ru-RU" sz="22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115019"/>
            <a:ext cx="5779509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548F-BD88-4F62-8871-72D3C91D4D79}" type="slidenum">
              <a:rPr lang="ru-RU" altLang="ru-RU" smtClean="0"/>
              <a:pPr/>
              <a:t>59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6505" y="980728"/>
            <a:ext cx="8626345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  <a:tabLst>
                <a:tab pos="914400" algn="l"/>
              </a:tabLst>
            </a:pPr>
            <a:r>
              <a:rPr lang="ru-RU" altLang="ru-RU" b="1" cap="all" dirty="0">
                <a:solidFill>
                  <a:srgbClr val="C00000"/>
                </a:solidFill>
              </a:rPr>
              <a:t>ОСОБЕННОСТИ Проведения</a:t>
            </a:r>
            <a:br>
              <a:rPr lang="ru-RU" altLang="ru-RU" b="1" cap="all" dirty="0">
                <a:solidFill>
                  <a:srgbClr val="C00000"/>
                </a:solidFill>
              </a:rPr>
            </a:br>
            <a:r>
              <a:rPr lang="ru-RU" altLang="ru-RU" b="1" cap="all" dirty="0">
                <a:solidFill>
                  <a:srgbClr val="C00000"/>
                </a:solidFill>
              </a:rPr>
              <a:t> экзамена с использованием компьютера</a:t>
            </a: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  <a:tabLst>
                <a:tab pos="914400" algn="l"/>
              </a:tabLst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Технические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специалисты оказывают участнику необходимую помощь по настройке используемого оборудования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выполнении заданий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участником ГИА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 компьютере по окончании экзамена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 присутствии участников экзамена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распечатываются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ответы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участников. Участник или организатор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указывает общее количество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листов и подписывает их. </a:t>
            </a: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распечатанным листам с ответами могут быть приложены рукописные листы с ответами на задания, оформить ответы на которые участник не может с помощью ПК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Перенос ответов участника ГИА в стандартные бланки ответов осуществляется ассистентом или организатором в присутствии общественного наблюдателя (если он есть) и члена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ГЭК.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8" descr="http://silvertech.info/wp-content/uploads/2013/08/teacher_and_student_400_clr_117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9326" y="1772816"/>
            <a:ext cx="127352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106" y="3776551"/>
            <a:ext cx="104642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369729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словари орфографические (ОГЭ по РУС и ЛИТ, ГВЭ по РУС) и толковые (ГВЭ по РУС),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атласы для 7, 8, 9 класса (ОГЭ и ГВЭ по ГЕО), </a:t>
            </a:r>
            <a:endParaRPr lang="ru-RU" altLang="ru-RU" sz="2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тексты художественной литературы (ОГЭ и ГВЭ по ЛИТ)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персональные компьютеры </a:t>
            </a: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(ОГЭ и ГВЭ по </a:t>
            </a: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ИНФ)</a:t>
            </a:r>
          </a:p>
          <a:p>
            <a:pPr>
              <a:buNone/>
            </a:pPr>
            <a:endParaRPr lang="ru-RU" sz="2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9675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Предварительная подготовка аудиторий ППЭ ГИА9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66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714488"/>
            <a:ext cx="5080078" cy="2002544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Книги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следует подготовить так, чтобы у экзаменуемого не возникало возможности работать с комментариями и вступительными статьями к художественным текстам.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11560" y="1089744"/>
            <a:ext cx="6989093" cy="41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ЛИТЕРАТУРА. ПОДГОТОВКА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Picture 2" descr="ÐÐ°ÑÑÐ¸Ð½ÐºÐ¸ Ð¿Ð¾ Ð·Ð°Ð¿ÑÐ¾ÑÑ Ð¾ÑÑÐ¾Ð³ÑÐ°ÑÐ¸ÑÐµÑÐºÐ¸Ð¹ ÑÐ»Ð¾Ð²Ð°ÑÑ ÐºÐ°ÑÑÐ¸Ð½ÐºÐ¸ ÑÐºÐ°ÑÐ°Ñ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867" y="1052736"/>
            <a:ext cx="1402798" cy="210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94647" y="3397613"/>
            <a:ext cx="2183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NewRoman"/>
              </a:rPr>
              <a:t>При выполнении заданий обеих частей </a:t>
            </a:r>
            <a:r>
              <a:rPr lang="ru-RU" dirty="0" smtClean="0">
                <a:latin typeface="TimesNewRoman"/>
              </a:rPr>
              <a:t>КИМ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8040883" y="2818083"/>
            <a:ext cx="432048" cy="673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76325" y="4437112"/>
            <a:ext cx="7524328" cy="135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пакете руководителя - перечень текстов, необходимых для выполнения заданий КИМ.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После вскрытия пакета руководитель ППЭ передает библиотекарю указанный перечень для подбора и подготовки текстов. </a:t>
            </a:r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418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857233"/>
            <a:ext cx="7772400" cy="92869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ЛИТЕРАТУРА. РАБОТА С БЛАНКАМИ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214554"/>
            <a:ext cx="7429552" cy="3000396"/>
          </a:xfrm>
        </p:spPr>
        <p:txBody>
          <a:bodyPr/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экзамене по литературе участники экзамена работают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только с Бланком №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ru-RU" sz="2400" b="1" u="sng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98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ГЕОГРАФИЯ. СПРАВОЧНЫЕ МАТЕРИАЛЫ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1784619"/>
            <a:ext cx="5224664" cy="4643470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могут использовать географические атласы для 7, 8 и 9 классов (любого издательства).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*Ответственность за обеспечение атласами участников экзамена несет руководитель ОО участника.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*Комплект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атласов для каждого участника проверяется и опечатывается в ОО участника.</a:t>
            </a:r>
          </a:p>
          <a:p>
            <a:pPr algn="just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8310" name="Picture 6" descr="ÐÐ°ÑÑÐ¸Ð½ÐºÐ¸ Ð¿Ð¾ Ð·Ð°Ð¿ÑÐ¾ÑÑ Ð³ÐµÐ¾Ð³ÑÐ°ÑÐ¸ÑÐµÑÐºÐ¸Ðµ Ð°ÑÐ»Ð°ÑÑ Ð´Ð»Ñ ÑÐºÐ¾Ð»ÑÐ½Ð¸ÐºÐ¾Ð² ÐºÐ°ÑÑÐ¸Ð½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00" y="1753108"/>
            <a:ext cx="1874814" cy="238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6" name="Picture 2" descr="ÐÐ°ÑÑÐ¸Ð½ÐºÐ¸ Ð¿Ð¾ Ð·Ð°Ð¿ÑÐ¾ÑÑ Ð³ÐµÐ¾Ð³ÑÐ°ÑÐ¸ÑÐµÑÐºÐ¸Ðµ Ð°ÑÐ»Ð°ÑÑ Ð´Ð»Ñ ÑÐºÐ¾Ð»ÑÐ½Ð¸ÐºÐ¾Ð² ÐºÐ°ÑÑÐ¸Ð½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5511"/>
            <a:ext cx="17907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ÐÐ°ÑÑÐ¸Ð½ÐºÐ¸ Ð¿Ð¾ Ð·Ð°Ð¿ÑÐ¾ÑÑ Ð¿Ð°Ð¿ÐºÐ° Ð¿Ð»Ð°ÑÑÐ¸ÐºÐ¾Ð²Ð°Ñ  ÐºÐ°ÑÑÐ¸Ð½Ðº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 b="11443"/>
          <a:stretch/>
        </p:blipFill>
        <p:spPr bwMode="auto">
          <a:xfrm>
            <a:off x="323528" y="4293096"/>
            <a:ext cx="280831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ÐÐ°ÑÑÐ¸Ð½ÐºÐ¸ Ð¿Ð¾ Ð·Ð°Ð¿ÑÐ¾ÑÑ Ð¿ÐµÑÐ°ÑÑ  ÐºÐ°ÑÑÐ¸Ð½ÐºÐ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8"/>
          <a:stretch/>
        </p:blipFill>
        <p:spPr bwMode="auto">
          <a:xfrm>
            <a:off x="2114228" y="5301208"/>
            <a:ext cx="900713" cy="91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38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72400" cy="78581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ГЕОГРАФИЯ. РАБОТА С БЛАНКАМИ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2204864"/>
            <a:ext cx="3787354" cy="3929090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Бланке №1 в строках с номерами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12, 28,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записи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ответов будут заполнены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«ХХХХ»  </a:t>
            </a:r>
          </a:p>
          <a:p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3504960" cy="4547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61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642942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ПОДГОТОВКА АУДИТОРИИ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8501122" cy="4643470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Нумерация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аудиторий </a:t>
            </a:r>
            <a:r>
              <a:rPr lang="ru-RU" sz="2000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реальная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(четыре цифры).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ru-RU" sz="1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Технический специалист: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готовит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аудитории участнику экзамена рабочее место для выполнения части 1, рабочее место, оборудованное компьютером, для выполнения части 2 экзаменационной работы (с одинаковыми номерами)  и резервные компьютеры;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устанавливает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ПО, блокирует выход в интернет.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01378" name="Picture 2" descr="ÐÐ°ÑÑÐ¸Ð½ÐºÐ¸ Ð¿Ð¾ Ð·Ð°Ð¿ÑÐ¾ÑÑ Ð¿Ð°ÑÑÐ° Ñ ÐºÐ¾Ð¼Ð¿ÑÑÑÐµÑÐ¾Ð¼  ÐºÐ°ÑÑÐ¸Ð½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6123"/>
            <a:ext cx="2101651" cy="21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ÐÐ°ÑÑÐ¸Ð½ÐºÐ¸ Ð¿Ð¾ Ð·Ð°Ð¿ÑÐ¾ÑÑ Ð¿Ð°ÑÑÐ° Ñ ÐºÐ¾Ð¼Ð¿ÑÑÑÐµÑÐ¾Ð¼  ÐºÐ°ÑÑÐ¸Ð½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03832"/>
            <a:ext cx="20859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823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71438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ПОДГОТОВКА ШТАБА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643050"/>
            <a:ext cx="8856984" cy="4810286"/>
          </a:xfrm>
        </p:spPr>
        <p:txBody>
          <a:bodyPr/>
          <a:lstStyle/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Задания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 информатике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(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ОГЭ 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ГВЭ9) для выполнения на ПК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передаются в ППЭ в виде защищенного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файла.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Файл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будет передан в ППОИ не позднее, чем в 8.00 в день экзамена.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Пароль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к файлу будет передан в 9.00 в день экзамена.</a:t>
            </a:r>
          </a:p>
          <a:p>
            <a:pPr algn="just"/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Ответственный технический специалист готовит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*Штабе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 центральный компьютер  </a:t>
            </a: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получения защищенного файла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заданиями, для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сбора файлов ответов из аудиторий  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съемный носитель(и)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(флэш-накопитель) для записи результатов экзамена и передачи их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РЦОИ. </a:t>
            </a: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съемном носителе, предназначенном для сбора файлов ответов участников, папку с кодом ППЭ, а в ней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папки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номерами аудиторий.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813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4067944" y="1988840"/>
          <a:ext cx="4933955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Acrobat Document" r:id="rId3" imgW="6415912" imgH="4533756" progId="AcroExch.Document.DC">
                  <p:embed/>
                </p:oleObj>
              </mc:Choice>
              <mc:Fallback>
                <p:oleObj name="Acrobat Document" r:id="rId3" imgW="6415912" imgH="4533756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1988840"/>
                        <a:ext cx="4933955" cy="30963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627552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ПОДГОТОВКА АУДИТОРИИ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64" y="1556792"/>
            <a:ext cx="3960440" cy="4536504"/>
          </a:xfrm>
        </p:spPr>
        <p:txBody>
          <a:bodyPr/>
          <a:lstStyle/>
          <a:p>
            <a:pPr algn="just">
              <a:buFont typeface="Arial" pitchFamily="34" charset="0"/>
              <a:buChar char="•"/>
              <a:defRPr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Технический специалист в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присутствии руководителя ППЭ проводит проверку готовности техники и программного обеспечения на каждом рабочем месте.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итогам проверки специалист по проведению инструктажа и руководитель ППЭ заполняют Протокол технической готовности ППЭ (форма ППЭ-01-01-И) и приобщают его к документам экзамена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altLang="ru-RU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664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57150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ПОДГОТОВКА АУДИТОРИИ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572560" cy="5000660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Перед началом экзамена </a:t>
            </a:r>
            <a:r>
              <a:rPr lang="ru-RU" sz="2000" dirty="0" smtClean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технический специалист :</a:t>
            </a:r>
            <a:endParaRPr lang="ru-RU" sz="2000" dirty="0">
              <a:solidFill>
                <a:srgbClr val="8440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расшифровывает и </a:t>
            </a:r>
            <a:r>
              <a:rPr 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копирует </a:t>
            </a:r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файлы </a:t>
            </a:r>
            <a:r>
              <a:rPr lang="ru-RU" sz="2000" dirty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выполнения заданий 11-15 (ОГЭ) или 11-12 (ГВЭ) </a:t>
            </a:r>
            <a:r>
              <a:rPr lang="ru-RU" sz="2000" dirty="0" smtClean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2000" dirty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компьютеры в аудитории ППЭ .</a:t>
            </a:r>
          </a:p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время экзамена аудитории должен присутствовать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специалист,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способный оказать участникам экзамена  помощь в запуске ПО и сохранении файлов в необходимом формате, каталоге и с необходимым именем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19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РАБОТА С БЛАНКАМИ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785926"/>
            <a:ext cx="8322148" cy="4000528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Первая </a:t>
            </a:r>
            <a:r>
              <a:rPr lang="ru-RU" sz="2000" dirty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часть экзаменационной работы (теоретическая) выполняется участниками экзамена на Бланках №1.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Задания №№11-15 </a:t>
            </a:r>
            <a:r>
              <a:rPr lang="ru-RU" sz="2000" dirty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(ОГЭ) или 11-12 (ГВЭ)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выполняются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компьютером.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Участники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экзамена по мере необходимости пересаживаются со своих рабочих мест за рабочие места с компьютерами в соответствии с номером своего рабочего места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848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РАБОТА С БЛАНКАМИ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785926"/>
            <a:ext cx="8072526" cy="3500462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Задания №№11 -15 ОГЭ выполняются на компьютере, а результаты их выполнения фиксируются в Бланках ответов.</a:t>
            </a: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Ответом к заданиям </a:t>
            </a:r>
            <a:r>
              <a:rPr lang="ru-RU" sz="20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и 12 ОГЭ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является слово или число, которое пишется в </a:t>
            </a:r>
            <a:r>
              <a:rPr lang="ru-RU" sz="20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Бланке ответов №1.</a:t>
            </a:r>
            <a:endParaRPr lang="ru-RU" sz="2000" u="sng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7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текст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изложения (ОГЭ по русскому языку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задания для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аудирования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(ОГЭ по иностранным языкам, письменная часть)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задания по информатике (ОГЭ и ГВЭ9)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Передаются в ППЭ в 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виде защищенного файла</a:t>
            </a:r>
            <a:r>
              <a:rPr lang="ru-RU" sz="2000" b="1" dirty="0">
                <a:solidFill>
                  <a:srgbClr val="663300"/>
                </a:solidFill>
                <a:latin typeface="Cambria" pitchFamily="18" charset="0"/>
              </a:rPr>
              <a:t>, технический специалист выполняет расшифровку и копирование защищенного файла на компьютеры в аудиториях или предоставляет аудиофайл (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формат МР3</a:t>
            </a:r>
            <a:r>
              <a:rPr lang="ru-RU" sz="2000" b="1" dirty="0">
                <a:solidFill>
                  <a:srgbClr val="663300"/>
                </a:solidFill>
                <a:latin typeface="Cambria" pitchFamily="18" charset="0"/>
              </a:rPr>
              <a:t>) в аудитории на внешнем носителе.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Файл будет передан в ППОИ не позднее, чем в 8.00 в день экзамена. Пароль к файлу будет передан в 9.00 в день экзамена.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663300"/>
                </a:solidFill>
                <a:latin typeface="Cambria" pitchFamily="18" charset="0"/>
              </a:rPr>
              <a:t>Схему </a:t>
            </a:r>
            <a:r>
              <a:rPr lang="ru-RU" sz="2000" b="1" dirty="0">
                <a:solidFill>
                  <a:srgbClr val="663300"/>
                </a:solidFill>
                <a:latin typeface="Cambria" pitchFamily="18" charset="0"/>
              </a:rPr>
              <a:t>передачи файла и пароля в ППЭ определяет район.</a:t>
            </a:r>
          </a:p>
          <a:p>
            <a:pPr marL="0" indent="0">
              <a:buNone/>
            </a:pPr>
            <a:endParaRPr lang="ru-RU" sz="2000" b="1" dirty="0">
              <a:solidFill>
                <a:srgbClr val="663300"/>
              </a:solidFill>
              <a:latin typeface="Cambr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DC561-C523-495E-AD04-A6C1C0E0E093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392906" y="908720"/>
            <a:ext cx="8358187" cy="662509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ОСОБЕННОСТИ ПОДГОТОВКИ К ОГЭ ПО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ОТДЕЛЬНЫМ</a:t>
            </a:r>
            <a:b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УЧЕБНЫМ ПРЕДМЕТАМ</a:t>
            </a:r>
          </a:p>
        </p:txBody>
      </p:sp>
    </p:spTree>
    <p:extLst>
      <p:ext uri="{BB962C8B-B14F-4D97-AF65-F5344CB8AC3E}">
        <p14:creationId xmlns:p14="http://schemas.microsoft.com/office/powerpoint/2010/main" val="17029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РАБОТА С БЛАНКАМИ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785926"/>
            <a:ext cx="8072526" cy="3500462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Результатом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выполнения заданий </a:t>
            </a:r>
            <a:r>
              <a:rPr lang="ru-RU" sz="20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 14 и 15 </a:t>
            </a:r>
            <a:r>
              <a:rPr lang="ru-RU" sz="2000" dirty="0">
                <a:solidFill>
                  <a:srgbClr val="84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(ОГЭ) или 11-12 (ГВЭ)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является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отдельный </a:t>
            </a:r>
            <a:r>
              <a:rPr lang="ru-RU" sz="2000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файл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После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выполнения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этих заданий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 экзамена под контролем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специалиста по проведению инструктажа </a:t>
            </a:r>
            <a:r>
              <a:rPr lang="ru-RU" sz="2000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переименовывает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свои </a:t>
            </a:r>
            <a:r>
              <a:rPr lang="ru-RU" sz="2000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файлы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соответствии номером Бланка ответов №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Участник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экзамена делает в </a:t>
            </a:r>
            <a:r>
              <a:rPr lang="ru-RU" sz="2000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Бланке ответов №2 отметку о выполнении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заданий.</a:t>
            </a:r>
          </a:p>
          <a:p>
            <a:pPr algn="just"/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092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3" y="1263696"/>
            <a:ext cx="7752292" cy="5482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50006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РАБОТА С ФАЙЛАМИ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253" y="4221088"/>
            <a:ext cx="8215370" cy="1656184"/>
          </a:xfrm>
        </p:spPr>
        <p:txBody>
          <a:bodyPr/>
          <a:lstStyle/>
          <a:p>
            <a:pPr algn="just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Технический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специалист делает отметки о выполнении этих заданий в Ведомость учета  (ППЭ-05-03-И).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Участник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расписывается в Ведомости учета  (ППЭ-05-03-И).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Организатор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заверяет записи в ведомости подписью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791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66" y="1600200"/>
            <a:ext cx="6399467" cy="452596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DC561-C523-495E-AD04-A6C1C0E0E093}" type="slidenum">
              <a:rPr lang="ru-RU" altLang="ru-RU" smtClean="0"/>
              <a:pPr>
                <a:defRPr/>
              </a:pPr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6415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РАБОТА С ФАЙЛАМИ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000240"/>
            <a:ext cx="8465024" cy="3571900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После окончания экзамена в аудитории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технический специалист проверяет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корректность и количество файлов ответов из аудитории на съемном носителе по «Ведомости учета ответов на задания практической части ГИА по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информатике»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(форма ППЭ-05-03-И).</a:t>
            </a:r>
          </a:p>
          <a:p>
            <a:pPr algn="l"/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86190"/>
            <a:ext cx="3172152" cy="23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93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ТЕХНИЧЕСКИЙ СБОЙ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785926"/>
            <a:ext cx="8072526" cy="4500594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возникновении технических сбоев участник ГИА обращается к организатору в аудитории или техническому специалисту.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Если технический сбой не устраним за короткое время (3-5 минут), то участнику ГИА должен быть предложен резервный компьютер.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Время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начала и конца вынужденного перерыва в работе участника фиксируется, общее время, отведенное на выполнение участником работы, может быть продлено на эту величину. </a:t>
            </a:r>
          </a:p>
        </p:txBody>
      </p:sp>
    </p:spTree>
    <p:extLst>
      <p:ext uri="{BB962C8B-B14F-4D97-AF65-F5344CB8AC3E}">
        <p14:creationId xmlns:p14="http://schemas.microsoft.com/office/powerpoint/2010/main" val="16491626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7724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ИНФОРМАТИКА. ТЕХНИЧЕСКИЙ СБОЙ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85926"/>
            <a:ext cx="8535354" cy="4500594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Если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вынужденный перерыв в работе участника ГИА составляет более 20 минут, то участник  вправе принять решение об аннулировании своих результатов.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Руководитель ППЭ оформляет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досрочное завершение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экзамена (форма ППЭ-22).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Экзамен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участника ГИА решением ГЭК переносится на резервный день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170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</a:rPr>
              <a:t>Удаление участника с экзамена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628800"/>
          <a:ext cx="878497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76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9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4789"/>
            <a:ext cx="8229600" cy="508918"/>
          </a:xfrm>
        </p:spPr>
        <p:txBody>
          <a:bodyPr/>
          <a:lstStyle/>
          <a:p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Досрочное завершение экзамена по уважительной причине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628800"/>
          <a:ext cx="878497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77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25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НЕЯВКА НА ЭКЗАМЕН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628800"/>
          <a:ext cx="878497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78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64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1728192"/>
          </a:xfrm>
        </p:spPr>
        <p:txBody>
          <a:bodyPr/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</a:rPr>
              <a:t>Отметки об </a:t>
            </a: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удалении,</a:t>
            </a:r>
            <a:b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200" b="1" cap="all" dirty="0" err="1" smtClean="0">
                <a:solidFill>
                  <a:srgbClr val="C00000"/>
                </a:solidFill>
                <a:latin typeface="Cambria" pitchFamily="18" charset="0"/>
              </a:rPr>
              <a:t>незавершении</a:t>
            </a: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 экзамена</a:t>
            </a:r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</a:rPr>
              <a:t>, неявке </a:t>
            </a: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делаются </a:t>
            </a:r>
            <a:r>
              <a:rPr lang="ru-RU" sz="2200" b="1" cap="all" dirty="0">
                <a:solidFill>
                  <a:srgbClr val="C00000"/>
                </a:solidFill>
                <a:latin typeface="Cambria" pitchFamily="18" charset="0"/>
              </a:rPr>
              <a:t>на обоих именных бланках  (№1 и №2)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18300-CCB4-4A20-A124-404510F9F926}" type="slidenum">
              <a:rPr lang="ru-RU" altLang="ru-RU" smtClean="0"/>
              <a:pPr>
                <a:defRPr/>
              </a:pPr>
              <a:t>79</a:t>
            </a:fld>
            <a:endParaRPr lang="ru-RU" alt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t="89123" r="33324" b="4538"/>
          <a:stretch/>
        </p:blipFill>
        <p:spPr bwMode="auto">
          <a:xfrm>
            <a:off x="107504" y="4149080"/>
            <a:ext cx="8856984" cy="108012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29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6484" y="3536604"/>
            <a:ext cx="1743431" cy="1357443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275" tIns="45137" rIns="90275" bIns="45137" rtlCol="0" anchor="ctr"/>
          <a:lstStyle/>
          <a:p>
            <a:pPr algn="ctr"/>
            <a:r>
              <a:rPr lang="ru-RU" sz="1593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Выбор участника ГВЭ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455404" y="3557650"/>
            <a:ext cx="867244" cy="547186"/>
          </a:xfrm>
          <a:prstGeom prst="rightArrow">
            <a:avLst/>
          </a:prstGeom>
          <a:solidFill>
            <a:srgbClr val="B1B3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275" tIns="45137" rIns="90275" bIns="45137" rtlCol="0" anchor="ctr"/>
          <a:lstStyle/>
          <a:p>
            <a:pPr algn="ctr"/>
            <a:endParaRPr lang="ru-RU" sz="967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2455405" y="4346861"/>
            <a:ext cx="845563" cy="547186"/>
          </a:xfrm>
          <a:prstGeom prst="rightArrow">
            <a:avLst/>
          </a:prstGeom>
          <a:solidFill>
            <a:srgbClr val="B1B3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275" tIns="45137" rIns="90275" bIns="45137" rtlCol="0" anchor="ctr"/>
          <a:lstStyle/>
          <a:p>
            <a:pPr algn="ctr"/>
            <a:endParaRPr lang="ru-RU" sz="967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39961" y="2060848"/>
            <a:ext cx="1960241" cy="1325876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275" tIns="45137" rIns="90275" bIns="45137" rtlCol="0" anchor="ctr"/>
          <a:lstStyle/>
          <a:p>
            <a:pPr algn="ctr"/>
            <a:r>
              <a:rPr lang="ru-RU" sz="1593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Изложение с творческим заданием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30064" y="3557651"/>
            <a:ext cx="1960241" cy="1336398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275" tIns="45137" rIns="90275" bIns="45137" rtlCol="0" anchor="ctr"/>
          <a:lstStyle/>
          <a:p>
            <a:pPr algn="ctr"/>
            <a:r>
              <a:rPr lang="ru-RU" sz="1593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Осложненное списывание</a:t>
            </a:r>
            <a:endParaRPr lang="ru-RU" sz="1593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39961" y="5064977"/>
            <a:ext cx="1960241" cy="1336398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275" tIns="45137" rIns="90275" bIns="45137" rtlCol="0" anchor="ctr"/>
          <a:lstStyle/>
          <a:p>
            <a:pPr algn="ctr"/>
            <a:r>
              <a:rPr lang="ru-RU" sz="1593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Диктант (только для обучающихся с расстройствами аутистического спектра) </a:t>
            </a:r>
          </a:p>
        </p:txBody>
      </p:sp>
      <p:sp>
        <p:nvSpPr>
          <p:cNvPr id="16" name="Заголовок 3"/>
          <p:cNvSpPr>
            <a:spLocks noGrp="1"/>
          </p:cNvSpPr>
          <p:nvPr>
            <p:ph type="title"/>
          </p:nvPr>
        </p:nvSpPr>
        <p:spPr>
          <a:xfrm>
            <a:off x="0" y="1314353"/>
            <a:ext cx="9144000" cy="315770"/>
          </a:xfrm>
        </p:spPr>
        <p:txBody>
          <a:bodyPr/>
          <a:lstStyle/>
          <a:p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Выбор формы ГВЭ9 по русскому языку </a:t>
            </a:r>
            <a:b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при подаче заявления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656039" y="198888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Предупредить участника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62838" y="1988888"/>
            <a:ext cx="432000" cy="432000"/>
          </a:xfrm>
          <a:prstGeom prst="rect">
            <a:avLst/>
          </a:prstGeom>
          <a:solidFill>
            <a:srgbClr val="663300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60068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ЗАВЕРШЕНИЕ ЭКЗАМЕНА. Действия </a:t>
            </a:r>
            <a:r>
              <a:rPr lang="ru-RU" sz="16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организатора</a:t>
            </a:r>
          </a:p>
          <a:p>
            <a:r>
              <a:rPr lang="ru-RU" sz="16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За 30 минут до завершения </a:t>
            </a:r>
            <a:r>
              <a:rPr lang="ru-RU" sz="1600" b="1" cap="all" dirty="0" err="1" smtClean="0">
                <a:solidFill>
                  <a:srgbClr val="700000"/>
                </a:solidFill>
                <a:latin typeface="Cambria" panose="02040503050406030204" pitchFamily="18" charset="0"/>
              </a:rPr>
              <a:t>ЭКЗАМенА</a:t>
            </a:r>
            <a:endParaRPr lang="ru-RU" sz="1600" b="1" cap="all" dirty="0" smtClean="0">
              <a:solidFill>
                <a:srgbClr val="7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6039" y="407716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Предупредить участника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2838" y="4077168"/>
            <a:ext cx="432000" cy="432000"/>
          </a:xfrm>
          <a:prstGeom prst="rect">
            <a:avLst/>
          </a:prstGeom>
          <a:solidFill>
            <a:srgbClr val="663300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83" y="3719978"/>
            <a:ext cx="9144000" cy="35719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За 5 минут до завершения экзамена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9208" y="5282938"/>
            <a:ext cx="8805280" cy="109839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C00000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ВСЕ УЧАСТНИКИ ЭКЗАМЕНА ОСТАЮТСЯ НА СВОИХ МЕСТАХ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ДО ЗАВЕРШЕНИЯ СБОРА РАБОТ!</a:t>
            </a:r>
            <a:endParaRPr lang="ru-RU" sz="1600" b="1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3765" y="2762387"/>
            <a:ext cx="9144000" cy="35719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cap="all" dirty="0" smtClean="0">
              <a:solidFill>
                <a:srgbClr val="7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0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560388"/>
          </a:xfrm>
        </p:spPr>
        <p:txBody>
          <a:bodyPr/>
          <a:lstStyle/>
          <a:p>
            <a:pPr>
              <a:defRPr/>
            </a:pPr>
            <a:r>
              <a:rPr lang="ru-RU" alt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+mn-ea"/>
                <a:cs typeface="Arial" charset="0"/>
              </a:rPr>
              <a:t>ДЕЙСТВИЯ ОРГАНИЗАТОРА</a:t>
            </a:r>
          </a:p>
        </p:txBody>
      </p:sp>
      <p:sp>
        <p:nvSpPr>
          <p:cNvPr id="1177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r>
              <a:rPr lang="ru-RU" alt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ведомости ППЭ-05-02 в графу «Вариант» вписать номер фактически выданного варианта КИМ.</a:t>
            </a:r>
          </a:p>
          <a:p>
            <a:pPr algn="just">
              <a:defRPr/>
            </a:pPr>
            <a:r>
              <a:rPr lang="ru-RU" alt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Проверить заполнение поля «Вариант» на всех именных бланках явившихся участников экзамена.</a:t>
            </a:r>
          </a:p>
          <a:p>
            <a:pPr>
              <a:defRPr/>
            </a:pPr>
            <a:endParaRPr lang="ru-RU" alt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>
              <a:defRPr/>
            </a:pPr>
            <a:endParaRPr lang="ru-RU" alt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>
              <a:defRPr/>
            </a:pPr>
            <a:endParaRPr lang="ru-RU" alt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>
              <a:defRPr/>
            </a:pPr>
            <a:endParaRPr lang="ru-RU" alt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>
              <a:defRPr/>
            </a:pPr>
            <a:endParaRPr lang="ru-RU" alt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ru-RU" alt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Поставить прочерк «</a:t>
            </a:r>
            <a:r>
              <a:rPr lang="en-US" alt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Z</a:t>
            </a:r>
            <a:r>
              <a:rPr lang="ru-RU" alt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» на всех неиспользованных полях для ответа в бланке №2 и дополнительных бланках №2.</a:t>
            </a:r>
          </a:p>
          <a:p>
            <a:pPr>
              <a:defRPr/>
            </a:pPr>
            <a:endParaRPr lang="ru-RU" alt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697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F8B359-4FF1-4FEA-8333-D8BF85A0C067}" type="slidenum">
              <a:rPr lang="ru-RU" altLang="ru-RU" smtClean="0">
                <a:cs typeface="Arial" charset="0"/>
              </a:rPr>
              <a:pPr/>
              <a:t>81</a:t>
            </a:fld>
            <a:endParaRPr lang="ru-RU" altLang="ru-RU">
              <a:cs typeface="Arial" charset="0"/>
            </a:endParaRPr>
          </a:p>
        </p:txBody>
      </p:sp>
      <p:pic>
        <p:nvPicPr>
          <p:cNvPr id="5" name="Объект 4"/>
          <p:cNvPicPr>
            <a:picLocks/>
          </p:cNvPicPr>
          <p:nvPr/>
        </p:nvPicPr>
        <p:blipFill>
          <a:blip r:embed="rId3"/>
          <a:srcRect l="17386" t="89124" r="33324" b="4538"/>
          <a:stretch>
            <a:fillRect/>
          </a:stretch>
        </p:blipFill>
        <p:spPr bwMode="auto">
          <a:xfrm>
            <a:off x="899592" y="3429000"/>
            <a:ext cx="6624637" cy="1081087"/>
          </a:xfrm>
          <a:prstGeom prst="rect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1331641" y="3539331"/>
            <a:ext cx="1368152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780756" y="3541613"/>
            <a:ext cx="800175" cy="647700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ChangeArrowheads="1"/>
          </p:cNvSpPr>
          <p:nvPr/>
        </p:nvSpPr>
        <p:spPr bwMode="auto">
          <a:xfrm>
            <a:off x="1143000" y="1000125"/>
            <a:ext cx="7475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ЗАВЕРШЕНИЕ ПРОВЕДЕНИЯ ЭКЗАМЕНА</a:t>
            </a:r>
          </a:p>
        </p:txBody>
      </p:sp>
      <p:sp>
        <p:nvSpPr>
          <p:cNvPr id="114690" name="Rectangle 3"/>
          <p:cNvSpPr>
            <a:spLocks noChangeArrowheads="1"/>
          </p:cNvSpPr>
          <p:nvPr/>
        </p:nvSpPr>
        <p:spPr bwMode="auto">
          <a:xfrm>
            <a:off x="285750" y="1643063"/>
            <a:ext cx="8462714" cy="481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Сбор и КОНТРОЛЬ количества бланков, сданных участниками, под роспись участника и организатора (дополнительный бланк №2 кладется за основным бланком №2)</a:t>
            </a: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Заполнение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ведомостей проведения экзамена</a:t>
            </a: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Упаковка бланков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комплектами по участникам в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один  </a:t>
            </a:r>
            <a:r>
              <a:rPr lang="ru-RU" altLang="ru-RU" sz="2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секьюрпак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 присутствии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участника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Передача материалов аудитории руководителю ППЭ</a:t>
            </a: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endParaRPr lang="ru-RU" altLang="ru-RU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90000"/>
              <a:buFont typeface="Wingdings" pitchFamily="2" charset="2"/>
              <a:buChar char="n"/>
              <a:defRPr/>
            </a:pPr>
            <a:endParaRPr lang="ru-RU" altLang="ru-RU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90000"/>
              <a:buFont typeface="Wingdings" pitchFamily="2" charset="2"/>
              <a:buChar char="n"/>
              <a:defRPr/>
            </a:pPr>
            <a:endParaRPr lang="ru-RU" altLang="ru-RU" dirty="0">
              <a:latin typeface="Arial" charset="0"/>
            </a:endParaRPr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847A54-37C1-4D5E-9D5D-FB3EC0CE4A31}" type="slidenum">
              <a:rPr lang="ru-RU" altLang="ru-RU" smtClean="0">
                <a:cs typeface="Arial" charset="0"/>
              </a:rPr>
              <a:pPr/>
              <a:t>82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75" y="2714625"/>
            <a:ext cx="7772400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14" name="Нашивка 4"/>
          <p:cNvSpPr/>
          <p:nvPr/>
        </p:nvSpPr>
        <p:spPr bwMode="auto">
          <a:xfrm>
            <a:off x="457200" y="3333750"/>
            <a:ext cx="441325" cy="190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620" tIns="7620" rIns="7620" bIns="7620" spcCol="127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200" dirty="0"/>
              <a:t>6</a:t>
            </a:r>
          </a:p>
        </p:txBody>
      </p:sp>
      <p:grpSp>
        <p:nvGrpSpPr>
          <p:cNvPr id="118787" name="Группа 9"/>
          <p:cNvGrpSpPr>
            <a:grpSpLocks/>
          </p:cNvGrpSpPr>
          <p:nvPr/>
        </p:nvGrpSpPr>
        <p:grpSpPr bwMode="auto">
          <a:xfrm>
            <a:off x="928688" y="2714625"/>
            <a:ext cx="7788275" cy="1428750"/>
            <a:chOff x="512664" y="-1140205"/>
            <a:chExt cx="7788374" cy="818064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3997820" y="-4625360"/>
              <a:ext cx="818064" cy="77883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512664" y="-935689"/>
              <a:ext cx="7768374" cy="369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688" tIns="15240" rIns="15240" bIns="15240" spcCol="1270" anchor="ctr"/>
            <a:lstStyle/>
            <a:p>
              <a:pPr marL="228600" lvl="1" indent="-228600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ru-RU" sz="2600" b="1" cap="all" spc="50" dirty="0">
                  <a:ln w="11430"/>
                  <a:solidFill>
                    <a:schemeClr val="accent2">
                      <a:lumMod val="50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mbria" pitchFamily="18" charset="0"/>
                  <a:ea typeface="+mj-ea"/>
                  <a:cs typeface="+mj-cs"/>
                </a:rPr>
                <a:t>СБОР МАТЕРИАЛОВ В АУДИТОРИИ</a:t>
              </a:r>
              <a:endParaRPr lang="ru-RU" sz="260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118788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65C888-BD19-42BC-BB7B-677A366D7EC7}" type="slidenum">
              <a:rPr lang="ru-RU" altLang="ru-RU" smtClean="0">
                <a:cs typeface="Arial" charset="0"/>
              </a:rPr>
              <a:pPr/>
              <a:t>83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53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742733"/>
              </p:ext>
            </p:extLst>
          </p:nvPr>
        </p:nvGraphicFramePr>
        <p:xfrm>
          <a:off x="755576" y="1190625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Acrobat Document" r:id="rId4" imgW="8019807" imgH="5667133" progId="Acrobat.Document.DC">
                  <p:embed/>
                </p:oleObj>
              </mc:Choice>
              <mc:Fallback>
                <p:oleObj name="Acrobat Document" r:id="rId4" imgW="8019807" imgH="56671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190625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F9E8FA-C889-49DD-B035-A4D5A7D03E09}" type="slidenum">
              <a:rPr lang="ru-RU" altLang="ru-RU" smtClean="0">
                <a:cs typeface="Arial" charset="0"/>
              </a:rPr>
              <a:pPr/>
              <a:t>84</a:t>
            </a:fld>
            <a:endParaRPr lang="ru-RU" altLang="ru-RU">
              <a:cs typeface="Arial" charset="0"/>
            </a:endParaRPr>
          </a:p>
        </p:txBody>
      </p:sp>
      <p:sp>
        <p:nvSpPr>
          <p:cNvPr id="5" name="Овал 4"/>
          <p:cNvSpPr/>
          <p:nvPr/>
        </p:nvSpPr>
        <p:spPr>
          <a:xfrm rot="16200000">
            <a:off x="3964211" y="2884661"/>
            <a:ext cx="1071562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 rot="16200000">
            <a:off x="4324251" y="3316709"/>
            <a:ext cx="1071562" cy="432048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 rot="16200000">
            <a:off x="6343740" y="2089311"/>
            <a:ext cx="1785118" cy="2592288"/>
          </a:xfrm>
          <a:prstGeom prst="ellipse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Рисунок 20"/>
          <p:cNvPicPr>
            <a:picLocks noChangeAspect="1" noChangeArrowheads="1"/>
          </p:cNvPicPr>
          <p:nvPr/>
        </p:nvPicPr>
        <p:blipFill>
          <a:blip r:embed="rId3"/>
          <a:srcRect l="17537" t="8887" r="33775" b="4349"/>
          <a:stretch>
            <a:fillRect/>
          </a:stretch>
        </p:blipFill>
        <p:spPr bwMode="auto">
          <a:xfrm>
            <a:off x="3048000" y="1279525"/>
            <a:ext cx="1568450" cy="2628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8002" name="Рисунок 18"/>
          <p:cNvPicPr>
            <a:picLocks noChangeAspect="1" noChangeArrowheads="1"/>
          </p:cNvPicPr>
          <p:nvPr/>
        </p:nvPicPr>
        <p:blipFill>
          <a:blip r:embed="rId4"/>
          <a:srcRect l="17990" t="9076" r="33473" b="3972"/>
          <a:stretch>
            <a:fillRect/>
          </a:stretch>
        </p:blipFill>
        <p:spPr bwMode="auto">
          <a:xfrm>
            <a:off x="2190750" y="1625600"/>
            <a:ext cx="1641475" cy="2662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04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www.ege.spb.ru			      (812) 576-34-40			</a:t>
            </a: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4970463"/>
            <a:ext cx="6372225" cy="148272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>БЛАНКИ ГИА 9 СКЛАДЫВАЮТСЯ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КОМПЛЕКТАМИ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 ПО УЧАСТНИКАМ </a:t>
            </a:r>
            <a:r>
              <a:rPr 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>И УПАКОВЫВАЮТСЯ В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ОДИН </a:t>
            </a:r>
            <a:r>
              <a:rPr lang="ru-RU" sz="2000" b="1" dirty="0">
                <a:solidFill>
                  <a:srgbClr val="166824"/>
                </a:solidFill>
                <a:latin typeface="Cambria" panose="02040503050406030204" pitchFamily="18" charset="0"/>
              </a:rPr>
              <a:t>ВОЗВРАТНЫЙ СЕКЬЮРПАК 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СОПРОВОДИТЕЛЬНЫЙ ЛИСТ </a:t>
            </a:r>
            <a:r>
              <a:rPr lang="ru-RU" sz="1600" b="1" dirty="0">
                <a:solidFill>
                  <a:srgbClr val="166824"/>
                </a:solidFill>
                <a:latin typeface="Cambria" panose="02040503050406030204" pitchFamily="18" charset="0"/>
              </a:rPr>
              <a:t>ЗАПОЛНЯЕТСЯ И ВКЛАДЫВАЕТСЯ В ПРОЗРАЧНЫЙ КАРМАН СЕКЬЮРПАКА</a:t>
            </a:r>
          </a:p>
        </p:txBody>
      </p:sp>
      <p:sp>
        <p:nvSpPr>
          <p:cNvPr id="128006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BC5BAF-E8A2-4520-B0E1-11EE7AC64258}" type="slidenum">
              <a:rPr lang="ru-RU" smtClean="0">
                <a:cs typeface="Arial" charset="0"/>
              </a:rPr>
              <a:pPr/>
              <a:t>85</a:t>
            </a:fld>
            <a:endParaRPr lang="ru-RU">
              <a:cs typeface="Arial" charset="0"/>
            </a:endParaRPr>
          </a:p>
        </p:txBody>
      </p:sp>
      <p:pic>
        <p:nvPicPr>
          <p:cNvPr id="128007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2728913"/>
            <a:ext cx="2032000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Штриховая стрелка вправо 32"/>
          <p:cNvSpPr/>
          <p:nvPr/>
        </p:nvSpPr>
        <p:spPr>
          <a:xfrm>
            <a:off x="5526088" y="3321050"/>
            <a:ext cx="1289050" cy="1295400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166824">
                  <a:alpha val="0"/>
                </a:srgbClr>
              </a:gs>
              <a:gs pos="100000">
                <a:srgbClr val="166824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Выноска 1 22"/>
          <p:cNvSpPr/>
          <p:nvPr/>
        </p:nvSpPr>
        <p:spPr>
          <a:xfrm>
            <a:off x="5418138" y="1265238"/>
            <a:ext cx="3024187" cy="1287462"/>
          </a:xfrm>
          <a:prstGeom prst="borderCallout1">
            <a:avLst>
              <a:gd name="adj1" fmla="val 63129"/>
              <a:gd name="adj2" fmla="val -4027"/>
              <a:gd name="adj3" fmla="val 86165"/>
              <a:gd name="adj4" fmla="val -22809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ДБО – ЗА ОСНОВНЫМ БЛАНКОМ ОТВЕТОВ КОНКРЕТНОГО УЧАСТНИКА</a:t>
            </a:r>
          </a:p>
        </p:txBody>
      </p:sp>
      <p:pic>
        <p:nvPicPr>
          <p:cNvPr id="128011" name="Рисунок 23"/>
          <p:cNvPicPr>
            <a:picLocks noChangeAspect="1" noChangeArrowheads="1"/>
          </p:cNvPicPr>
          <p:nvPr/>
        </p:nvPicPr>
        <p:blipFill>
          <a:blip r:embed="rId4"/>
          <a:srcRect l="17990" t="9076" r="33473" b="3972"/>
          <a:stretch>
            <a:fillRect/>
          </a:stretch>
        </p:blipFill>
        <p:spPr bwMode="auto">
          <a:xfrm>
            <a:off x="147373" y="1673225"/>
            <a:ext cx="1641475" cy="26606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8014" name="Рисунок 27"/>
          <p:cNvPicPr>
            <a:picLocks noChangeAspect="1" noChangeArrowheads="1"/>
          </p:cNvPicPr>
          <p:nvPr/>
        </p:nvPicPr>
        <p:blipFill>
          <a:blip r:embed="rId6"/>
          <a:srcRect l="17386" t="8321" r="33324" b="4538"/>
          <a:stretch>
            <a:fillRect/>
          </a:stretch>
        </p:blipFill>
        <p:spPr bwMode="auto">
          <a:xfrm>
            <a:off x="466725" y="1971675"/>
            <a:ext cx="1616075" cy="2662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Содержимое 3"/>
          <p:cNvPicPr>
            <a:picLocks noGrp="1"/>
          </p:cNvPicPr>
          <p:nvPr>
            <p:ph idx="1"/>
          </p:nvPr>
        </p:nvPicPr>
        <p:blipFill>
          <a:blip r:embed="rId7"/>
          <a:srcRect l="5772" t="9218" r="2191" b="18437"/>
          <a:stretch>
            <a:fillRect/>
          </a:stretch>
        </p:blipFill>
        <p:spPr>
          <a:xfrm>
            <a:off x="6783387" y="4432300"/>
            <a:ext cx="2270125" cy="1779588"/>
          </a:xfrm>
        </p:spPr>
      </p:pic>
      <p:sp>
        <p:nvSpPr>
          <p:cNvPr id="17" name="Прямоугольник 16"/>
          <p:cNvSpPr/>
          <p:nvPr/>
        </p:nvSpPr>
        <p:spPr>
          <a:xfrm>
            <a:off x="255203" y="794246"/>
            <a:ext cx="4067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ГИА 9. Сбор материалов: </a:t>
            </a:r>
          </a:p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Бланки ответов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8" name="Рисунок 27"/>
          <p:cNvPicPr>
            <a:picLocks noChangeAspect="1" noChangeArrowheads="1"/>
          </p:cNvPicPr>
          <p:nvPr/>
        </p:nvPicPr>
        <p:blipFill>
          <a:blip r:embed="rId6"/>
          <a:srcRect l="17386" t="8321" r="33324" b="4538"/>
          <a:stretch>
            <a:fillRect/>
          </a:stretch>
        </p:blipFill>
        <p:spPr bwMode="auto">
          <a:xfrm>
            <a:off x="2402619" y="1953468"/>
            <a:ext cx="1616075" cy="2662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5203" y="2828836"/>
            <a:ext cx="5108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бланки ответов явившихся участников, не явившихся на экзамен, не закончивших экзамен и удаленных с экзамена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3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www.ege.spb.ru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3217" y="4561198"/>
            <a:ext cx="6372198" cy="1903896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hangingPunct="0">
              <a:lnSpc>
                <a:spcPct val="80000"/>
              </a:lnSpc>
              <a:buClr>
                <a:schemeClr val="folHlink"/>
              </a:buClr>
              <a:buSzPct val="90000"/>
              <a:defRPr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КИМ </a:t>
            </a:r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УПАКОВЫВАЮТСЯ </a:t>
            </a:r>
            <a:r>
              <a:rPr lang="ru-RU" sz="2000" b="1" dirty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ОДИН </a:t>
            </a:r>
            <a:r>
              <a:rPr lang="ru-RU" sz="2000" b="1" dirty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вскрытый СЕКЬЮРПАК! </a:t>
            </a:r>
          </a:p>
          <a:p>
            <a:pPr eaLnBrk="0" hangingPunct="0">
              <a:lnSpc>
                <a:spcPct val="80000"/>
              </a:lnSpc>
              <a:buClr>
                <a:schemeClr val="folHlink"/>
              </a:buClr>
              <a:buSzPct val="90000"/>
              <a:defRPr/>
            </a:pPr>
            <a:r>
              <a:rPr lang="ru-RU" altLang="ru-RU" sz="2000" b="1" dirty="0">
                <a:solidFill>
                  <a:srgbClr val="FF0000"/>
                </a:solidFill>
              </a:rPr>
              <a:t>На всех пакетах должна быть размещена информация об экзамене:</a:t>
            </a:r>
          </a:p>
          <a:p>
            <a:pPr>
              <a:buFont typeface="Arial" charset="0"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Дата, предмет, номер ППЭ и аудитории</a:t>
            </a:r>
          </a:p>
          <a:p>
            <a:pPr algn="ctr"/>
            <a:endParaRPr lang="ru-RU" sz="2000" b="1" dirty="0">
              <a:solidFill>
                <a:srgbClr val="166824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15" y="2729111"/>
            <a:ext cx="2031648" cy="2525465"/>
          </a:xfrm>
          <a:prstGeom prst="rect">
            <a:avLst/>
          </a:prstGeom>
        </p:spPr>
      </p:pic>
      <p:sp>
        <p:nvSpPr>
          <p:cNvPr id="33" name="Штриховая стрелка вправо 32"/>
          <p:cNvSpPr/>
          <p:nvPr/>
        </p:nvSpPr>
        <p:spPr>
          <a:xfrm>
            <a:off x="4211960" y="3049282"/>
            <a:ext cx="1289599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166824">
                  <a:alpha val="0"/>
                </a:srgbClr>
              </a:gs>
              <a:gs pos="100000">
                <a:srgbClr val="166824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13871" y="1124744"/>
            <a:ext cx="474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ГИА 9. Сбор материалов: КИМ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03" y="1555631"/>
            <a:ext cx="2273553" cy="22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53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Сбор материалов: Черновики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www.ege.spb.ru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16017" y="3504380"/>
            <a:ext cx="3948075" cy="2442638"/>
          </a:xfrm>
          <a:prstGeom prst="rect">
            <a:avLst/>
          </a:prstGeom>
          <a:solidFill>
            <a:schemeClr val="bg1"/>
          </a:solidFill>
          <a:ln>
            <a:solidFill>
              <a:srgbClr val="496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НА КОНВЕРТЕ УКАЗАТЬ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:</a:t>
            </a:r>
          </a:p>
          <a:p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ПРЕДМЕТ</a:t>
            </a: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ДАТА ЭКЗАМЕНА</a:t>
            </a: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КОД ППЭ</a:t>
            </a: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НОМЕР АУДИТОРИИ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4716016" y="2564904"/>
            <a:ext cx="3948075" cy="939476"/>
          </a:xfrm>
          <a:prstGeom prst="triangle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Штриховая стрелка вправо 43"/>
          <p:cNvSpPr/>
          <p:nvPr/>
        </p:nvSpPr>
        <p:spPr>
          <a:xfrm>
            <a:off x="3419872" y="3663843"/>
            <a:ext cx="1152128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2366597"/>
            <a:ext cx="2808312" cy="379870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ЧЕРНОВИКИ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2315275"/>
            <a:ext cx="3384376" cy="757065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КОНВЕРТ (готовит руководитель ППЭ на этапе подготовки к экзамену)  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356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F4CEEF-8AA9-4B07-ADC0-282283DDE619}" type="slidenum">
              <a:rPr lang="ru-RU" altLang="ru-RU" smtClean="0">
                <a:cs typeface="Arial" charset="0"/>
              </a:rPr>
              <a:pPr/>
              <a:t>88</a:t>
            </a:fld>
            <a:endParaRPr lang="ru-RU" altLang="ru-RU">
              <a:cs typeface="Arial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683568" y="1039112"/>
          <a:ext cx="7782910" cy="549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Acrobat Document" r:id="rId4" imgW="8019856" imgH="5667139" progId="AcroExch.Document.DC">
                  <p:embed/>
                </p:oleObj>
              </mc:Choice>
              <mc:Fallback>
                <p:oleObj name="Acrobat Document" r:id="rId4" imgW="8019856" imgH="566713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1039112"/>
                        <a:ext cx="7782910" cy="549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01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628" y="1048752"/>
            <a:ext cx="91113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ГИА 9. Формирование комплекта ЭМ для ПЕРЕДАЧИ В РЦОИ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r="11427" b="2854"/>
          <a:stretch/>
        </p:blipFill>
        <p:spPr>
          <a:xfrm rot="4623290">
            <a:off x="900907" y="1278242"/>
            <a:ext cx="1440161" cy="2450903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r="11427" b="2854"/>
          <a:stretch/>
        </p:blipFill>
        <p:spPr bwMode="auto">
          <a:xfrm rot="4623290">
            <a:off x="1049205" y="3393905"/>
            <a:ext cx="1440161" cy="245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r="11427" b="2854"/>
          <a:stretch/>
        </p:blipFill>
        <p:spPr bwMode="auto">
          <a:xfrm rot="4623290">
            <a:off x="5423563" y="1441298"/>
            <a:ext cx="1440161" cy="245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бъект 9"/>
          <p:cNvSpPr txBox="1">
            <a:spLocks/>
          </p:cNvSpPr>
          <p:nvPr/>
        </p:nvSpPr>
        <p:spPr bwMode="auto">
          <a:xfrm>
            <a:off x="1134068" y="2285938"/>
            <a:ext cx="2429820" cy="92703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КИМ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Объект 9"/>
          <p:cNvSpPr txBox="1">
            <a:spLocks/>
          </p:cNvSpPr>
          <p:nvPr/>
        </p:nvSpPr>
        <p:spPr bwMode="auto">
          <a:xfrm>
            <a:off x="1106850" y="5045258"/>
            <a:ext cx="2548599" cy="86409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Аудиторный пакет 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с бланками</a:t>
            </a:r>
          </a:p>
        </p:txBody>
      </p:sp>
      <p:sp>
        <p:nvSpPr>
          <p:cNvPr id="18" name="Объект 9"/>
          <p:cNvSpPr txBox="1">
            <a:spLocks/>
          </p:cNvSpPr>
          <p:nvPr/>
        </p:nvSpPr>
        <p:spPr bwMode="auto">
          <a:xfrm>
            <a:off x="5603389" y="2147455"/>
            <a:ext cx="2493702" cy="63900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Пакет руководителя</a:t>
            </a:r>
          </a:p>
        </p:txBody>
      </p:sp>
      <p:pic>
        <p:nvPicPr>
          <p:cNvPr id="19" name="Рисунок 4"/>
          <p:cNvPicPr>
            <a:picLocks noChangeAspect="1" noChangeArrowheads="1"/>
          </p:cNvPicPr>
          <p:nvPr/>
        </p:nvPicPr>
        <p:blipFill>
          <a:blip r:embed="rId3"/>
          <a:srcRect l="5132" t="9218" r="3314" b="4810"/>
          <a:stretch>
            <a:fillRect/>
          </a:stretch>
        </p:blipFill>
        <p:spPr bwMode="auto">
          <a:xfrm>
            <a:off x="4467994" y="3293184"/>
            <a:ext cx="4218806" cy="316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9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53753" y="1601212"/>
          <a:ext cx="9036494" cy="34948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9710"/>
                <a:gridCol w="1656184"/>
                <a:gridCol w="1656184"/>
                <a:gridCol w="1800200"/>
                <a:gridCol w="1944216"/>
              </a:tblGrid>
              <a:tr h="713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100-ые номера вариантов</a:t>
                      </a:r>
                    </a:p>
                    <a:p>
                      <a:pPr algn="ctr"/>
                      <a:endParaRPr lang="ru-RU" sz="12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200-ые номера вариантов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300-ые номера вариантов 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400-ые и 500-ые номера вариантов</a:t>
                      </a:r>
                    </a:p>
                    <a:p>
                      <a:pPr algn="ctr"/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600-ые номера вариантов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763371">
                <a:tc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участники ГВЭ без ОВЗ</a:t>
                      </a:r>
                    </a:p>
                    <a:p>
                      <a:pPr lvl="0" algn="ctr"/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участники осваивающие образовательные программы в учреждениях закрытого типа</a:t>
                      </a:r>
                    </a:p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исполняющие наказание в виде лишения свободы</a:t>
                      </a:r>
                    </a:p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 нарушениями опорно-двигательного аппарата ( по программе 6.1 ФАОП ООО)</a:t>
                      </a:r>
                    </a:p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иные категории участников ГВЭ (диабет, онкология, астма, порок сердца, </a:t>
                      </a:r>
                      <a:r>
                        <a:rPr lang="ru-RU" sz="1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энурез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, язва и т.д.)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Слепые, слабовидящие и </a:t>
                      </a:r>
                      <a:r>
                        <a:rPr lang="ru-RU" sz="1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поздноослепшие</a:t>
                      </a: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обучающиеся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(ЭМ могу быть переведены на шрифт Брайля (при необходимости)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глухие, слабослышащие, позднооглохшие, кохлеарно имплантируемые обучающиеся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тяжелые нарушения речи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 нарушениями опорно-двигательного аппарата ( по программе 6.2 ФАОП ООО)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для лиц с задержкой психического развития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обучающиеся с расстройствами аутистического спектра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01248"/>
            <a:ext cx="9144000" cy="69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cap="all" dirty="0">
                <a:solidFill>
                  <a:srgbClr val="C00000"/>
                </a:solidFill>
                <a:latin typeface="Cambria" pitchFamily="18" charset="0"/>
              </a:rPr>
              <a:t>Специфика ЭМ </a:t>
            </a:r>
            <a:r>
              <a:rPr lang="ru-RU" sz="1800" b="1" cap="all" dirty="0" smtClean="0">
                <a:solidFill>
                  <a:srgbClr val="C00000"/>
                </a:solidFill>
                <a:latin typeface="Cambria" pitchFamily="18" charset="0"/>
              </a:rPr>
              <a:t>ГВЭ 9 по </a:t>
            </a:r>
            <a:r>
              <a:rPr lang="ru-RU" sz="1800" b="1" cap="all" dirty="0">
                <a:solidFill>
                  <a:srgbClr val="C00000"/>
                </a:solidFill>
                <a:latin typeface="Cambria" pitchFamily="18" charset="0"/>
              </a:rPr>
              <a:t>русскому языку </a:t>
            </a:r>
            <a:r>
              <a:rPr lang="ru-RU" sz="1800" b="1" cap="all" dirty="0" smtClean="0">
                <a:solidFill>
                  <a:srgbClr val="C00000"/>
                </a:solidFill>
                <a:latin typeface="Cambria" pitchFamily="18" charset="0"/>
              </a:rPr>
              <a:t>в письменной форме</a:t>
            </a:r>
          </a:p>
          <a:p>
            <a:r>
              <a:rPr lang="ru-RU" sz="1800" b="1" cap="all" dirty="0" smtClean="0">
                <a:solidFill>
                  <a:srgbClr val="C00000"/>
                </a:solidFill>
                <a:latin typeface="Cambria" pitchFamily="18" charset="0"/>
              </a:rPr>
              <a:t>для </a:t>
            </a:r>
            <a:r>
              <a:rPr lang="ru-RU" sz="1800" b="1" cap="all" dirty="0">
                <a:solidFill>
                  <a:srgbClr val="C00000"/>
                </a:solidFill>
                <a:latin typeface="Cambria" pitchFamily="18" charset="0"/>
              </a:rPr>
              <a:t>разных категорий участников с </a:t>
            </a:r>
            <a:r>
              <a:rPr lang="ru-RU" sz="1800" b="1" cap="all" dirty="0" smtClean="0">
                <a:solidFill>
                  <a:srgbClr val="C00000"/>
                </a:solidFill>
                <a:latin typeface="Cambria" pitchFamily="18" charset="0"/>
              </a:rPr>
              <a:t>ОВЗ</a:t>
            </a:r>
            <a:endParaRPr lang="ru-RU" sz="18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/>
          </p:nvPr>
        </p:nvGraphicFramePr>
        <p:xfrm>
          <a:off x="314490" y="5096103"/>
          <a:ext cx="8372310" cy="14020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86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861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42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Номера вариантов ЭМ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Форма ГВЭ по русскому языку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2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100-ые,</a:t>
                      </a:r>
                      <a:r>
                        <a:rPr lang="ru-RU" sz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200-ые, 300-ые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сжатое изложение</a:t>
                      </a:r>
                      <a:r>
                        <a:rPr lang="ru-RU" sz="1200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с творческим заданием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2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500-ые 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осложнённое списывание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22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600-ые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диктант 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587">
                <a:tc gridSpan="2"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СОЧИНЕНИЯ НЕТ 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200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32823" y="6453336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28351</TotalTime>
  <Words>3557</Words>
  <Application>Microsoft Office PowerPoint</Application>
  <PresentationFormat>Экран (4:3)</PresentationFormat>
  <Paragraphs>674</Paragraphs>
  <Slides>89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89</vt:i4>
      </vt:variant>
    </vt:vector>
  </HeadingPairs>
  <TitlesOfParts>
    <vt:vector size="100" baseType="lpstr">
      <vt:lpstr>Arial</vt:lpstr>
      <vt:lpstr>Calibri</vt:lpstr>
      <vt:lpstr>Cambria</vt:lpstr>
      <vt:lpstr>Candara</vt:lpstr>
      <vt:lpstr>Times New Roman</vt:lpstr>
      <vt:lpstr>TimesNewRoman</vt:lpstr>
      <vt:lpstr>Wingdings</vt:lpstr>
      <vt:lpstr>Тема Office</vt:lpstr>
      <vt:lpstr>1_Тема Office</vt:lpstr>
      <vt:lpstr>Acrobat Document</vt:lpstr>
      <vt:lpstr>Документ Microsoft Word</vt:lpstr>
      <vt:lpstr>Презентация PowerPoint</vt:lpstr>
      <vt:lpstr>ПРОВЕДЕНИЕ ЭКЗАМЕНА НА ДОМУ</vt:lpstr>
      <vt:lpstr>Презентация PowerPoint</vt:lpstr>
      <vt:lpstr>Подготовка черновиков (по 2 листа на участника) со штампом ОО-ППЭ и конвертов для их упаковки</vt:lpstr>
      <vt:lpstr>ОСОБЕННОСТИ ПОДГОТОВКИ АУДИТОРИЙ ДЛЯ ПРОВЕДЕНИЯ ОГЭ ПО ОТДЕЛЬНЫМ УЧЕБНЫМ ПРЕДМЕТАМ</vt:lpstr>
      <vt:lpstr>Презентация PowerPoint</vt:lpstr>
      <vt:lpstr>ОСОБЕННОСТИ ПОДГОТОВКИ К ОГЭ ПО ОТДЕЛЬНЫМ  УЧЕБНЫМ ПРЕДМЕТАМ</vt:lpstr>
      <vt:lpstr>Выбор формы ГВЭ9 по русскому языку  при подаче заявления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Ведомость коррекции персональных данных 12-02</vt:lpstr>
      <vt:lpstr>Презентация PowerPoint</vt:lpstr>
      <vt:lpstr>Презентация PowerPoint</vt:lpstr>
      <vt:lpstr>Презентация PowerPoint</vt:lpstr>
      <vt:lpstr>На рабочем столе участника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Выдача ДБО</vt:lpstr>
      <vt:lpstr>Ведомость использования дополнительных бланков ответов</vt:lpstr>
      <vt:lpstr>Отметки об удалении, незавершении экзамена, неявке  делаются на обоих именных бланках  (№1 и №2)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Проведение письменной части ОГЭ по иностранным языкам</vt:lpstr>
      <vt:lpstr>ОГЭ ИНОСТРАННЫЕ ЯЗЫКИ. РАБОТА С ФАЙЛОМ</vt:lpstr>
      <vt:lpstr>ОГЭ ИНОСТРАННЫЕ ЯЗЫКИ (ПИСЬМЕННАЯ ЧАСТЬ). АУДИРОВАНИЕ</vt:lpstr>
      <vt:lpstr>Проведение ОГЭ по русскому языку</vt:lpstr>
      <vt:lpstr>РУССКИЙ ЯЗЫК. РАБОТА С АУДИОФАЙЛОМ</vt:lpstr>
      <vt:lpstr>ОГЭ РУССКИЙ ЯЗЫК. ПРОСЛУШИВАНИЕ ТЕКСТА ИЗЛОЖЕНИЯ</vt:lpstr>
      <vt:lpstr>ОГЭ РУССКИЙ ЯЗЫК. РАБОТА С БЛАНКАМИ</vt:lpstr>
      <vt:lpstr>Проведение экзамена: особенности проведения ГВЭ-9  (сжатое изложение)</vt:lpstr>
      <vt:lpstr>Презентация PowerPoint</vt:lpstr>
      <vt:lpstr>Презентация PowerPoint</vt:lpstr>
      <vt:lpstr>Проведение экзамена: особенности экзаменационных работ в устной форме</vt:lpstr>
      <vt:lpstr>Презентация PowerPoint</vt:lpstr>
      <vt:lpstr>ГВЭ в устной форме </vt:lpstr>
      <vt:lpstr>ГВЭ в устной форме </vt:lpstr>
      <vt:lpstr>Презентация PowerPoint</vt:lpstr>
      <vt:lpstr>Презентация PowerPoint</vt:lpstr>
      <vt:lpstr>ЛИТЕРАТУРА. РАБОТА С БЛАНКАМИ</vt:lpstr>
      <vt:lpstr>ГЕОГРАФИЯ. СПРАВОЧНЫЕ МАТЕРИАЛЫ</vt:lpstr>
      <vt:lpstr>ГЕОГРАФИЯ. РАБОТА С БЛАНКАМИ</vt:lpstr>
      <vt:lpstr>ИНФОРМАТИКА. ПОДГОТОВКА АУДИТОРИИ</vt:lpstr>
      <vt:lpstr>ИНФОРМАТИКА. ПОДГОТОВКА ШТАБА</vt:lpstr>
      <vt:lpstr>ИНФОРМАТИКА. ПОДГОТОВКА АУДИТОРИИ</vt:lpstr>
      <vt:lpstr>ИНФОРМАТИКА. ПОДГОТОВКА АУДИТОРИИ</vt:lpstr>
      <vt:lpstr>ИНФОРМАТИКА. РАБОТА С БЛАНКАМИ</vt:lpstr>
      <vt:lpstr>ИНФОРМАТИКА. РАБОТА С БЛАНКАМИ</vt:lpstr>
      <vt:lpstr>ИНФОРМАТИКА. РАБОТА С БЛАНКАМИ</vt:lpstr>
      <vt:lpstr>ИНФОРМАТИКА. РАБОТА С ФАЙЛАМИ </vt:lpstr>
      <vt:lpstr>Презентация PowerPoint</vt:lpstr>
      <vt:lpstr>ИНФОРМАТИКА. РАБОТА С ФАЙЛАМИ</vt:lpstr>
      <vt:lpstr>ИНФОРМАТИКА. ТЕХНИЧЕСКИЙ СБОЙ</vt:lpstr>
      <vt:lpstr>ИНФОРМАТИКА. ТЕХНИЧЕСКИЙ СБОЙ</vt:lpstr>
      <vt:lpstr>Удаление участника с экзамена</vt:lpstr>
      <vt:lpstr>Досрочное завершение экзамена по уважительной причине</vt:lpstr>
      <vt:lpstr>НЕЯВКА НА ЭКЗАМЕН</vt:lpstr>
      <vt:lpstr>Отметки об удалении, незавершении экзамена, неявке  делаются на обоих именных бланках  (№1 и №2)</vt:lpstr>
      <vt:lpstr>Презентация PowerPoint</vt:lpstr>
      <vt:lpstr>ДЕЙСТВИЯ ОРГАНИЗАТОРА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ГИА 9. Формирование комплекта ЭМ для ПЕРЕДАЧИ В РЦОИ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СОТРУДНИКОВ  ПУНКТОВ ПРОВЕДЕНИЯ ЭКЗАМЕНОВ  ДЛЯ ВЫПУСКНИКОВ IX КЛАССОВ</dc:title>
  <dc:creator>lovygina.ui</dc:creator>
  <cp:lastModifiedBy>Мария Яковлева</cp:lastModifiedBy>
  <cp:revision>995</cp:revision>
  <cp:lastPrinted>2024-02-14T12:58:09Z</cp:lastPrinted>
  <dcterms:created xsi:type="dcterms:W3CDTF">2009-04-24T07:03:57Z</dcterms:created>
  <dcterms:modified xsi:type="dcterms:W3CDTF">2024-02-22T10:26:27Z</dcterms:modified>
</cp:coreProperties>
</file>