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644" r:id="rId1"/>
  </p:sldMasterIdLst>
  <p:notesMasterIdLst>
    <p:notesMasterId r:id="rId80"/>
  </p:notesMasterIdLst>
  <p:handoutMasterIdLst>
    <p:handoutMasterId r:id="rId81"/>
  </p:handoutMasterIdLst>
  <p:sldIdLst>
    <p:sldId id="557" r:id="rId2"/>
    <p:sldId id="886" r:id="rId3"/>
    <p:sldId id="848" r:id="rId4"/>
    <p:sldId id="882" r:id="rId5"/>
    <p:sldId id="883" r:id="rId6"/>
    <p:sldId id="884" r:id="rId7"/>
    <p:sldId id="885" r:id="rId8"/>
    <p:sldId id="887" r:id="rId9"/>
    <p:sldId id="877" r:id="rId10"/>
    <p:sldId id="889" r:id="rId11"/>
    <p:sldId id="890" r:id="rId12"/>
    <p:sldId id="888" r:id="rId13"/>
    <p:sldId id="332" r:id="rId14"/>
    <p:sldId id="881" r:id="rId15"/>
    <p:sldId id="880" r:id="rId16"/>
    <p:sldId id="878" r:id="rId17"/>
    <p:sldId id="891" r:id="rId18"/>
    <p:sldId id="892" r:id="rId19"/>
    <p:sldId id="893" r:id="rId20"/>
    <p:sldId id="898" r:id="rId21"/>
    <p:sldId id="896" r:id="rId22"/>
    <p:sldId id="894" r:id="rId23"/>
    <p:sldId id="895" r:id="rId24"/>
    <p:sldId id="899" r:id="rId25"/>
    <p:sldId id="897" r:id="rId26"/>
    <p:sldId id="900" r:id="rId27"/>
    <p:sldId id="901" r:id="rId28"/>
    <p:sldId id="902" r:id="rId29"/>
    <p:sldId id="938" r:id="rId30"/>
    <p:sldId id="851" r:id="rId31"/>
    <p:sldId id="903" r:id="rId32"/>
    <p:sldId id="904" r:id="rId33"/>
    <p:sldId id="850" r:id="rId34"/>
    <p:sldId id="905" r:id="rId35"/>
    <p:sldId id="906" r:id="rId36"/>
    <p:sldId id="852" r:id="rId37"/>
    <p:sldId id="907" r:id="rId38"/>
    <p:sldId id="908" r:id="rId39"/>
    <p:sldId id="934" r:id="rId40"/>
    <p:sldId id="935" r:id="rId41"/>
    <p:sldId id="936" r:id="rId42"/>
    <p:sldId id="937" r:id="rId43"/>
    <p:sldId id="909" r:id="rId44"/>
    <p:sldId id="910" r:id="rId45"/>
    <p:sldId id="914" r:id="rId46"/>
    <p:sldId id="915" r:id="rId47"/>
    <p:sldId id="911" r:id="rId48"/>
    <p:sldId id="912" r:id="rId49"/>
    <p:sldId id="865" r:id="rId50"/>
    <p:sldId id="921" r:id="rId51"/>
    <p:sldId id="918" r:id="rId52"/>
    <p:sldId id="919" r:id="rId53"/>
    <p:sldId id="920" r:id="rId54"/>
    <p:sldId id="922" r:id="rId55"/>
    <p:sldId id="923" r:id="rId56"/>
    <p:sldId id="924" r:id="rId57"/>
    <p:sldId id="869" r:id="rId58"/>
    <p:sldId id="297" r:id="rId59"/>
    <p:sldId id="939" r:id="rId60"/>
    <p:sldId id="306" r:id="rId61"/>
    <p:sldId id="925" r:id="rId62"/>
    <p:sldId id="875" r:id="rId63"/>
    <p:sldId id="926" r:id="rId64"/>
    <p:sldId id="927" r:id="rId65"/>
    <p:sldId id="928" r:id="rId66"/>
    <p:sldId id="929" r:id="rId67"/>
    <p:sldId id="930" r:id="rId68"/>
    <p:sldId id="931" r:id="rId69"/>
    <p:sldId id="856" r:id="rId70"/>
    <p:sldId id="932" r:id="rId71"/>
    <p:sldId id="933" r:id="rId72"/>
    <p:sldId id="307" r:id="rId73"/>
    <p:sldId id="940" r:id="rId74"/>
    <p:sldId id="941" r:id="rId75"/>
    <p:sldId id="942" r:id="rId76"/>
    <p:sldId id="943" r:id="rId77"/>
    <p:sldId id="944" r:id="rId78"/>
    <p:sldId id="879" r:id="rId79"/>
  </p:sldIdLst>
  <p:sldSz cx="12192000" cy="6858000"/>
  <p:notesSz cx="6738938" cy="9869488"/>
  <p:embeddedFontLst>
    <p:embeddedFont>
      <p:font typeface="Philosopher" panose="020B0604020202020204" charset="-52"/>
      <p:regular r:id="rId82"/>
      <p:bold r:id="rId83"/>
      <p:italic r:id="rId84"/>
      <p:boldItalic r:id="rId85"/>
    </p:embeddedFont>
    <p:embeddedFont>
      <p:font typeface="MS PGothic" panose="020B0600070205080204" pitchFamily="34" charset="-128"/>
      <p:regular r:id="rId86"/>
    </p:embeddedFont>
    <p:embeddedFont>
      <p:font typeface="Cambria" panose="02040503050406030204" pitchFamily="18" charset="0"/>
      <p:regular r:id="rId87"/>
      <p:bold r:id="rId88"/>
      <p:italic r:id="rId89"/>
      <p:boldItalic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Verdana" panose="020B0604030504040204" pitchFamily="34" charset="0"/>
      <p:regular r:id="rId95"/>
      <p:bold r:id="rId96"/>
      <p:italic r:id="rId97"/>
      <p:boldItalic r:id="rId98"/>
    </p:embeddedFont>
    <p:embeddedFont>
      <p:font typeface="Century Gothic" panose="020B0502020202020204" pitchFamily="34" charset="0"/>
      <p:regular r:id="rId99"/>
      <p:bold r:id="rId100"/>
      <p:italic r:id="rId101"/>
      <p:boldItalic r:id="rId10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2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va" initials="k" lastIdx="0" clrIdx="0">
    <p:extLst>
      <p:ext uri="{19B8F6BF-5375-455C-9EA6-DF929625EA0E}">
        <p15:presenceInfo xmlns:p15="http://schemas.microsoft.com/office/powerpoint/2012/main" userId="kiva" providerId="None"/>
      </p:ext>
    </p:extLst>
  </p:cmAuthor>
  <p:cmAuthor id="2" name="Антон Потявин" initials="АП" lastIdx="1" clrIdx="1">
    <p:extLst>
      <p:ext uri="{19B8F6BF-5375-455C-9EA6-DF929625EA0E}">
        <p15:presenceInfo xmlns:p15="http://schemas.microsoft.com/office/powerpoint/2012/main" userId="S-1-5-21-2052753006-927636650-996032699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A42727"/>
    <a:srgbClr val="005E9E"/>
    <a:srgbClr val="166824"/>
    <a:srgbClr val="323232"/>
    <a:srgbClr val="606060"/>
    <a:srgbClr val="496DA7"/>
    <a:srgbClr val="700000"/>
    <a:srgbClr val="088DCF"/>
    <a:srgbClr val="356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10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1.fntdata"/><Relationship Id="rId5" Type="http://schemas.openxmlformats.org/officeDocument/2006/relationships/slide" Target="slides/slide4.xml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6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9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2-20T11:09:25.961" idx="1">
    <p:pos x="10" y="10"/>
    <p:text>А для КИМ какие-то пакеты?</p:text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7172" y="0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585BA9F-68DE-4DFA-B94D-DC197090B3D1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7172" y="9374301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76EF4D2-3094-48E7-929B-ADF6C7DFC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347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7172" y="0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963B96-27B3-4774-ABDD-6D5A73BAA805}" type="datetimeFigureOut">
              <a:rPr lang="ru-RU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894" y="4688007"/>
            <a:ext cx="5391150" cy="4441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7172" y="9374301"/>
            <a:ext cx="2920206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05AC9E-3451-4415-A084-28BE318C9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4912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6175-2933-4EA2-86C0-9DA4A2C4BD37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16C01-97FF-48E3-A687-5400229C6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C1D12-6CD2-47E8-A2D3-6AD660689D92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B673-D7CA-4E0B-B305-CB217F432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BBAE-4C2A-42CD-9FDA-2D266FE73406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A20F0-0CFC-42C1-8DA3-24EC36FE2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13E80-5219-4391-8991-0176D7E6CDD5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8FB4B-5FD3-40BB-8874-80F076A16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8E55-3CFC-4E48-BBFE-4B5DD182E6FE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8668-3972-4A9F-A7AB-FE46831E9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3B556-5971-4071-B576-EA57510B68B8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78024-DCA9-4C2D-A734-3E0A6E83C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1489-F9F6-45A3-8E18-6895A1902A35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0735-7DEA-43F4-BF53-E385B03E5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46E1C-2511-470A-AC27-5A134673F8C0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EB39-ED32-4BFA-90E3-C7784769D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6753E-9B83-4A2D-80D7-6907521121A9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40F5E-53D3-4EAC-80AC-43FC2BCE4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F467E-4D6B-441B-8779-1F2D5D4C441B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266AC-0F80-43C0-A231-D3029899B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FCBA2-D7BF-4528-9712-7B7EAABD3AAA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E2CD1-ABD1-496D-B192-BBA9364C1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DC0F96A-6A91-4E8A-A543-786CDA72CAD8}" type="datetime1">
              <a:rPr lang="ru-RU" smtClean="0"/>
              <a:pPr>
                <a:defRPr/>
              </a:pPr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31FAD40-1A3E-4484-8C8B-1B64D15C7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5" r:id="rId2"/>
    <p:sldLayoutId id="2147484654" r:id="rId3"/>
    <p:sldLayoutId id="2147484653" r:id="rId4"/>
    <p:sldLayoutId id="2147484652" r:id="rId5"/>
    <p:sldLayoutId id="2147484651" r:id="rId6"/>
    <p:sldLayoutId id="2147484650" r:id="rId7"/>
    <p:sldLayoutId id="2147484649" r:id="rId8"/>
    <p:sldLayoutId id="2147484648" r:id="rId9"/>
    <p:sldLayoutId id="2147484647" r:id="rId10"/>
    <p:sldLayoutId id="214748464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3.png"/><Relationship Id="rId4" Type="http://schemas.openxmlformats.org/officeDocument/2006/relationships/image" Target="../media/image21.emf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048544" y="2564904"/>
            <a:ext cx="100949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ОРГАНИЗАЦИЯ ПРОВЕДЕНИЯ</a:t>
            </a:r>
          </a:p>
          <a:p>
            <a:pPr algn="ctr"/>
            <a:r>
              <a:rPr lang="ru-RU" sz="28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ЕДИНОГО ГОСУДАРСТВЕННОГО ЭКЗАМЕНА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6A2DC0F1-F38A-4B7D-BEC5-67122BBC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717032"/>
            <a:ext cx="86423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с использованием технологии печати</a:t>
            </a:r>
            <a:b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полного комплекта ЭМ в ППЭ</a:t>
            </a:r>
            <a:b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и сканирования бланков ответов в аудиториях ППЭ</a:t>
            </a:r>
            <a:b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для руководящих работников</a:t>
            </a:r>
            <a:b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пунктов проведения экзаменов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98427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Подготовительные мероприятия. Действия руководителя ППЭ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C122DB28-F021-4ABE-B172-944024EC3F60}"/>
              </a:ext>
            </a:extLst>
          </p:cNvPr>
          <p:cNvSpPr txBox="1">
            <a:spLocks/>
          </p:cNvSpPr>
          <p:nvPr/>
        </p:nvSpPr>
        <p:spPr bwMode="auto">
          <a:xfrm>
            <a:off x="155340" y="2420888"/>
            <a:ext cx="11881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</a:rPr>
              <a:t>Проверить готовность ППЭ; назначить ответственного за контроль за видеонаблюдением (в Штабе);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Получить в штабе ППЭ ВДП и сейф-пакет от члена ГЭК;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Получить от технического специалиста распечатанный пакет руководителя  с документами ППЭ;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Назначить ответственного за регистрацию лиц, привлекаемых к проведению ЕГЭ в ППЭ, </a:t>
            </a:r>
            <a:r>
              <a:rPr lang="ru-RU" sz="2000" b="1" dirty="0"/>
              <a:t>в соответствии с формой ППЭ-07</a:t>
            </a:r>
            <a:r>
              <a:rPr lang="ru-RU" sz="2000" dirty="0">
                <a:solidFill>
                  <a:srgbClr val="282828"/>
                </a:solidFill>
              </a:rPr>
              <a:t>, обеспечить регистрацию.</a:t>
            </a:r>
          </a:p>
        </p:txBody>
      </p:sp>
    </p:spTree>
    <p:extLst>
      <p:ext uri="{BB962C8B-B14F-4D97-AF65-F5344CB8AC3E}">
        <p14:creationId xmlns:p14="http://schemas.microsoft.com/office/powerpoint/2010/main" val="126375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98427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Подготовительные мероприятия. Действия руководителя ППЭ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C122DB28-F021-4ABE-B172-944024EC3F60}"/>
              </a:ext>
            </a:extLst>
          </p:cNvPr>
          <p:cNvSpPr txBox="1">
            <a:spLocks/>
          </p:cNvSpPr>
          <p:nvPr/>
        </p:nvSpPr>
        <p:spPr bwMode="auto">
          <a:xfrm>
            <a:off x="155340" y="1556792"/>
            <a:ext cx="118813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800" dirty="0">
                <a:solidFill>
                  <a:srgbClr val="282828"/>
                </a:solidFill>
              </a:rPr>
              <a:t>Дать распоряжение о контроле видеонаблюдения в аудиториях ППЭ в 08.00, о сверке часов во всех аудиториях ППЭ;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Провести инструктаж сотрудников не ранее 8:15;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Выдать медицинскому работнику инструкцию и Журнал учета участников ЕГЭ, обратившихся</a:t>
            </a:r>
            <a:br>
              <a:rPr lang="ru-RU" sz="1800" dirty="0">
                <a:solidFill>
                  <a:srgbClr val="282828"/>
                </a:solidFill>
              </a:rPr>
            </a:br>
            <a:r>
              <a:rPr lang="ru-RU" sz="1800" dirty="0">
                <a:solidFill>
                  <a:srgbClr val="282828"/>
                </a:solidFill>
              </a:rPr>
              <a:t>к медицинскому работнику;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Выдать работнику по обеспечению охраны инструкцию;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Выдать дежурным на входе в ППЭ форму </a:t>
            </a:r>
            <a:r>
              <a:rPr lang="ru-RU" sz="1800" b="1" dirty="0"/>
              <a:t>ППЭ-06-01</a:t>
            </a:r>
            <a:r>
              <a:rPr lang="ru-RU" sz="1800" dirty="0">
                <a:solidFill>
                  <a:srgbClr val="282828"/>
                </a:solidFill>
              </a:rPr>
              <a:t> (</a:t>
            </a:r>
            <a:r>
              <a:rPr lang="ru-RU" sz="1800" b="1" dirty="0"/>
              <a:t>ППЭ-06-02</a:t>
            </a:r>
            <a:r>
              <a:rPr lang="ru-RU" sz="1800" dirty="0">
                <a:solidFill>
                  <a:srgbClr val="282828"/>
                </a:solidFill>
              </a:rPr>
              <a:t>) и направить их на место работы;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Выдать общественным наблюдателям формы </a:t>
            </a:r>
            <a:r>
              <a:rPr lang="ru-RU" sz="1800" b="1" dirty="0"/>
              <a:t>ППЭ-18-МАШ</a:t>
            </a:r>
            <a:r>
              <a:rPr lang="ru-RU" sz="1800" b="1" dirty="0">
                <a:solidFill>
                  <a:srgbClr val="282828"/>
                </a:solidFill>
              </a:rPr>
              <a:t>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Выдать организаторам вне аудитории </a:t>
            </a:r>
            <a:r>
              <a:rPr lang="ru-RU" sz="1800" dirty="0" smtClean="0">
                <a:solidFill>
                  <a:srgbClr val="282828"/>
                </a:solidFill>
              </a:rPr>
              <a:t>форму</a:t>
            </a:r>
            <a:r>
              <a:rPr lang="ru-RU" sz="1800" b="1" dirty="0" smtClean="0"/>
              <a:t> ППЭ-06-03 </a:t>
            </a:r>
            <a:r>
              <a:rPr lang="ru-RU" sz="1800" b="1" dirty="0"/>
              <a:t>СПб</a:t>
            </a:r>
            <a:r>
              <a:rPr lang="ru-RU" sz="1800" b="1" dirty="0">
                <a:solidFill>
                  <a:srgbClr val="282828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043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58609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Получение упаковочных материалов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EC71975-7343-4791-8B02-0E6F10CA4117}"/>
              </a:ext>
            </a:extLst>
          </p:cNvPr>
          <p:cNvSpPr/>
          <p:nvPr/>
        </p:nvSpPr>
        <p:spPr>
          <a:xfrm>
            <a:off x="4726692" y="1706321"/>
            <a:ext cx="2016224" cy="10770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ЧЛЕН ГЭК</a:t>
            </a:r>
            <a:b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</a:br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В ППЭ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5E806C1-214C-45C4-A78F-F7ED196452BA}"/>
              </a:ext>
            </a:extLst>
          </p:cNvPr>
          <p:cNvSpPr/>
          <p:nvPr/>
        </p:nvSpPr>
        <p:spPr>
          <a:xfrm>
            <a:off x="2207568" y="1706322"/>
            <a:ext cx="2081071" cy="1077031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ЧЛЕН ГЭК </a:t>
            </a:r>
          </a:p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В ППОИ</a:t>
            </a:r>
          </a:p>
        </p:txBody>
      </p:sp>
      <p:sp>
        <p:nvSpPr>
          <p:cNvPr id="8" name="Объект 9">
            <a:extLst>
              <a:ext uri="{FF2B5EF4-FFF2-40B4-BE49-F238E27FC236}">
                <a16:creationId xmlns:a16="http://schemas.microsoft.com/office/drawing/2014/main" xmlns="" id="{1A84A4C0-26BE-4E9F-A4B9-E2BFAD615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120" y="1706322"/>
            <a:ext cx="2242592" cy="1077031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496DA7"/>
                </a:solidFill>
                <a:latin typeface="Philosopher" panose="00000500000000000000" pitchFamily="2" charset="-52"/>
              </a:rPr>
              <a:t>РУКОВОДИТЕЛЬ ППЭ</a:t>
            </a:r>
          </a:p>
        </p:txBody>
      </p:sp>
      <p:sp>
        <p:nvSpPr>
          <p:cNvPr id="9" name="Штриховая стрелка вправо 10">
            <a:extLst>
              <a:ext uri="{FF2B5EF4-FFF2-40B4-BE49-F238E27FC236}">
                <a16:creationId xmlns:a16="http://schemas.microsoft.com/office/drawing/2014/main" xmlns="" id="{E50FCF0F-8E4B-4852-9951-CC3C20B510AB}"/>
              </a:ext>
            </a:extLst>
          </p:cNvPr>
          <p:cNvSpPr/>
          <p:nvPr/>
        </p:nvSpPr>
        <p:spPr>
          <a:xfrm>
            <a:off x="6661351" y="2066361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0000500000000000000" pitchFamily="2" charset="-52"/>
            </a:endParaRPr>
          </a:p>
        </p:txBody>
      </p:sp>
      <p:sp>
        <p:nvSpPr>
          <p:cNvPr id="10" name="Штриховая стрелка вправо 11">
            <a:extLst>
              <a:ext uri="{FF2B5EF4-FFF2-40B4-BE49-F238E27FC236}">
                <a16:creationId xmlns:a16="http://schemas.microsoft.com/office/drawing/2014/main" xmlns="" id="{E70BA20E-CE1B-486E-9B6C-C9480ED4DB84}"/>
              </a:ext>
            </a:extLst>
          </p:cNvPr>
          <p:cNvSpPr/>
          <p:nvPr/>
        </p:nvSpPr>
        <p:spPr>
          <a:xfrm>
            <a:off x="4207074" y="2066362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0000500000000000000" pitchFamily="2" charset="-52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xmlns="" id="{826A2EF4-E8B9-4EF3-8A49-67D0CAC1FDA3}"/>
              </a:ext>
            </a:extLst>
          </p:cNvPr>
          <p:cNvSpPr/>
          <p:nvPr/>
        </p:nvSpPr>
        <p:spPr>
          <a:xfrm rot="16200000">
            <a:off x="3129517" y="2748341"/>
            <a:ext cx="1631376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prstClr val="black"/>
              </a:solidFill>
              <a:latin typeface="Philosopher" panose="00000500000000000000" pitchFamily="2" charset="-52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xmlns="" id="{33C1A3D9-2148-4D47-88B1-C88C9B3A42A4}"/>
              </a:ext>
            </a:extLst>
          </p:cNvPr>
          <p:cNvSpPr/>
          <p:nvPr/>
        </p:nvSpPr>
        <p:spPr>
          <a:xfrm rot="16200000">
            <a:off x="3281917" y="2900741"/>
            <a:ext cx="1631376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prstClr val="black"/>
              </a:solidFill>
              <a:latin typeface="Philosopher" panose="00000500000000000000" pitchFamily="2" charset="-52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xmlns="" id="{C931558B-D393-4EAF-8324-75BE49284221}"/>
              </a:ext>
            </a:extLst>
          </p:cNvPr>
          <p:cNvSpPr/>
          <p:nvPr/>
        </p:nvSpPr>
        <p:spPr>
          <a:xfrm rot="16200000">
            <a:off x="3434318" y="3029077"/>
            <a:ext cx="1631376" cy="2592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prstClr val="black"/>
              </a:solidFill>
              <a:latin typeface="Philosopher" panose="000005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29B1B37-EF67-4BB5-B1E4-91E17E8D5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>
            <a:off x="6152642" y="3616462"/>
            <a:ext cx="1872208" cy="27771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3384FA-B8EB-4025-AC7D-93DED3DA69CD}"/>
              </a:ext>
            </a:extLst>
          </p:cNvPr>
          <p:cNvSpPr txBox="1"/>
          <p:nvPr/>
        </p:nvSpPr>
        <p:spPr>
          <a:xfrm>
            <a:off x="1719917" y="5413866"/>
            <a:ext cx="33483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12F4B"/>
                </a:solidFill>
                <a:latin typeface="Philosopher" panose="00000500000000000000" pitchFamily="2" charset="-52"/>
                <a:cs typeface="Times New Roman" panose="02020603050405020304" pitchFamily="18" charset="0"/>
              </a:rPr>
              <a:t>Кол-во аудиторий х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81C9C0-F926-43DA-9A3A-A4B39F62E476}"/>
              </a:ext>
            </a:extLst>
          </p:cNvPr>
          <p:cNvSpPr txBox="1"/>
          <p:nvPr/>
        </p:nvSpPr>
        <p:spPr>
          <a:xfrm>
            <a:off x="7464152" y="5229200"/>
            <a:ext cx="28726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12F4B"/>
                </a:solidFill>
                <a:latin typeface="Philosopher" panose="00000500000000000000" pitchFamily="2" charset="-52"/>
                <a:cs typeface="Times New Roman" panose="02020603050405020304" pitchFamily="18" charset="0"/>
              </a:rPr>
              <a:t>Для пакета руководителя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210763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 bwMode="auto">
          <a:xfrm>
            <a:off x="119336" y="1533465"/>
            <a:ext cx="11881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</a:rPr>
              <a:t>Электронный пакет руководителя выкладывается на защищенное облако</a:t>
            </a:r>
            <a:br>
              <a:rPr lang="ru-RU" sz="2000" dirty="0">
                <a:solidFill>
                  <a:srgbClr val="282828"/>
                </a:solidFill>
              </a:rPr>
            </a:br>
            <a:r>
              <a:rPr lang="ru-RU" sz="2000" dirty="0">
                <a:solidFill>
                  <a:srgbClr val="282828"/>
                </a:solidFill>
              </a:rPr>
              <a:t>(папка </a:t>
            </a:r>
            <a:r>
              <a:rPr lang="ru-RU" sz="2000" b="1" dirty="0">
                <a:solidFill>
                  <a:srgbClr val="282828"/>
                </a:solidFill>
              </a:rPr>
              <a:t>ГИА/Материалы для проведения экзамена/дата экзамена</a:t>
            </a:r>
            <a:r>
              <a:rPr lang="ru-RU" sz="2000" dirty="0">
                <a:solidFill>
                  <a:srgbClr val="282828"/>
                </a:solidFill>
              </a:rPr>
              <a:t>) за 1 календарный день</a:t>
            </a:r>
            <a:br>
              <a:rPr lang="ru-RU" sz="2000" dirty="0">
                <a:solidFill>
                  <a:srgbClr val="282828"/>
                </a:solidFill>
              </a:rPr>
            </a:br>
            <a:r>
              <a:rPr lang="ru-RU" sz="2000" dirty="0">
                <a:solidFill>
                  <a:srgbClr val="282828"/>
                </a:solidFill>
              </a:rPr>
              <a:t>до экзамена.</a:t>
            </a:r>
            <a:endParaRPr lang="en-US" sz="2000" dirty="0">
              <a:solidFill>
                <a:srgbClr val="282828"/>
              </a:solidFill>
            </a:endParaRP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Электронный пакет руководителя </a:t>
            </a:r>
            <a:r>
              <a:rPr lang="ru-RU" sz="2000" b="1" dirty="0">
                <a:solidFill>
                  <a:srgbClr val="282828"/>
                </a:solidFill>
              </a:rPr>
              <a:t>доступен под учетной записью ОО, на базе которой организован ППЭ</a:t>
            </a:r>
            <a:r>
              <a:rPr lang="ru-RU" sz="2000" dirty="0">
                <a:solidFill>
                  <a:srgbClr val="282828"/>
                </a:solidFill>
              </a:rPr>
              <a:t>, а также районному администратору ГИА.</a:t>
            </a:r>
            <a:endParaRPr lang="en-US" sz="2000" dirty="0">
              <a:solidFill>
                <a:srgbClr val="282828"/>
              </a:solidFill>
            </a:endParaRP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Электронный пакет руководителя предоставляется в виде</a:t>
            </a:r>
            <a:r>
              <a:rPr lang="en-US" sz="2000" dirty="0">
                <a:solidFill>
                  <a:srgbClr val="282828"/>
                </a:solidFill>
              </a:rPr>
              <a:t> </a:t>
            </a:r>
            <a:r>
              <a:rPr lang="ru-RU" sz="2000" dirty="0">
                <a:solidFill>
                  <a:srgbClr val="282828"/>
                </a:solidFill>
              </a:rPr>
              <a:t>зашифрованного архива в формате 7</a:t>
            </a:r>
            <a:r>
              <a:rPr lang="en-US" sz="2000" dirty="0">
                <a:solidFill>
                  <a:srgbClr val="282828"/>
                </a:solidFill>
              </a:rPr>
              <a:t>zip</a:t>
            </a:r>
            <a:r>
              <a:rPr lang="ru-RU" sz="2000" dirty="0">
                <a:solidFill>
                  <a:srgbClr val="282828"/>
                </a:solidFill>
              </a:rPr>
              <a:t>, в котором содержится файл в формате </a:t>
            </a:r>
            <a:r>
              <a:rPr lang="en-US" sz="2000" dirty="0">
                <a:solidFill>
                  <a:srgbClr val="282828"/>
                </a:solidFill>
              </a:rPr>
              <a:t>pdf</a:t>
            </a:r>
            <a:r>
              <a:rPr lang="ru-RU" sz="2000" dirty="0">
                <a:solidFill>
                  <a:srgbClr val="282828"/>
                </a:solidFill>
              </a:rPr>
              <a:t>.</a:t>
            </a:r>
            <a:endParaRPr lang="en-US" sz="2000" dirty="0">
              <a:solidFill>
                <a:srgbClr val="282828"/>
              </a:solidFill>
            </a:endParaRP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b="1" dirty="0">
                <a:solidFill>
                  <a:srgbClr val="282828"/>
                </a:solidFill>
              </a:rPr>
              <a:t>Пароль от архива высылается в 7:30</a:t>
            </a:r>
            <a:r>
              <a:rPr lang="ru-RU" sz="2000" dirty="0">
                <a:solidFill>
                  <a:srgbClr val="282828"/>
                </a:solidFill>
              </a:rPr>
              <a:t> в день экзамена районному координатору.</a:t>
            </a:r>
            <a:endParaRPr lang="en-US" sz="2000" dirty="0">
              <a:solidFill>
                <a:srgbClr val="282828"/>
              </a:solidFill>
            </a:endParaRP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en-US" sz="2000" dirty="0" err="1"/>
              <a:t>Работа</a:t>
            </a:r>
            <a:r>
              <a:rPr lang="en-US" sz="2000" dirty="0"/>
              <a:t> с </a:t>
            </a:r>
            <a:r>
              <a:rPr lang="en-US" sz="2000" dirty="0" err="1"/>
              <a:t>электронным</a:t>
            </a:r>
            <a:r>
              <a:rPr lang="en-US" sz="2000" dirty="0"/>
              <a:t> </a:t>
            </a:r>
            <a:r>
              <a:rPr lang="en-US" sz="2000" dirty="0" err="1"/>
              <a:t>пакетом</a:t>
            </a:r>
            <a:r>
              <a:rPr lang="en-US" sz="2000" dirty="0"/>
              <a:t> </a:t>
            </a:r>
            <a:r>
              <a:rPr lang="en-US" sz="2000" dirty="0" err="1"/>
              <a:t>руководителя</a:t>
            </a:r>
            <a:r>
              <a:rPr lang="en-US" sz="2000" dirty="0"/>
              <a:t> </a:t>
            </a:r>
            <a:r>
              <a:rPr lang="ru-RU" sz="2000" dirty="0"/>
              <a:t>должна осуществляться с соблюдением принципов и правил, предусмотренных Федеральным законом</a:t>
            </a:r>
            <a:r>
              <a:rPr lang="en-US" sz="2000" dirty="0"/>
              <a:t> </a:t>
            </a:r>
            <a:r>
              <a:rPr lang="ru-RU" sz="2000" dirty="0"/>
              <a:t>№152-ФЗ «О персональных данных».</a:t>
            </a:r>
            <a:endParaRPr lang="en-US" sz="2000" dirty="0"/>
          </a:p>
          <a:p>
            <a:endParaRPr lang="ru-RU" sz="2000" dirty="0"/>
          </a:p>
          <a:p>
            <a:r>
              <a:rPr lang="ru-RU" sz="2000" dirty="0">
                <a:solidFill>
                  <a:srgbClr val="282828"/>
                </a:solidFill>
              </a:rPr>
              <a:t>Рекомендуется установка в штабе ППЭ АРМ с доступом к защищенному облаку.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694677-E101-4F71-A677-A6A80B3336BD}"/>
              </a:ext>
            </a:extLst>
          </p:cNvPr>
          <p:cNvSpPr txBox="1"/>
          <p:nvPr/>
        </p:nvSpPr>
        <p:spPr>
          <a:xfrm>
            <a:off x="1271464" y="908778"/>
            <a:ext cx="59634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Получение пакета руководителя ППЭ</a:t>
            </a:r>
          </a:p>
        </p:txBody>
      </p:sp>
    </p:spTree>
    <p:extLst>
      <p:ext uri="{BB962C8B-B14F-4D97-AF65-F5344CB8AC3E}">
        <p14:creationId xmlns:p14="http://schemas.microsoft.com/office/powerpoint/2010/main" val="4162104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694677-E101-4F71-A677-A6A80B3336BD}"/>
              </a:ext>
            </a:extLst>
          </p:cNvPr>
          <p:cNvSpPr txBox="1"/>
          <p:nvPr/>
        </p:nvSpPr>
        <p:spPr>
          <a:xfrm>
            <a:off x="1271464" y="908778"/>
            <a:ext cx="59634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Получение пакета руководителя ППЭ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6BCD76-1249-4EE2-A6A0-7F19CDE5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314" y="2069199"/>
            <a:ext cx="6322219" cy="281463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B1DC1DA-FDF0-4025-A233-6B1FF418E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584" y="3537240"/>
            <a:ext cx="5950744" cy="238601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52672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694677-E101-4F71-A677-A6A80B3336BD}"/>
              </a:ext>
            </a:extLst>
          </p:cNvPr>
          <p:cNvSpPr txBox="1"/>
          <p:nvPr/>
        </p:nvSpPr>
        <p:spPr>
          <a:xfrm>
            <a:off x="1271464" y="908778"/>
            <a:ext cx="59634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Получение пакета руководителя ППЭ</a:t>
            </a:r>
          </a:p>
        </p:txBody>
      </p:sp>
      <p:sp>
        <p:nvSpPr>
          <p:cNvPr id="4" name="Объект 9">
            <a:extLst>
              <a:ext uri="{FF2B5EF4-FFF2-40B4-BE49-F238E27FC236}">
                <a16:creationId xmlns:a16="http://schemas.microsoft.com/office/drawing/2014/main" xmlns="" id="{2670D3A4-DBFA-439F-8EDF-353BE65463DE}"/>
              </a:ext>
            </a:extLst>
          </p:cNvPr>
          <p:cNvSpPr txBox="1">
            <a:spLocks/>
          </p:cNvSpPr>
          <p:nvPr/>
        </p:nvSpPr>
        <p:spPr bwMode="auto">
          <a:xfrm>
            <a:off x="7320136" y="2146431"/>
            <a:ext cx="2242592" cy="10770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496DA7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rgbClr val="496DA7"/>
                </a:solidFill>
                <a:latin typeface="Philosopher" panose="00000500000000000000" pitchFamily="2" charset="-52"/>
              </a:rPr>
              <a:t>РУКОВОДИТЕЛЬ ППЭ</a:t>
            </a:r>
            <a:endParaRPr lang="ru-RU" sz="1800" b="1" dirty="0">
              <a:solidFill>
                <a:srgbClr val="496DA7"/>
              </a:solidFill>
              <a:latin typeface="Philosopher" panose="00000500000000000000" pitchFamily="2" charset="-52"/>
            </a:endParaRPr>
          </a:p>
        </p:txBody>
      </p:sp>
      <p:sp>
        <p:nvSpPr>
          <p:cNvPr id="5" name="Штриховая стрелка вправо 11">
            <a:extLst>
              <a:ext uri="{FF2B5EF4-FFF2-40B4-BE49-F238E27FC236}">
                <a16:creationId xmlns:a16="http://schemas.microsoft.com/office/drawing/2014/main" xmlns="" id="{18C29813-FFF4-404A-A205-3CA741A7289D}"/>
              </a:ext>
            </a:extLst>
          </p:cNvPr>
          <p:cNvSpPr/>
          <p:nvPr/>
        </p:nvSpPr>
        <p:spPr>
          <a:xfrm>
            <a:off x="5845700" y="2420101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BFB604E-9785-41BC-867A-E371BC7970CF}"/>
              </a:ext>
            </a:extLst>
          </p:cNvPr>
          <p:cNvSpPr/>
          <p:nvPr/>
        </p:nvSpPr>
        <p:spPr>
          <a:xfrm>
            <a:off x="3181404" y="2147062"/>
            <a:ext cx="2016224" cy="1076400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ТЕХНИЧЕСКИЙ СПЕЦИАЛИСТ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9470C7-E165-4079-9B30-BE49629FF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933056"/>
            <a:ext cx="2242592" cy="196683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0E668EF-636A-4EEF-84D3-9090656E39F1}"/>
              </a:ext>
            </a:extLst>
          </p:cNvPr>
          <p:cNvSpPr/>
          <p:nvPr/>
        </p:nvSpPr>
        <p:spPr>
          <a:xfrm>
            <a:off x="1489215" y="3933687"/>
            <a:ext cx="4691575" cy="1547404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cap="all" dirty="0">
                <a:solidFill>
                  <a:srgbClr val="282828"/>
                </a:solidFill>
                <a:latin typeface="Philosopher" panose="00000500000000000000" pitchFamily="2" charset="-52"/>
              </a:rPr>
              <a:t>Архив с Пакетом руководителя доступен за день до экзамена</a:t>
            </a:r>
          </a:p>
          <a:p>
            <a:pPr algn="ctr"/>
            <a:endParaRPr lang="ru-RU" sz="1600" b="1" cap="all" dirty="0">
              <a:solidFill>
                <a:srgbClr val="282828"/>
              </a:solidFill>
              <a:latin typeface="Philosopher" panose="00000500000000000000" pitchFamily="2" charset="-52"/>
            </a:endParaRPr>
          </a:p>
          <a:p>
            <a:pPr algn="ctr"/>
            <a:r>
              <a:rPr lang="ru-RU" sz="1600" b="1" cap="all" dirty="0">
                <a:solidFill>
                  <a:srgbClr val="282828"/>
                </a:solidFill>
                <a:latin typeface="Philosopher" panose="00000500000000000000" pitchFamily="2" charset="-52"/>
              </a:rPr>
              <a:t>Не позднее, чем</a:t>
            </a:r>
            <a:br>
              <a:rPr lang="ru-RU" sz="1600" b="1" cap="all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sz="2000" b="1" cap="all" dirty="0">
                <a:solidFill>
                  <a:srgbClr val="A42727"/>
                </a:solidFill>
                <a:latin typeface="Philosopher" panose="00000500000000000000" pitchFamily="2" charset="-52"/>
              </a:rPr>
              <a:t>в 8:00</a:t>
            </a:r>
            <a:endParaRPr lang="ru-RU" sz="1600" b="1" cap="all" dirty="0">
              <a:solidFill>
                <a:srgbClr val="A42727"/>
              </a:solidFill>
              <a:latin typeface="Philosopher" panose="00000500000000000000" pitchFamily="2" charset="-52"/>
            </a:endParaRPr>
          </a:p>
          <a:p>
            <a:pPr algn="ctr"/>
            <a:endParaRPr lang="ru-RU" sz="1600" b="1" cap="all" dirty="0">
              <a:solidFill>
                <a:srgbClr val="282828"/>
              </a:solidFill>
              <a:latin typeface="Philosopher" panose="00000500000000000000" pitchFamily="2" charset="-52"/>
            </a:endParaRPr>
          </a:p>
          <a:p>
            <a:pPr algn="ctr"/>
            <a:r>
              <a:rPr lang="ru-RU" sz="1600" b="1" cap="all" dirty="0">
                <a:solidFill>
                  <a:srgbClr val="282828"/>
                </a:solidFill>
                <a:latin typeface="Philosopher" panose="00000500000000000000" pitchFamily="2" charset="-52"/>
              </a:rPr>
              <a:t>ТС Получает пароль</a:t>
            </a:r>
          </a:p>
          <a:p>
            <a:pPr algn="ctr"/>
            <a:r>
              <a:rPr lang="ru-RU" sz="1600" b="1" cap="all" dirty="0">
                <a:solidFill>
                  <a:srgbClr val="282828"/>
                </a:solidFill>
                <a:latin typeface="Philosopher" panose="00000500000000000000" pitchFamily="2" charset="-52"/>
              </a:rPr>
              <a:t>Распечатывает Пакет руководителя</a:t>
            </a:r>
          </a:p>
        </p:txBody>
      </p:sp>
    </p:spTree>
    <p:extLst>
      <p:ext uri="{BB962C8B-B14F-4D97-AF65-F5344CB8AC3E}">
        <p14:creationId xmlns:p14="http://schemas.microsoft.com/office/powerpoint/2010/main" val="195656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3866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Замена организаторов в аудитории ППЭ</a:t>
            </a: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xmlns="" id="{7D7DADA3-8B87-4F4F-AA30-FEABFE3D41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511" y="1412776"/>
          <a:ext cx="6957091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Image" r:id="rId3" imgW="8394120" imgH="6168960" progId="Photoshop.Image.19">
                  <p:embed/>
                </p:oleObj>
              </mc:Choice>
              <mc:Fallback>
                <p:oleObj name="Image" r:id="rId3" imgW="8394120" imgH="6168960" progId="Photoshop.Image.19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xmlns="" id="{ABE0A1EC-7321-4A0F-BF55-6F2CAA5AE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1" y="1412776"/>
                        <a:ext cx="6957091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095CD08-02B3-44AC-A881-AAFBEAFFC913}"/>
              </a:ext>
            </a:extLst>
          </p:cNvPr>
          <p:cNvSpPr/>
          <p:nvPr/>
        </p:nvSpPr>
        <p:spPr>
          <a:xfrm>
            <a:off x="7331969" y="2348880"/>
            <a:ext cx="4680520" cy="2880320"/>
          </a:xfrm>
          <a:prstGeom prst="rect">
            <a:avLst/>
          </a:prstGeom>
          <a:solidFill>
            <a:schemeClr val="bg1"/>
          </a:solidFill>
          <a:ln>
            <a:solidFill>
              <a:srgbClr val="2828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 случае, если в аудитории назначены</a:t>
            </a:r>
            <a:b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2 организатора, отвечающих за печать,</a:t>
            </a:r>
            <a:b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или 2 организатора, отвечающих</a:t>
            </a:r>
            <a:b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 комплектование ЭМ, необходимо произвести соответствующие замены организаторов, используя форму </a:t>
            </a:r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ППЭ-19</a:t>
            </a: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672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70743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Выдача ЭМ организаторам в аудитории ППЭ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xmlns="" id="{FD151F02-C6D6-4847-A5F8-ECDEF8940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956245"/>
              </p:ext>
            </p:extLst>
          </p:nvPr>
        </p:nvGraphicFramePr>
        <p:xfrm>
          <a:off x="1024615" y="3867312"/>
          <a:ext cx="3077061" cy="217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Acrobat Document" r:id="rId3" imgW="8020016" imgH="5667355" progId="AcroExch.Document.11">
                  <p:embed/>
                </p:oleObj>
              </mc:Choice>
              <mc:Fallback>
                <p:oleObj name="Acrobat Document" r:id="rId3" imgW="8020016" imgH="5667355" progId="AcroExch.Document.11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615" y="3867312"/>
                        <a:ext cx="3077061" cy="217486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xmlns="" id="{81A7E445-FE83-4F07-8BA7-7E977C523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260820"/>
              </p:ext>
            </p:extLst>
          </p:nvPr>
        </p:nvGraphicFramePr>
        <p:xfrm>
          <a:off x="1249023" y="4055257"/>
          <a:ext cx="3077061" cy="217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Acrobat Document" r:id="rId5" imgW="8020016" imgH="5667355" progId="AcroExch.Document.DC">
                  <p:embed/>
                </p:oleObj>
              </mc:Choice>
              <mc:Fallback>
                <p:oleObj name="Acrobat Document" r:id="rId5" imgW="8020016" imgH="5667355" progId="AcroExch.Document.DC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023" y="4055257"/>
                        <a:ext cx="3077061" cy="217486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DC20CD8-1EE1-4F70-A285-4DDEC1502E6C}"/>
              </a:ext>
            </a:extLst>
          </p:cNvPr>
          <p:cNvSpPr/>
          <p:nvPr/>
        </p:nvSpPr>
        <p:spPr>
          <a:xfrm>
            <a:off x="3673185" y="1767209"/>
            <a:ext cx="4344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6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Черновики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Конверт для черновиков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ДБО №2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Формы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Калибровочный лист аудитории</a:t>
            </a:r>
          </a:p>
          <a:p>
            <a:pPr marL="342900" indent="-342900" algn="just">
              <a:buBlip>
                <a:blip r:embed="rId6"/>
              </a:buBlip>
            </a:pP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ВДП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03E8A88D-F9D3-4901-ABDD-BFDB1541F8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932365"/>
              </p:ext>
            </p:extLst>
          </p:nvPr>
        </p:nvGraphicFramePr>
        <p:xfrm>
          <a:off x="1461204" y="4243202"/>
          <a:ext cx="3077061" cy="2174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Acrobat Document" r:id="rId7" imgW="8020016" imgH="5667355" progId="AcroExch.Document.DC">
                  <p:embed/>
                </p:oleObj>
              </mc:Choice>
              <mc:Fallback>
                <p:oleObj name="Acrobat Document" r:id="rId7" imgW="8020016" imgH="5667355" progId="AcroExch.Document.DC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1204" y="4243202"/>
                        <a:ext cx="3077061" cy="217486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6F64C59-1A3B-433F-8C28-45FB005F3A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5" y="1698174"/>
            <a:ext cx="2273553" cy="19668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B68EDF3-B9FF-4057-A54F-3C558264AA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"/>
          <a:stretch/>
        </p:blipFill>
        <p:spPr>
          <a:xfrm rot="3249976">
            <a:off x="8680229" y="1252080"/>
            <a:ext cx="1871529" cy="259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B7B53C2-3CC8-475D-BC58-7BC2D514F3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5807" y="3381925"/>
            <a:ext cx="1997296" cy="28117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лево 10">
            <a:extLst>
              <a:ext uri="{FF2B5EF4-FFF2-40B4-BE49-F238E27FC236}">
                <a16:creationId xmlns:a16="http://schemas.microsoft.com/office/drawing/2014/main" xmlns="" id="{FC9B6163-7DBC-4617-B49B-5C35E6E5F2FA}"/>
              </a:ext>
            </a:extLst>
          </p:cNvPr>
          <p:cNvSpPr/>
          <p:nvPr/>
        </p:nvSpPr>
        <p:spPr>
          <a:xfrm>
            <a:off x="4254076" y="4954746"/>
            <a:ext cx="4079868" cy="1201633"/>
          </a:xfrm>
          <a:prstGeom prst="leftArrow">
            <a:avLst/>
          </a:prstGeom>
          <a:solidFill>
            <a:schemeClr val="bg1">
              <a:lumMod val="85000"/>
            </a:schemeClr>
          </a:solidFill>
          <a:ln>
            <a:solidFill>
              <a:srgbClr val="A4272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</a:rPr>
              <a:t>Под бланки ответов, КИМ и брак</a:t>
            </a:r>
          </a:p>
        </p:txBody>
      </p:sp>
    </p:spTree>
    <p:extLst>
      <p:ext uri="{BB962C8B-B14F-4D97-AF65-F5344CB8AC3E}">
        <p14:creationId xmlns:p14="http://schemas.microsoft.com/office/powerpoint/2010/main" val="1171220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75424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Выдача форм организаторам в аудиториях ППЭ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C122DB28-F021-4ABE-B172-944024EC3F60}"/>
              </a:ext>
            </a:extLst>
          </p:cNvPr>
          <p:cNvSpPr txBox="1">
            <a:spLocks/>
          </p:cNvSpPr>
          <p:nvPr/>
        </p:nvSpPr>
        <p:spPr bwMode="auto">
          <a:xfrm>
            <a:off x="155340" y="1700808"/>
            <a:ext cx="11881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</a:rPr>
              <a:t>Ведомость коррекции персональных данных участников ГИА в аудитории</a:t>
            </a:r>
            <a:br>
              <a:rPr lang="ru-RU" sz="2000" dirty="0">
                <a:solidFill>
                  <a:srgbClr val="282828"/>
                </a:solidFill>
              </a:rPr>
            </a:br>
            <a:r>
              <a:rPr lang="ru-RU" sz="2000" dirty="0">
                <a:solidFill>
                  <a:srgbClr val="282828"/>
                </a:solidFill>
              </a:rPr>
              <a:t>(</a:t>
            </a:r>
            <a:r>
              <a:rPr lang="ru-RU" sz="2000" b="1" dirty="0"/>
              <a:t>ППЭ-12-02</a:t>
            </a:r>
            <a:r>
              <a:rPr lang="ru-RU" sz="2000" dirty="0">
                <a:solidFill>
                  <a:srgbClr val="282828"/>
                </a:solidFill>
              </a:rPr>
              <a:t>);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Ведомость использования дополнительных бланков ответов №2 (</a:t>
            </a:r>
            <a:r>
              <a:rPr lang="ru-RU" sz="2000" b="1" dirty="0"/>
              <a:t>ППЭ-12-03</a:t>
            </a:r>
            <a:r>
              <a:rPr lang="ru-RU" sz="2000" dirty="0">
                <a:solidFill>
                  <a:srgbClr val="282828"/>
                </a:solidFill>
              </a:rPr>
              <a:t>);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Ведомость учета времени отсутствия участников ГИА в аудитории (</a:t>
            </a:r>
            <a:r>
              <a:rPr lang="ru-RU" sz="2000" b="1" dirty="0"/>
              <a:t>ППЭ-12-04 МАШ</a:t>
            </a:r>
            <a:r>
              <a:rPr lang="ru-RU" sz="2000" dirty="0">
                <a:solidFill>
                  <a:srgbClr val="282828"/>
                </a:solidFill>
              </a:rPr>
              <a:t>);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Список участников ГИА в аудитории ППЭ (</a:t>
            </a:r>
            <a:r>
              <a:rPr lang="ru-RU" sz="2000" b="1" dirty="0"/>
              <a:t>ППЭ-05-01</a:t>
            </a:r>
            <a:r>
              <a:rPr lang="ru-RU" sz="2000" dirty="0">
                <a:solidFill>
                  <a:srgbClr val="282828"/>
                </a:solidFill>
              </a:rPr>
              <a:t>);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Протокол проведения ГИА в аудитории (</a:t>
            </a:r>
            <a:r>
              <a:rPr lang="ru-RU" sz="2000" b="1" dirty="0"/>
              <a:t>ППЭ-05-02</a:t>
            </a:r>
            <a:r>
              <a:rPr lang="ru-RU" sz="2000" dirty="0">
                <a:solidFill>
                  <a:srgbClr val="282828"/>
                </a:solidFill>
              </a:rPr>
              <a:t>);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Расшифровка кодов образовательных организаций ППЭ (</a:t>
            </a:r>
            <a:r>
              <a:rPr lang="ru-RU" sz="2000" b="1" dirty="0"/>
              <a:t>ППЭ-16</a:t>
            </a:r>
            <a:r>
              <a:rPr lang="ru-RU" sz="2000" dirty="0">
                <a:solidFill>
                  <a:srgbClr val="282828"/>
                </a:solidFill>
              </a:rPr>
              <a:t>);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Инструкция для организаторов в аудитории ППЭ, правила по заполнению бланков ответов, инструкция, зачитываемая участникам ЕГЭ.</a:t>
            </a:r>
          </a:p>
        </p:txBody>
      </p:sp>
    </p:spTree>
    <p:extLst>
      <p:ext uri="{BB962C8B-B14F-4D97-AF65-F5344CB8AC3E}">
        <p14:creationId xmlns:p14="http://schemas.microsoft.com/office/powerpoint/2010/main" val="68495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13" t="29000" r="35826" b="9051"/>
          <a:stretch/>
        </p:blipFill>
        <p:spPr>
          <a:xfrm>
            <a:off x="1343472" y="1413651"/>
            <a:ext cx="8640960" cy="5098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75424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Выдача форм организаторам в аудиториях ППЭ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3F2B1E3B-656D-4F52-B994-02ADA98BD3E8}"/>
              </a:ext>
            </a:extLst>
          </p:cNvPr>
          <p:cNvSpPr/>
          <p:nvPr/>
        </p:nvSpPr>
        <p:spPr>
          <a:xfrm rot="5400000">
            <a:off x="8468519" y="2924944"/>
            <a:ext cx="1152128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64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048544" y="3198167"/>
            <a:ext cx="10094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ОБЩИЕ СВЕДЕНИЯ</a:t>
            </a:r>
          </a:p>
        </p:txBody>
      </p:sp>
    </p:spTree>
    <p:extLst>
      <p:ext uri="{BB962C8B-B14F-4D97-AF65-F5344CB8AC3E}">
        <p14:creationId xmlns:p14="http://schemas.microsoft.com/office/powerpoint/2010/main" val="805531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81211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Подготовка аудитории ППЭ в день проведения ЕГЭ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A7D5D4-80B7-46BF-B411-A0DE417A2A26}"/>
              </a:ext>
            </a:extLst>
          </p:cNvPr>
          <p:cNvSpPr txBox="1"/>
          <p:nvPr/>
        </p:nvSpPr>
        <p:spPr>
          <a:xfrm>
            <a:off x="191344" y="2420888"/>
            <a:ext cx="11335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Не позднее </a:t>
            </a:r>
            <a:r>
              <a:rPr lang="ru-RU" sz="2200" i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8:45</a:t>
            </a: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в день проведения экзамена ответственный организатор должен: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2EE7D24D-6759-45E7-B637-9F972F9DE4A1}"/>
              </a:ext>
            </a:extLst>
          </p:cNvPr>
          <p:cNvSpPr txBox="1">
            <a:spLocks/>
          </p:cNvSpPr>
          <p:nvPr/>
        </p:nvSpPr>
        <p:spPr bwMode="auto">
          <a:xfrm>
            <a:off x="551383" y="3040815"/>
            <a:ext cx="109751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</a:rPr>
              <a:t>Вывесить на дверь аудитории 1 экземпляр списка участников ГИА в аудитории ППЭ</a:t>
            </a:r>
            <a:br>
              <a:rPr lang="ru-RU" sz="2000" dirty="0">
                <a:solidFill>
                  <a:srgbClr val="282828"/>
                </a:solidFill>
              </a:rPr>
            </a:br>
            <a:r>
              <a:rPr lang="ru-RU" sz="2000" dirty="0">
                <a:solidFill>
                  <a:srgbClr val="282828"/>
                </a:solidFill>
              </a:rPr>
              <a:t>(</a:t>
            </a:r>
            <a:r>
              <a:rPr lang="ru-RU" sz="2000" b="1" dirty="0"/>
              <a:t>ППЭ-05-01</a:t>
            </a:r>
            <a:r>
              <a:rPr lang="ru-RU" sz="2000" dirty="0">
                <a:solidFill>
                  <a:srgbClr val="282828"/>
                </a:solidFill>
              </a:rPr>
              <a:t>);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Подготовить на доске информацию для проведения инструктажа по заполнению регистрационных полей бланков;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Разложить черновики на рабочие места участников.</a:t>
            </a:r>
          </a:p>
        </p:txBody>
      </p:sp>
    </p:spTree>
    <p:extLst>
      <p:ext uri="{BB962C8B-B14F-4D97-AF65-F5344CB8AC3E}">
        <p14:creationId xmlns:p14="http://schemas.microsoft.com/office/powerpoint/2010/main" val="3491777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7088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Организация входа участников ЕГЭ в ППЭ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0EFC626-6277-4769-A4C3-77C7B75033CB}"/>
              </a:ext>
            </a:extLst>
          </p:cNvPr>
          <p:cNvSpPr/>
          <p:nvPr/>
        </p:nvSpPr>
        <p:spPr>
          <a:xfrm>
            <a:off x="3707904" y="1417638"/>
            <a:ext cx="8220744" cy="2436850"/>
          </a:xfrm>
          <a:prstGeom prst="rect">
            <a:avLst/>
          </a:prstGeom>
          <a:ln>
            <a:solidFill>
              <a:srgbClr val="A427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</a:rPr>
              <a:t>Работники по обеспечению охраны с использованием металлоискателей проверяют наличие у участников ЕГЭ запрещенных средств. При появлении сигнала металлоискателя работник по обеспечению охраны и организатор предлагают участнику ЕГЭ показать предмет, вызывающий сигнал, </a:t>
            </a:r>
            <a:r>
              <a:rPr lang="en-US" dirty="0">
                <a:solidFill>
                  <a:srgbClr val="282828"/>
                </a:solidFill>
                <a:latin typeface="Philosopher" panose="00000500000000000000" pitchFamily="2" charset="-52"/>
              </a:rPr>
              <a:t/>
            </a:r>
            <a:br>
              <a:rPr lang="en-US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</a:rPr>
              <a:t>и сдать его в место хранения личных вещей, сопроводив предложение дополнительными разъяснениями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2871262-A09A-4C4D-8401-D44BEF389978}"/>
              </a:ext>
            </a:extLst>
          </p:cNvPr>
          <p:cNvSpPr/>
          <p:nvPr/>
        </p:nvSpPr>
        <p:spPr>
          <a:xfrm>
            <a:off x="263352" y="4076172"/>
            <a:ext cx="8070180" cy="2305156"/>
          </a:xfrm>
          <a:prstGeom prst="rect">
            <a:avLst/>
          </a:prstGeom>
          <a:ln>
            <a:solidFill>
              <a:srgbClr val="A4272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</a:rPr>
              <a:t>По медицинским показаниям при предъявлении медицинской справки участник ЕГЭ может быть освобожден от проверки с использованием металлоискателя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B76BEB-8378-4098-85F6-2C6256001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602497"/>
            <a:ext cx="3272142" cy="2067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B8E53D5-A88C-41A2-BF4E-514580EBF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98" y="4202104"/>
            <a:ext cx="3272142" cy="2053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950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7088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Организация входа участников ЕГЭ в ППЭ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A7D5D4-80B7-46BF-B411-A0DE417A2A26}"/>
              </a:ext>
            </a:extLst>
          </p:cNvPr>
          <p:cNvSpPr txBox="1"/>
          <p:nvPr/>
        </p:nvSpPr>
        <p:spPr>
          <a:xfrm>
            <a:off x="205467" y="1590261"/>
            <a:ext cx="48301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 </a:t>
            </a:r>
            <a:r>
              <a:rPr lang="ru-RU" sz="2200" i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9:00</a:t>
            </a: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в день проведения экзамена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1009E4F-37D9-44A2-B434-165083CAFD9C}"/>
              </a:ext>
            </a:extLst>
          </p:cNvPr>
          <p:cNvSpPr/>
          <p:nvPr/>
        </p:nvSpPr>
        <p:spPr>
          <a:xfrm>
            <a:off x="0" y="3416400"/>
            <a:ext cx="12191998" cy="40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Паспортный контроль. Организатор на входе в ППЭ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6509582-EB28-4A22-8F78-EA46C52D0727}"/>
              </a:ext>
            </a:extLst>
          </p:cNvPr>
          <p:cNvSpPr/>
          <p:nvPr/>
        </p:nvSpPr>
        <p:spPr>
          <a:xfrm>
            <a:off x="4079776" y="3992998"/>
            <a:ext cx="7920880" cy="646331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  <a:t>проверяет документ, удостоверяющий личность участника, наличие его</a:t>
            </a:r>
            <a:b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  <a:t>в списке распределения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A5D8D88-FD79-4EAE-AB80-DC0B30101AFE}"/>
              </a:ext>
            </a:extLst>
          </p:cNvPr>
          <p:cNvSpPr/>
          <p:nvPr/>
        </p:nvSpPr>
        <p:spPr>
          <a:xfrm>
            <a:off x="4079776" y="4809527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в случае отсутствия у обучающегося документа, его личность </a:t>
            </a:r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</a:rPr>
              <a:t>ПИСЬМЕННО</a:t>
            </a: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 подтверждает сопровождающий в форме </a:t>
            </a:r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</a:rPr>
              <a:t>ППЭ-20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6EDB94B-AFFD-42D9-906B-CFD068672482}"/>
              </a:ext>
            </a:extLst>
          </p:cNvPr>
          <p:cNvSpPr/>
          <p:nvPr/>
        </p:nvSpPr>
        <p:spPr>
          <a:xfrm>
            <a:off x="0" y="2473029"/>
            <a:ext cx="12191999" cy="593432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  <a:t>Организаторы вне аудитории указывают участникам на необходимость оставить личные вещи</a:t>
            </a:r>
            <a:b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  <a:t>(в специально выделенном в ППЭ месте для личных вещей участников)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41A545D-7525-4E9E-86C4-A39A2F6B1BD5}"/>
              </a:ext>
            </a:extLst>
          </p:cNvPr>
          <p:cNvSpPr/>
          <p:nvPr/>
        </p:nvSpPr>
        <p:spPr>
          <a:xfrm>
            <a:off x="1" y="2020295"/>
            <a:ext cx="12191998" cy="387350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  <a:t>Член ГЭК осуществляет контроль за организацией входа участников в ППЭ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A8AC46A-7DFD-4F73-8F7D-8C4D582687C5}"/>
              </a:ext>
            </a:extLst>
          </p:cNvPr>
          <p:cNvSpPr/>
          <p:nvPr/>
        </p:nvSpPr>
        <p:spPr>
          <a:xfrm>
            <a:off x="4079776" y="5626056"/>
            <a:ext cx="7920880" cy="646331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  <a:t>сопровождает участников в аудитории </a:t>
            </a:r>
            <a:b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</a:br>
            <a:r>
              <a:rPr lang="ru-RU" dirty="0">
                <a:solidFill>
                  <a:schemeClr val="bg1"/>
                </a:solidFill>
                <a:latin typeface="Philosopher" panose="00000500000000000000" pitchFamily="2" charset="-52"/>
              </a:rPr>
              <a:t>в соответствии с автоматизированным распределением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BF6E88-0927-415E-87DD-8A7B87F36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7" y="4005064"/>
            <a:ext cx="3605088" cy="2288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855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7088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Организация входа участников ЕГЭ в ППЭ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C41F16E3-DA29-4A38-AC6D-F668B0E8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6" y="2665693"/>
            <a:ext cx="7233030" cy="261210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Акт об идентификации личности участника ГИА (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ППЭ-20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) передается участнику экзамена, который сдаёт его организатору на входе в аудиторию.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/>
            </a:r>
            <a:b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По окончании экзамена организатор в аудитории сдаёт данную форму руководителю ППЭ вместе с остальными материалами.</a:t>
            </a:r>
          </a:p>
        </p:txBody>
      </p:sp>
      <p:pic>
        <p:nvPicPr>
          <p:cNvPr id="8" name="Picture 2" descr="Картинки по запросу Важно">
            <a:extLst>
              <a:ext uri="{FF2B5EF4-FFF2-40B4-BE49-F238E27FC236}">
                <a16:creationId xmlns:a16="http://schemas.microsoft.com/office/drawing/2014/main" xmlns="" id="{EB0910AC-81AA-4872-A10F-B614F57AB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9552384" y="2910498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22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7088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Организация входа участников ЕГЭ в ППЭ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A7D5D4-80B7-46BF-B411-A0DE417A2A26}"/>
              </a:ext>
            </a:extLst>
          </p:cNvPr>
          <p:cNvSpPr txBox="1"/>
          <p:nvPr/>
        </p:nvSpPr>
        <p:spPr>
          <a:xfrm>
            <a:off x="191344" y="1628800"/>
            <a:ext cx="67922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Участники ЕГЭ не допускаются в ППЭ в случаях: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2EE7D24D-6759-45E7-B637-9F972F9DE4A1}"/>
              </a:ext>
            </a:extLst>
          </p:cNvPr>
          <p:cNvSpPr txBox="1">
            <a:spLocks/>
          </p:cNvSpPr>
          <p:nvPr/>
        </p:nvSpPr>
        <p:spPr bwMode="auto">
          <a:xfrm>
            <a:off x="551383" y="2248727"/>
            <a:ext cx="109751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</a:rPr>
              <a:t>Отсутствия участника ЕГЭ в списках распределения в данный ППЭ на данный экзамен;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Отказа от сдачи запрещённых средств, в том числе средств связи;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Отсутствия у выпускника прошлых лет документа, удостоверяющего личность.</a:t>
            </a:r>
          </a:p>
        </p:txBody>
      </p:sp>
      <p:sp>
        <p:nvSpPr>
          <p:cNvPr id="2" name="Выноска: стрелка вниз 1">
            <a:extLst>
              <a:ext uri="{FF2B5EF4-FFF2-40B4-BE49-F238E27FC236}">
                <a16:creationId xmlns:a16="http://schemas.microsoft.com/office/drawing/2014/main" xmlns="" id="{DBFCBF25-8158-473C-944A-E6B105A4E657}"/>
              </a:ext>
            </a:extLst>
          </p:cNvPr>
          <p:cNvSpPr/>
          <p:nvPr/>
        </p:nvSpPr>
        <p:spPr>
          <a:xfrm>
            <a:off x="335360" y="4171711"/>
            <a:ext cx="11521280" cy="1138715"/>
          </a:xfrm>
          <a:prstGeom prst="downArrowCallout">
            <a:avLst/>
          </a:prstGeom>
          <a:solidFill>
            <a:srgbClr val="A42727"/>
          </a:solidFill>
          <a:ln>
            <a:solidFill>
              <a:srgbClr val="2828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Philosopher" panose="00000500000000000000" pitchFamily="2" charset="-52"/>
              </a:rPr>
              <a:t>Опоздание не является причиной недопуска участника в ППЭ</a:t>
            </a:r>
            <a:endParaRPr lang="ru-RU" sz="2000" dirty="0">
              <a:solidFill>
                <a:schemeClr val="bg1"/>
              </a:solidFill>
              <a:latin typeface="Philosopher" panose="00000500000000000000" pitchFamily="2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B4192B7-4462-4981-B149-A27DB1A6B837}"/>
              </a:ext>
            </a:extLst>
          </p:cNvPr>
          <p:cNvSpPr/>
          <p:nvPr/>
        </p:nvSpPr>
        <p:spPr>
          <a:xfrm>
            <a:off x="335360" y="5502041"/>
            <a:ext cx="11521280" cy="859184"/>
          </a:xfrm>
          <a:prstGeom prst="rect">
            <a:avLst/>
          </a:prstGeom>
          <a:solidFill>
            <a:srgbClr val="0C78C1"/>
          </a:solidFill>
          <a:ln>
            <a:solidFill>
              <a:srgbClr val="2828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В случае опоздания участника ГИА в ППЭ руководителем ППЭ </a:t>
            </a:r>
            <a:b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и членом ГЭК составляется акт в свободной форме</a:t>
            </a:r>
          </a:p>
        </p:txBody>
      </p:sp>
    </p:spTree>
    <p:extLst>
      <p:ext uri="{BB962C8B-B14F-4D97-AF65-F5344CB8AC3E}">
        <p14:creationId xmlns:p14="http://schemas.microsoft.com/office/powerpoint/2010/main" val="3973456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5582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Допуск участников ЕГЭ в аудитории ППЭ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2C2D7-F93B-431A-ADEE-B5708B32E9EC}"/>
              </a:ext>
            </a:extLst>
          </p:cNvPr>
          <p:cNvSpPr txBox="1"/>
          <p:nvPr/>
        </p:nvSpPr>
        <p:spPr>
          <a:xfrm>
            <a:off x="191344" y="1628800"/>
            <a:ext cx="72186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Начиная с </a:t>
            </a:r>
            <a:r>
              <a:rPr lang="ru-RU" sz="2200" i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9:00</a:t>
            </a: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при допуске участника в аудиторию</a:t>
            </a:r>
            <a:b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ответственный организатор должен: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608442" y="2483018"/>
            <a:ext cx="109751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800" dirty="0">
                <a:solidFill>
                  <a:srgbClr val="282828"/>
                </a:solidFill>
              </a:rPr>
              <a:t>Сверить реквизиты документа, удостоверяющего личность участника ЕГЭ, с информацией, содержащейся в Протоколе проведения ГИА в аудитории (</a:t>
            </a:r>
            <a:r>
              <a:rPr lang="ru-RU" sz="1800" b="1" dirty="0"/>
              <a:t>ППЭ-05-02</a:t>
            </a:r>
            <a:r>
              <a:rPr lang="ru-RU" sz="1800" dirty="0">
                <a:solidFill>
                  <a:srgbClr val="282828"/>
                </a:solidFill>
              </a:rPr>
              <a:t>);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Указать рабочее место участника ЕГЭ в аудитории ППЭ;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Указать место в аудитории ППЭ (или рядом с аудиторией), где участник ЕГЭ может оставить принесенную бутылку воды;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Отметить явку участника ЕГЭ в аудиторию ППЭ (</a:t>
            </a:r>
            <a:r>
              <a:rPr lang="ru-RU" sz="1800" b="1" dirty="0"/>
              <a:t>ППЭ-05-02</a:t>
            </a:r>
            <a:r>
              <a:rPr lang="ru-RU" sz="1800" dirty="0">
                <a:solidFill>
                  <a:srgbClr val="282828"/>
                </a:solidFill>
              </a:rPr>
              <a:t>);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Заполнить Ведомость коррекции персональных данных участников ГИА в аудитории (</a:t>
            </a:r>
            <a:r>
              <a:rPr lang="ru-RU" sz="1800" b="1" dirty="0"/>
              <a:t>ППЭ-12-02</a:t>
            </a:r>
            <a:r>
              <a:rPr lang="ru-RU" sz="1800" dirty="0">
                <a:solidFill>
                  <a:srgbClr val="282828"/>
                </a:solidFill>
              </a:rPr>
              <a:t>), если требуется;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Проверить документ, удостоверяющий личность ассистента лица с ОВЗ.</a:t>
            </a:r>
          </a:p>
        </p:txBody>
      </p:sp>
    </p:spTree>
    <p:extLst>
      <p:ext uri="{BB962C8B-B14F-4D97-AF65-F5344CB8AC3E}">
        <p14:creationId xmlns:p14="http://schemas.microsoft.com/office/powerpoint/2010/main" val="1221745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113" t="30050" r="29329" b="11150"/>
          <a:stretch/>
        </p:blipFill>
        <p:spPr>
          <a:xfrm>
            <a:off x="1235460" y="1412776"/>
            <a:ext cx="9865096" cy="4976985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F4EB8E3-30EB-443C-AE5E-813E27532734}"/>
              </a:ext>
            </a:extLst>
          </p:cNvPr>
          <p:cNvSpPr/>
          <p:nvPr/>
        </p:nvSpPr>
        <p:spPr>
          <a:xfrm rot="5400000">
            <a:off x="5783075" y="4389997"/>
            <a:ext cx="1489945" cy="28803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14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109776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Допуск участников ЕГЭ в аудитории ППЭ. Ведомость ППЭ-06-03-СПБ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3BA6215-2716-4BF6-9337-6F42D542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762563"/>
            <a:ext cx="3414717" cy="430887"/>
          </a:xfrm>
          <a:noFill/>
        </p:spPr>
        <p:txBody>
          <a:bodyPr wrap="none" rtlCol="0">
            <a:spAutoFit/>
          </a:bodyPr>
          <a:lstStyle/>
          <a:p>
            <a:pPr algn="l"/>
            <a:r>
              <a:rPr lang="ru-RU" altLang="ru-RU" sz="2200" b="1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В пакете руководителя</a:t>
            </a:r>
            <a:endParaRPr lang="ru-RU" sz="2200" b="1" i="1" dirty="0">
              <a:solidFill>
                <a:srgbClr val="282828"/>
              </a:solidFill>
              <a:latin typeface="Philosopher" panose="00000500000000000000" pitchFamily="2" charset="-52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CC9ACA55-3D18-4FBD-A4FC-C6AD5D15F99C}"/>
              </a:ext>
            </a:extLst>
          </p:cNvPr>
          <p:cNvSpPr txBox="1">
            <a:spLocks/>
          </p:cNvSpPr>
          <p:nvPr/>
        </p:nvSpPr>
        <p:spPr bwMode="auto">
          <a:xfrm>
            <a:off x="3503712" y="2327886"/>
            <a:ext cx="56925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2200" b="1" i="1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r>
              <a:rPr lang="ru-RU" altLang="ru-RU" dirty="0"/>
              <a:t>тиражировать для дежурных на этажах</a:t>
            </a:r>
            <a:endParaRPr lang="ru-RU" dirty="0"/>
          </a:p>
        </p:txBody>
      </p:sp>
      <p:cxnSp>
        <p:nvCxnSpPr>
          <p:cNvPr id="9" name="Соединительная линия уступом 10">
            <a:extLst>
              <a:ext uri="{FF2B5EF4-FFF2-40B4-BE49-F238E27FC236}">
                <a16:creationId xmlns:a16="http://schemas.microsoft.com/office/drawing/2014/main" xmlns="" id="{2578D97C-B1C2-47EC-84F5-84D91A9E53A6}"/>
              </a:ext>
            </a:extLst>
          </p:cNvPr>
          <p:cNvCxnSpPr/>
          <p:nvPr/>
        </p:nvCxnSpPr>
        <p:spPr>
          <a:xfrm>
            <a:off x="479376" y="2247559"/>
            <a:ext cx="2664296" cy="315004"/>
          </a:xfrm>
          <a:prstGeom prst="bentConnector3">
            <a:avLst/>
          </a:prstGeom>
          <a:ln w="41275">
            <a:solidFill>
              <a:srgbClr val="A427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1AB1370-02B0-4059-B76C-DD8D8959C2D1}"/>
              </a:ext>
            </a:extLst>
          </p:cNvPr>
          <p:cNvSpPr/>
          <p:nvPr/>
        </p:nvSpPr>
        <p:spPr>
          <a:xfrm>
            <a:off x="335360" y="3120116"/>
            <a:ext cx="11521280" cy="1056460"/>
          </a:xfrm>
          <a:prstGeom prst="rect">
            <a:avLst/>
          </a:prstGeom>
          <a:solidFill>
            <a:srgbClr val="0C78C1"/>
          </a:solidFill>
          <a:ln>
            <a:solidFill>
              <a:srgbClr val="2828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В случае расхождения персональных данных участника ЕГЭ в документе, удостоверяющем личность, с данными в форме </a:t>
            </a:r>
            <a:r>
              <a:rPr lang="ru-RU" sz="2000" b="1" dirty="0">
                <a:solidFill>
                  <a:schemeClr val="bg1"/>
                </a:solidFill>
                <a:latin typeface="Philosopher" panose="00000500000000000000" pitchFamily="2" charset="-52"/>
              </a:rPr>
              <a:t>ППЭ-05-02</a:t>
            </a: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 «Протокол проведения ГИА в аудитории» организатор, дежурный по этажу, оказывает помощь организатору в аудитории: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E995BA3-9E8D-4792-80B9-CC5E4D3C3B4B}"/>
              </a:ext>
            </a:extLst>
          </p:cNvPr>
          <p:cNvSpPr/>
          <p:nvPr/>
        </p:nvSpPr>
        <p:spPr>
          <a:xfrm>
            <a:off x="335360" y="4149721"/>
            <a:ext cx="11521280" cy="23599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</a:rPr>
              <a:t>ответственный организатор в аудитории должен обратиться к организатору, дежурному по этажу; организатор, дежурный по этажу, по Ведомости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ППЭ-06-03-СПб</a:t>
            </a: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</a:rPr>
              <a:t>, содержащей алфавитный список участников в ППЭ с дополнительными сведениями (серия и номер паспорта, код ОО и краткое наименование ОО участника, номер аудитории участника), определяет, в какую аудиторию должен пройти участник, а также, верно ли указаны персональные данные в Ведомости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ППЭ-05-02</a:t>
            </a: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</a:rPr>
              <a:t> или организатор в аудитории должен оформить Ведомость коррекции персональных данных</a:t>
            </a:r>
            <a:b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ППЭ-12-02</a:t>
            </a:r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497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42F104A-C561-4544-B2A0-D24173936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9" t="11769" r="22257" b="5500"/>
          <a:stretch/>
        </p:blipFill>
        <p:spPr>
          <a:xfrm>
            <a:off x="1792137" y="1052736"/>
            <a:ext cx="860772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2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904946"/>
            <a:ext cx="9144000" cy="4924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panose="020B0604020202020204" pitchFamily="34" charset="0"/>
              </a:rPr>
              <a:t>На рабочем столе участника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r="8664"/>
          <a:stretch/>
        </p:blipFill>
        <p:spPr>
          <a:xfrm>
            <a:off x="2423592" y="1643590"/>
            <a:ext cx="108012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51167"/>
            <a:ext cx="929032" cy="140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r="10080"/>
          <a:stretch/>
        </p:blipFill>
        <p:spPr bwMode="auto">
          <a:xfrm>
            <a:off x="6240016" y="1643590"/>
            <a:ext cx="108012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r="12179"/>
          <a:stretch/>
        </p:blipFill>
        <p:spPr bwMode="auto">
          <a:xfrm>
            <a:off x="4295800" y="1643590"/>
            <a:ext cx="1008112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84134" y="3265368"/>
            <a:ext cx="1440160" cy="432048"/>
          </a:xfrm>
          <a:prstGeom prst="rect">
            <a:avLst/>
          </a:prstGeom>
          <a:solidFill>
            <a:srgbClr val="005E9E"/>
          </a:solidFill>
          <a:ln>
            <a:solidFill>
              <a:srgbClr val="28282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0000500000000000000" pitchFamily="2" charset="-52"/>
              </a:rPr>
              <a:t>Бланки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94531" y="3265368"/>
            <a:ext cx="1440160" cy="432048"/>
          </a:xfrm>
          <a:prstGeom prst="rect">
            <a:avLst/>
          </a:prstGeom>
          <a:solidFill>
            <a:srgbClr val="005E9E"/>
          </a:solidFill>
          <a:ln>
            <a:solidFill>
              <a:srgbClr val="28282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0000500000000000000" pitchFamily="2" charset="-52"/>
              </a:rPr>
              <a:t>КИМ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23992" y="3284984"/>
            <a:ext cx="1440160" cy="432048"/>
          </a:xfrm>
          <a:prstGeom prst="rect">
            <a:avLst/>
          </a:prstGeom>
          <a:solidFill>
            <a:srgbClr val="005E9E"/>
          </a:solidFill>
          <a:ln>
            <a:solidFill>
              <a:srgbClr val="282828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0000500000000000000" pitchFamily="2" charset="-52"/>
              </a:rPr>
              <a:t>Черновики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r="13563"/>
          <a:stretch/>
        </p:blipFill>
        <p:spPr>
          <a:xfrm>
            <a:off x="1661669" y="3985642"/>
            <a:ext cx="1523847" cy="142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5787"/>
          <a:stretch/>
        </p:blipFill>
        <p:spPr>
          <a:xfrm>
            <a:off x="3365845" y="4636566"/>
            <a:ext cx="1419290" cy="154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328248" y="1596060"/>
            <a:ext cx="2016224" cy="1476280"/>
          </a:xfrm>
          <a:prstGeom prst="rect">
            <a:avLst/>
          </a:prstGeom>
          <a:solidFill>
            <a:srgbClr val="005E9E"/>
          </a:solidFill>
          <a:ln>
            <a:solidFill>
              <a:srgbClr val="282828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0000500000000000000" pitchFamily="2" charset="-52"/>
              </a:rPr>
              <a:t>Разрешенные средства воспитания и обучения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54127" y="3265368"/>
            <a:ext cx="2016224" cy="1431418"/>
          </a:xfrm>
          <a:prstGeom prst="rect">
            <a:avLst/>
          </a:prstGeom>
          <a:solidFill>
            <a:srgbClr val="005E9E"/>
          </a:solidFill>
          <a:ln>
            <a:solidFill>
              <a:srgbClr val="282828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0000500000000000000" pitchFamily="2" charset="-52"/>
              </a:rPr>
              <a:t>Специальные технические средства для лиц с ОВЗ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B1464-63DD-4907-BDE2-C60FC1B951EF}" type="slidenum">
              <a:rPr lang="ru-RU" altLang="ru-RU" smtClean="0"/>
              <a:pPr/>
              <a:t>29</a:t>
            </a:fld>
            <a:endParaRPr lang="ru-RU" alt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364624" y="4889814"/>
            <a:ext cx="2016224" cy="1491906"/>
          </a:xfrm>
          <a:prstGeom prst="rect">
            <a:avLst/>
          </a:prstGeom>
          <a:solidFill>
            <a:srgbClr val="005E9E"/>
          </a:solidFill>
          <a:ln>
            <a:solidFill>
              <a:srgbClr val="282828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Philosopher" panose="00000500000000000000" pitchFamily="2" charset="-52"/>
              </a:rPr>
              <a:t>Продукты питания, бутилированная вода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9763" t="10800" r="38975" b="10800"/>
          <a:stretch/>
        </p:blipFill>
        <p:spPr>
          <a:xfrm>
            <a:off x="5349040" y="3988733"/>
            <a:ext cx="921679" cy="19116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24801" b="29000"/>
          <a:stretch/>
        </p:blipFill>
        <p:spPr>
          <a:xfrm>
            <a:off x="6023993" y="5365061"/>
            <a:ext cx="1584176" cy="7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95413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Лица, обязанные присутствовать при проведении ЕГЭ в ППЭ</a:t>
            </a:r>
            <a:endParaRPr lang="ru-RU" sz="2600" dirty="0">
              <a:solidFill>
                <a:srgbClr val="A42727"/>
              </a:solidFill>
              <a:latin typeface="Philosopher" panose="00000500000000000000" pitchFamily="2" charset="-52"/>
              <a:ea typeface="Cambria" panose="02040503050406030204" pitchFamily="18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EA66EDA3-8F1C-49C9-9AFA-40461B2B8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873934"/>
              </p:ext>
            </p:extLst>
          </p:nvPr>
        </p:nvGraphicFramePr>
        <p:xfrm>
          <a:off x="767408" y="2780928"/>
          <a:ext cx="10657184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:a16="http://schemas.microsoft.com/office/drawing/2014/main" xmlns="" val="2719394406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xmlns="" val="72305236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847199787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Philosopher" panose="00000500000000000000" pitchFamily="2" charset="-52"/>
                        </a:rPr>
                        <a:t>Руководитель ППЭ, член ГЭК в ППЭ, руководитель ОО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Philosopher" panose="00000500000000000000" pitchFamily="2" charset="-52"/>
                      </a:endParaRPr>
                    </a:p>
                  </a:txBody>
                  <a:tcPr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Philosopher" panose="00000500000000000000" pitchFamily="2" charset="-52"/>
                        </a:rPr>
                        <a:t>не позднее </a:t>
                      </a:r>
                      <a:r>
                        <a:rPr lang="ru-RU" sz="2200" b="1" dirty="0">
                          <a:latin typeface="Philosopher" panose="00000500000000000000" pitchFamily="2" charset="-52"/>
                        </a:rPr>
                        <a:t>7:30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932876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Philosopher" panose="00000500000000000000" pitchFamily="2" charset="-52"/>
                        </a:rPr>
                        <a:t>Технические специалисты, включая ТС по видеонаблюдению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Philosopher" panose="00000500000000000000" pitchFamily="2" charset="-52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Philosopher" panose="00000500000000000000" pitchFamily="2" charset="-52"/>
                        </a:rPr>
                        <a:t>не позднее </a:t>
                      </a:r>
                      <a:r>
                        <a:rPr lang="ru-RU" sz="2200" b="1" dirty="0">
                          <a:latin typeface="Philosopher" panose="00000500000000000000" pitchFamily="2" charset="-52"/>
                        </a:rPr>
                        <a:t>7:30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686769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Philosopher" panose="00000500000000000000" pitchFamily="2" charset="-52"/>
                        </a:rPr>
                        <a:t>Организаторы в аудитории, организаторы вне аудитории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Philosopher" panose="00000500000000000000" pitchFamily="2" charset="-52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Philosopher" panose="00000500000000000000" pitchFamily="2" charset="-52"/>
                        </a:rPr>
                        <a:t>не позднее </a:t>
                      </a:r>
                      <a:r>
                        <a:rPr lang="ru-RU" sz="2200" b="1" dirty="0">
                          <a:latin typeface="Philosopher" panose="00000500000000000000" pitchFamily="2" charset="-52"/>
                        </a:rPr>
                        <a:t>8:00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1355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Philosopher" panose="00000500000000000000" pitchFamily="2" charset="-52"/>
                        </a:rPr>
                        <a:t>Медицинский работник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Philosopher" panose="00000500000000000000" pitchFamily="2" charset="-52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Philosopher" panose="00000500000000000000" pitchFamily="2" charset="-52"/>
                        </a:rPr>
                        <a:t>не позднее </a:t>
                      </a:r>
                      <a:r>
                        <a:rPr lang="ru-RU" sz="2200" b="1" dirty="0">
                          <a:latin typeface="Philosopher" panose="00000500000000000000" pitchFamily="2" charset="-52"/>
                        </a:rPr>
                        <a:t>8:30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6030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>
                          <a:latin typeface="Philosopher" panose="00000500000000000000" pitchFamily="2" charset="-52"/>
                        </a:rPr>
                        <a:t>Работники по обеспечению охраны ОО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Philosopher" panose="00000500000000000000" pitchFamily="2" charset="-52"/>
                      </a:endParaRPr>
                    </a:p>
                  </a:txBody>
                  <a:tcPr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Philosopher" panose="00000500000000000000" pitchFamily="2" charset="-52"/>
                        </a:rPr>
                        <a:t>не позднее </a:t>
                      </a:r>
                      <a:r>
                        <a:rPr lang="ru-RU" sz="2200" b="1" dirty="0">
                          <a:latin typeface="Philosopher" panose="00000500000000000000" pitchFamily="2" charset="-52"/>
                        </a:rPr>
                        <a:t>8:30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3767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228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B6068A-C35B-4922-A6AB-CDDAEA773480}"/>
              </a:ext>
            </a:extLst>
          </p:cNvPr>
          <p:cNvSpPr txBox="1"/>
          <p:nvPr/>
        </p:nvSpPr>
        <p:spPr>
          <a:xfrm>
            <a:off x="1271464" y="908778"/>
            <a:ext cx="58176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Получение ключа доступа к ЭМ (ЛК)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C66F75B-E450-4E13-BCC7-92033D22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12167">
            <a:off x="5608316" y="4414447"/>
            <a:ext cx="1317526" cy="1317526"/>
          </a:xfrm>
          <a:prstGeom prst="rect">
            <a:avLst/>
          </a:prstGeom>
        </p:spPr>
      </p:pic>
      <p:sp>
        <p:nvSpPr>
          <p:cNvPr id="12" name="Объект 9">
            <a:extLst>
              <a:ext uri="{FF2B5EF4-FFF2-40B4-BE49-F238E27FC236}">
                <a16:creationId xmlns:a16="http://schemas.microsoft.com/office/drawing/2014/main" xmlns="" id="{AECDB7DD-FA30-4D77-BE8D-A9792B8F9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16832"/>
            <a:ext cx="3432452" cy="695147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496DA7"/>
                </a:solidFill>
                <a:latin typeface="Philosopher" panose="00000500000000000000" pitchFamily="2" charset="-52"/>
              </a:rPr>
              <a:t>СТАНЦИИ ОРГАНИЗАТОРА</a:t>
            </a:r>
          </a:p>
        </p:txBody>
      </p:sp>
      <p:sp>
        <p:nvSpPr>
          <p:cNvPr id="13" name="Штриховая стрелка вправо 11">
            <a:extLst>
              <a:ext uri="{FF2B5EF4-FFF2-40B4-BE49-F238E27FC236}">
                <a16:creationId xmlns:a16="http://schemas.microsoft.com/office/drawing/2014/main" xmlns="" id="{A38B04D3-1C12-4D4C-956C-65505167B8F7}"/>
              </a:ext>
            </a:extLst>
          </p:cNvPr>
          <p:cNvSpPr/>
          <p:nvPr/>
        </p:nvSpPr>
        <p:spPr>
          <a:xfrm>
            <a:off x="5013468" y="2920312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hilosopher" panose="00000500000000000000" pitchFamily="2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AD3D05A-5409-4BB0-9819-1DFE30F142CC}"/>
              </a:ext>
            </a:extLst>
          </p:cNvPr>
          <p:cNvSpPr/>
          <p:nvPr/>
        </p:nvSpPr>
        <p:spPr>
          <a:xfrm>
            <a:off x="1552866" y="5164429"/>
            <a:ext cx="3355474" cy="60076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latin typeface="Philosopher" panose="00000500000000000000" pitchFamily="2" charset="-52"/>
              </a:rPr>
              <a:t>в 9.30</a:t>
            </a:r>
          </a:p>
          <a:p>
            <a:pPr algn="ctr"/>
            <a:r>
              <a:rPr lang="ru-RU" b="1" cap="all" dirty="0">
                <a:solidFill>
                  <a:srgbClr val="700000"/>
                </a:solidFill>
                <a:latin typeface="Philosopher" panose="00000500000000000000" pitchFamily="2" charset="-52"/>
              </a:rPr>
              <a:t>Скачивают ключ доступа к ЭМ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51B5E90-A7B1-48D3-A5BB-2B6791250B8D}"/>
              </a:ext>
            </a:extLst>
          </p:cNvPr>
          <p:cNvSpPr/>
          <p:nvPr/>
        </p:nvSpPr>
        <p:spPr>
          <a:xfrm>
            <a:off x="2374642" y="1965501"/>
            <a:ext cx="2016224" cy="1076400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ТЕХНИЧЕСКИЙ СПЕЦИАЛИСТ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BA3ADC6-1685-47B3-B719-EE4875F7E547}"/>
              </a:ext>
            </a:extLst>
          </p:cNvPr>
          <p:cNvSpPr/>
          <p:nvPr/>
        </p:nvSpPr>
        <p:spPr>
          <a:xfrm>
            <a:off x="2347667" y="3232564"/>
            <a:ext cx="2016224" cy="10770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ЧЛЕН ГЭК</a:t>
            </a:r>
            <a:b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</a:br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В ППЭ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462ECE0-399D-4383-A1E1-1C756BFC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624" y="2752603"/>
            <a:ext cx="3459802" cy="14502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71C6E2F-04CC-4709-A56E-C516883C6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801" y="4512767"/>
            <a:ext cx="1621625" cy="15866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ECF4A7-282A-4C0F-9B04-BBA8C5D57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47183">
            <a:off x="3323058" y="3771080"/>
            <a:ext cx="1365622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5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707AAB4-81C7-4F1A-954F-CF5F5D7B2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632179"/>
            <a:ext cx="742751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B6068A-C35B-4922-A6AB-CDDAEA773480}"/>
              </a:ext>
            </a:extLst>
          </p:cNvPr>
          <p:cNvSpPr txBox="1"/>
          <p:nvPr/>
        </p:nvSpPr>
        <p:spPr>
          <a:xfrm>
            <a:off x="1271464" y="908778"/>
            <a:ext cx="58176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Получение ключа доступа к ЭМ (ЛК)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00004" y="5005963"/>
            <a:ext cx="3111500" cy="977554"/>
          </a:xfrm>
          <a:prstGeom prst="rect">
            <a:avLst/>
          </a:prstGeom>
          <a:solidFill>
            <a:srgbClr val="1269B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lvl="2"/>
            <a:r>
              <a:rPr lang="ru-RU" dirty="0">
                <a:solidFill>
                  <a:schemeClr val="bg1"/>
                </a:solidFill>
              </a:rPr>
              <a:t>Необходимо </a:t>
            </a:r>
          </a:p>
          <a:p>
            <a:pPr marL="628650" lvl="2"/>
            <a:r>
              <a:rPr lang="ru-RU" dirty="0">
                <a:solidFill>
                  <a:schemeClr val="bg1"/>
                </a:solidFill>
              </a:rPr>
              <a:t>подтверждение </a:t>
            </a:r>
          </a:p>
          <a:p>
            <a:pPr marL="628650" lvl="2"/>
            <a:r>
              <a:rPr lang="ru-RU" dirty="0">
                <a:solidFill>
                  <a:schemeClr val="bg1"/>
                </a:solidFill>
              </a:rPr>
              <a:t>токеном члена ГЭК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49567">
            <a:off x="10392601" y="5161921"/>
            <a:ext cx="910350" cy="557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698" y="5133421"/>
            <a:ext cx="484246" cy="4842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968208" y="1646238"/>
            <a:ext cx="3464457" cy="67710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Личный кабинет.</a:t>
            </a:r>
          </a:p>
          <a:p>
            <a:r>
              <a:rPr lang="ru-RU" dirty="0">
                <a:latin typeface="Philosopher" panose="00000500000000000000" pitchFamily="2" charset="-52"/>
              </a:rPr>
              <a:t>Получение ключа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655840" y="2323346"/>
            <a:ext cx="3828803" cy="17262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850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AED98B-6C8C-469F-BC66-F40CF98A07E4}"/>
              </a:ext>
            </a:extLst>
          </p:cNvPr>
          <p:cNvSpPr txBox="1"/>
          <p:nvPr/>
        </p:nvSpPr>
        <p:spPr>
          <a:xfrm>
            <a:off x="1271464" y="908778"/>
            <a:ext cx="104374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Загрузка и активация ключа доступа к ЭМ (Станция организатора)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628800"/>
            <a:ext cx="6956159" cy="4525963"/>
          </a:xfrm>
        </p:spPr>
      </p:pic>
      <p:sp>
        <p:nvSpPr>
          <p:cNvPr id="12" name="Прямоугольник 11"/>
          <p:cNvSpPr/>
          <p:nvPr/>
        </p:nvSpPr>
        <p:spPr>
          <a:xfrm>
            <a:off x="8747498" y="5177209"/>
            <a:ext cx="3111500" cy="977554"/>
          </a:xfrm>
          <a:prstGeom prst="rect">
            <a:avLst/>
          </a:prstGeom>
          <a:solidFill>
            <a:srgbClr val="1269B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lvl="2"/>
            <a:r>
              <a:rPr lang="ru-RU" dirty="0">
                <a:solidFill>
                  <a:schemeClr val="bg1"/>
                </a:solidFill>
              </a:rPr>
              <a:t>Необходимо </a:t>
            </a:r>
          </a:p>
          <a:p>
            <a:pPr marL="628650" lvl="2"/>
            <a:r>
              <a:rPr lang="ru-RU" dirty="0">
                <a:solidFill>
                  <a:schemeClr val="bg1"/>
                </a:solidFill>
              </a:rPr>
              <a:t>подтверждение </a:t>
            </a:r>
          </a:p>
          <a:p>
            <a:pPr marL="628650" lvl="2"/>
            <a:r>
              <a:rPr lang="ru-RU" dirty="0">
                <a:solidFill>
                  <a:schemeClr val="bg1"/>
                </a:solidFill>
              </a:rPr>
              <a:t>токеном члена ГЭК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49567">
            <a:off x="10940095" y="5333167"/>
            <a:ext cx="910350" cy="5577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192" y="5304667"/>
            <a:ext cx="484246" cy="4842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472264" y="1621747"/>
            <a:ext cx="3464457" cy="126188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Экзамен. Станция организатора.</a:t>
            </a:r>
          </a:p>
          <a:p>
            <a:r>
              <a:rPr lang="ru-RU" dirty="0"/>
              <a:t>Загрузка и активация ключа доступа к ЭМ.</a:t>
            </a:r>
          </a:p>
        </p:txBody>
      </p:sp>
      <p:cxnSp>
        <p:nvCxnSpPr>
          <p:cNvPr id="16" name="Прямая со стрелкой 15"/>
          <p:cNvCxnSpPr>
            <a:stCxn id="15" idx="1"/>
          </p:cNvCxnSpPr>
          <p:nvPr/>
        </p:nvCxnSpPr>
        <p:spPr>
          <a:xfrm flipH="1">
            <a:off x="4367808" y="2252689"/>
            <a:ext cx="4104456" cy="3842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818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048544" y="3198167"/>
            <a:ext cx="10094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ПРОВЕДЕНИЕ ЕГЭ В ППЭ</a:t>
            </a:r>
          </a:p>
        </p:txBody>
      </p:sp>
    </p:spTree>
    <p:extLst>
      <p:ext uri="{BB962C8B-B14F-4D97-AF65-F5344CB8AC3E}">
        <p14:creationId xmlns:p14="http://schemas.microsoft.com/office/powerpoint/2010/main" val="1672398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B6068A-C35B-4922-A6AB-CDDAEA773480}"/>
              </a:ext>
            </a:extLst>
          </p:cNvPr>
          <p:cNvSpPr txBox="1"/>
          <p:nvPr/>
        </p:nvSpPr>
        <p:spPr>
          <a:xfrm>
            <a:off x="1271464" y="908778"/>
            <a:ext cx="85138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Инструктаж участников ЕГЭ в аудитории и печать ЭМ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88AB260-9635-4C7D-9432-ED73104C2EB9}"/>
              </a:ext>
            </a:extLst>
          </p:cNvPr>
          <p:cNvSpPr txBox="1"/>
          <p:nvPr/>
        </p:nvSpPr>
        <p:spPr>
          <a:xfrm>
            <a:off x="195982" y="1534455"/>
            <a:ext cx="59795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 </a:t>
            </a:r>
            <a:r>
              <a:rPr lang="ru-RU" sz="2200" i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9:50</a:t>
            </a: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начать первую часть инструктажа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30D7123-CEA3-49DE-B4F2-3D9105623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4408869"/>
            <a:ext cx="3675760" cy="198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0BEB23A-C02E-4F6D-BA54-7C4EA9653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1"/>
          <a:stretch/>
        </p:blipFill>
        <p:spPr>
          <a:xfrm>
            <a:off x="2135560" y="4900097"/>
            <a:ext cx="1791359" cy="1489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Скругленный прямоугольник 3">
            <a:extLst>
              <a:ext uri="{FF2B5EF4-FFF2-40B4-BE49-F238E27FC236}">
                <a16:creationId xmlns:a16="http://schemas.microsoft.com/office/drawing/2014/main" xmlns="" id="{6E0B1EE3-958F-4590-BFF2-EDB851290061}"/>
              </a:ext>
            </a:extLst>
          </p:cNvPr>
          <p:cNvSpPr/>
          <p:nvPr/>
        </p:nvSpPr>
        <p:spPr>
          <a:xfrm>
            <a:off x="8544272" y="2260514"/>
            <a:ext cx="2722693" cy="70695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algn="ctr"/>
            <a:r>
              <a:rPr lang="ru-RU" sz="2215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Организатор 1</a:t>
            </a:r>
          </a:p>
        </p:txBody>
      </p:sp>
      <p:sp>
        <p:nvSpPr>
          <p:cNvPr id="24" name="Скругленный прямоугольник 4">
            <a:extLst>
              <a:ext uri="{FF2B5EF4-FFF2-40B4-BE49-F238E27FC236}">
                <a16:creationId xmlns:a16="http://schemas.microsoft.com/office/drawing/2014/main" xmlns="" id="{7044D835-E3A1-432B-BD05-2B97F8D42CC5}"/>
              </a:ext>
            </a:extLst>
          </p:cNvPr>
          <p:cNvSpPr/>
          <p:nvPr/>
        </p:nvSpPr>
        <p:spPr>
          <a:xfrm>
            <a:off x="8544272" y="3664829"/>
            <a:ext cx="2725665" cy="7054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algn="ctr"/>
            <a:r>
              <a:rPr lang="ru-RU" sz="2215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Организатор 2</a:t>
            </a:r>
          </a:p>
        </p:txBody>
      </p:sp>
      <p:sp>
        <p:nvSpPr>
          <p:cNvPr id="25" name="Скругленный прямоугольник 5">
            <a:extLst>
              <a:ext uri="{FF2B5EF4-FFF2-40B4-BE49-F238E27FC236}">
                <a16:creationId xmlns:a16="http://schemas.microsoft.com/office/drawing/2014/main" xmlns="" id="{C28A166A-1D58-4531-8B17-510DC91BA292}"/>
              </a:ext>
            </a:extLst>
          </p:cNvPr>
          <p:cNvSpPr/>
          <p:nvPr/>
        </p:nvSpPr>
        <p:spPr>
          <a:xfrm>
            <a:off x="388056" y="2098576"/>
            <a:ext cx="7567903" cy="1114399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lvl="0"/>
            <a:r>
              <a:rPr lang="ru-RU" b="1" dirty="0">
                <a:ln w="0"/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  <a:cs typeface="Verdana" panose="020B0604030504040204" pitchFamily="34" charset="0"/>
              </a:rPr>
              <a:t>Не ранее 10.00 </a:t>
            </a:r>
          </a:p>
          <a:p>
            <a:pPr lvl="0"/>
            <a:r>
              <a:rPr lang="ru-RU" dirty="0">
                <a:ln w="0"/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Verdana" panose="020B0604030504040204" pitchFamily="34" charset="0"/>
              </a:rPr>
              <a:t>Вводит количество ЭМ для печати, </a:t>
            </a:r>
          </a:p>
          <a:p>
            <a:pPr lvl="0"/>
            <a:r>
              <a:rPr lang="ru-RU" dirty="0">
                <a:ln w="0"/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Verdana" panose="020B0604030504040204" pitchFamily="34" charset="0"/>
              </a:rPr>
              <a:t>Осуществляет печать</a:t>
            </a:r>
          </a:p>
        </p:txBody>
      </p:sp>
      <p:sp>
        <p:nvSpPr>
          <p:cNvPr id="26" name="Скругленный прямоугольник 7">
            <a:extLst>
              <a:ext uri="{FF2B5EF4-FFF2-40B4-BE49-F238E27FC236}">
                <a16:creationId xmlns:a16="http://schemas.microsoft.com/office/drawing/2014/main" xmlns="" id="{5C0F2D93-0E82-418B-B13F-3636E35D6B9C}"/>
              </a:ext>
            </a:extLst>
          </p:cNvPr>
          <p:cNvSpPr/>
          <p:nvPr/>
        </p:nvSpPr>
        <p:spPr>
          <a:xfrm>
            <a:off x="388055" y="3530457"/>
            <a:ext cx="7567903" cy="981474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lvl="0"/>
            <a:r>
              <a:rPr lang="ru-RU" dirty="0">
                <a:ln w="0"/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Verdana" panose="020B0604030504040204" pitchFamily="34" charset="0"/>
              </a:rPr>
              <a:t>Проверяет качество печати по контрольному листу, раскладывает комплекты на столе организатора, по окончании печати выдает ЭМ участникам</a:t>
            </a:r>
          </a:p>
        </p:txBody>
      </p:sp>
      <p:sp>
        <p:nvSpPr>
          <p:cNvPr id="27" name="Нашивка 13">
            <a:extLst>
              <a:ext uri="{FF2B5EF4-FFF2-40B4-BE49-F238E27FC236}">
                <a16:creationId xmlns:a16="http://schemas.microsoft.com/office/drawing/2014/main" xmlns="" id="{21D0927E-D644-41CC-B6BE-B278A21ED17E}"/>
              </a:ext>
            </a:extLst>
          </p:cNvPr>
          <p:cNvSpPr/>
          <p:nvPr/>
        </p:nvSpPr>
        <p:spPr>
          <a:xfrm>
            <a:off x="8112224" y="2482390"/>
            <a:ext cx="275783" cy="254569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034" tIns="49517" rIns="99034" bIns="49517" rtlCol="0" anchor="ctr"/>
          <a:lstStyle/>
          <a:p>
            <a:pPr algn="ctr"/>
            <a:endParaRPr lang="ru-RU" sz="1108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Нашивка 16">
            <a:extLst>
              <a:ext uri="{FF2B5EF4-FFF2-40B4-BE49-F238E27FC236}">
                <a16:creationId xmlns:a16="http://schemas.microsoft.com/office/drawing/2014/main" xmlns="" id="{69249E80-62BF-4FE5-A7F8-907D551B4ABF}"/>
              </a:ext>
            </a:extLst>
          </p:cNvPr>
          <p:cNvSpPr/>
          <p:nvPr/>
        </p:nvSpPr>
        <p:spPr>
          <a:xfrm>
            <a:off x="8112224" y="3888441"/>
            <a:ext cx="275783" cy="254569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034" tIns="49517" rIns="99034" bIns="49517" rtlCol="0" anchor="ctr"/>
          <a:lstStyle/>
          <a:p>
            <a:pPr algn="ctr"/>
            <a:endParaRPr lang="ru-RU" sz="1108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15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AED98B-6C8C-469F-BC66-F40CF98A07E4}"/>
              </a:ext>
            </a:extLst>
          </p:cNvPr>
          <p:cNvSpPr txBox="1"/>
          <p:nvPr/>
        </p:nvSpPr>
        <p:spPr>
          <a:xfrm>
            <a:off x="1271464" y="908778"/>
            <a:ext cx="54745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организатора. Печать ЭМ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1" y="1700808"/>
            <a:ext cx="6956159" cy="4525963"/>
          </a:xfrm>
        </p:spPr>
      </p:pic>
      <p:sp>
        <p:nvSpPr>
          <p:cNvPr id="15" name="TextBox 14"/>
          <p:cNvSpPr txBox="1"/>
          <p:nvPr/>
        </p:nvSpPr>
        <p:spPr>
          <a:xfrm>
            <a:off x="7363269" y="1700808"/>
            <a:ext cx="4583600" cy="95410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Станция организатора.</a:t>
            </a:r>
          </a:p>
          <a:p>
            <a:r>
              <a:rPr lang="ru-RU" dirty="0">
                <a:latin typeface="Philosopher" panose="00000500000000000000" pitchFamily="2" charset="-52"/>
              </a:rPr>
              <a:t>Ввод фактического количества участников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50901" y="3573016"/>
            <a:ext cx="5040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>
            <a:cxnSpLocks/>
            <a:stCxn id="15" idx="1"/>
            <a:endCxn id="2" idx="3"/>
          </p:cNvCxnSpPr>
          <p:nvPr/>
        </p:nvCxnSpPr>
        <p:spPr>
          <a:xfrm flipH="1">
            <a:off x="4554957" y="2177862"/>
            <a:ext cx="2808312" cy="1539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398B8CC4-842C-476A-A2EA-415DE0F1D7B6}"/>
              </a:ext>
            </a:extLst>
          </p:cNvPr>
          <p:cNvSpPr txBox="1">
            <a:spLocks/>
          </p:cNvSpPr>
          <p:nvPr/>
        </p:nvSpPr>
        <p:spPr bwMode="auto">
          <a:xfrm>
            <a:off x="7363269" y="3573016"/>
            <a:ext cx="4583600" cy="2618403"/>
          </a:xfrm>
          <a:prstGeom prst="rect">
            <a:avLst/>
          </a:prstGeom>
          <a:solidFill>
            <a:srgbClr val="A42727"/>
          </a:solidFill>
          <a:ln w="9525">
            <a:solidFill>
              <a:srgbClr val="2828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>
                <a:solidFill>
                  <a:schemeClr val="bg1"/>
                </a:solidFill>
                <a:latin typeface="Philosopher" panose="00000500000000000000" pitchFamily="2" charset="-52"/>
              </a:rPr>
              <a:t>В случае если участник экзамена явился в ППЭ, но был удалён или не завершил экзамен по уважительной причине до начала печати ЭМ, комплект ЭМ на него не печатается.</a:t>
            </a:r>
            <a:endParaRPr lang="ru-RU" sz="2000" b="1" dirty="0">
              <a:solidFill>
                <a:schemeClr val="bg1"/>
              </a:solidFill>
              <a:latin typeface="Philosophe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60114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04AF702-5090-40D5-AD88-7FA19CA3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628800"/>
            <a:ext cx="6750496" cy="4444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54AEAA-E3B5-48A3-83A6-6B5E66ADF398}"/>
              </a:ext>
            </a:extLst>
          </p:cNvPr>
          <p:cNvSpPr txBox="1"/>
          <p:nvPr/>
        </p:nvSpPr>
        <p:spPr>
          <a:xfrm>
            <a:off x="1271464" y="908778"/>
            <a:ext cx="54745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организатора. Печать ЭМ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2EDB429-2C53-4CFA-9066-551B3F2B5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3140968"/>
            <a:ext cx="5427795" cy="17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3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54AEAA-E3B5-48A3-83A6-6B5E66ADF398}"/>
              </a:ext>
            </a:extLst>
          </p:cNvPr>
          <p:cNvSpPr txBox="1"/>
          <p:nvPr/>
        </p:nvSpPr>
        <p:spPr>
          <a:xfrm>
            <a:off x="1271464" y="908778"/>
            <a:ext cx="64588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Состав индивидуального комплекта ЕГЭ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168E0E-03C6-4648-82FE-A29ABCAE4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038419" cy="28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C379753-BF71-45B3-A30B-53604599B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73" y="1493690"/>
            <a:ext cx="2038419" cy="28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638D527-FD78-45E2-80A6-F9B914F5A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16" y="1488626"/>
            <a:ext cx="2038419" cy="28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B35BEAC-42FB-457F-B1C4-C56B00585E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13" y="1490117"/>
            <a:ext cx="2038419" cy="2880000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xmlns="" id="{7C5EF0A9-C2F4-447C-B9B6-75929DBA6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404768"/>
            <a:ext cx="415669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  <a:ea typeface="+mn-ea"/>
                <a:cs typeface="+mn-cs"/>
              </a:rPr>
              <a:t>Черно-белые бланки: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282828"/>
                </a:solidFill>
                <a:latin typeface="Philosopher" panose="00000500000000000000" pitchFamily="2" charset="-52"/>
                <a:ea typeface="+mn-ea"/>
                <a:cs typeface="+mn-cs"/>
              </a:rPr>
              <a:t>бланк регистрации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i="1" dirty="0">
                <a:solidFill>
                  <a:srgbClr val="282828"/>
                </a:solidFill>
                <a:latin typeface="Philosopher" panose="00000500000000000000" pitchFamily="2" charset="-52"/>
                <a:ea typeface="+mn-ea"/>
                <a:cs typeface="+mn-cs"/>
              </a:rPr>
              <a:t>бланк ответов №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i="1" dirty="0">
                <a:solidFill>
                  <a:srgbClr val="282828"/>
                </a:solidFill>
                <a:latin typeface="Philosopher" panose="00000500000000000000" pitchFamily="2" charset="-52"/>
                <a:ea typeface="+mn-ea"/>
                <a:cs typeface="+mn-cs"/>
              </a:rPr>
              <a:t>бланк ответов № 2 лист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i="1" dirty="0">
                <a:solidFill>
                  <a:srgbClr val="282828"/>
                </a:solidFill>
                <a:latin typeface="Philosopher" panose="00000500000000000000" pitchFamily="2" charset="-52"/>
                <a:ea typeface="+mn-ea"/>
                <a:cs typeface="+mn-cs"/>
              </a:rPr>
              <a:t>бланк ответов № 2 лист 2</a:t>
            </a:r>
          </a:p>
          <a:p>
            <a:pPr marL="0" indent="0"/>
            <a:r>
              <a:rPr lang="ru-RU" altLang="ru-RU" sz="2000" b="1" dirty="0">
                <a:solidFill>
                  <a:srgbClr val="282828"/>
                </a:solidFill>
                <a:latin typeface="Philosopher" panose="00000500000000000000" pitchFamily="2" charset="-52"/>
                <a:ea typeface="+mn-ea"/>
                <a:cs typeface="+mn-cs"/>
              </a:rPr>
              <a:t>КИМ</a:t>
            </a:r>
          </a:p>
          <a:p>
            <a:pPr marL="0" indent="0"/>
            <a:r>
              <a:rPr lang="ru-RU" altLang="ru-RU" sz="2000" b="1" dirty="0">
                <a:solidFill>
                  <a:srgbClr val="282828"/>
                </a:solidFill>
                <a:latin typeface="Philosopher" panose="00000500000000000000" pitchFamily="2" charset="-52"/>
                <a:ea typeface="+mn-ea"/>
                <a:cs typeface="+mn-cs"/>
              </a:rPr>
              <a:t>Контрольный лист</a:t>
            </a:r>
          </a:p>
        </p:txBody>
      </p:sp>
      <p:pic>
        <p:nvPicPr>
          <p:cNvPr id="13" name="Picture 3" descr="E:\Презентации\2008\13-14 марта\RUS_01_2007.png">
            <a:extLst>
              <a:ext uri="{FF2B5EF4-FFF2-40B4-BE49-F238E27FC236}">
                <a16:creationId xmlns:a16="http://schemas.microsoft.com/office/drawing/2014/main" xmlns="" id="{28DA4577-9973-47FC-88E6-178BE907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78" y="1988840"/>
            <a:ext cx="3581487" cy="256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488E866-FAF5-4F15-BFA4-7097BDBEC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3093" y="2775294"/>
            <a:ext cx="1745881" cy="233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4EDF6340-AB2E-42BE-B273-91738E7F4363}"/>
              </a:ext>
            </a:extLst>
          </p:cNvPr>
          <p:cNvSpPr txBox="1">
            <a:spLocks/>
          </p:cNvSpPr>
          <p:nvPr/>
        </p:nvSpPr>
        <p:spPr bwMode="auto">
          <a:xfrm>
            <a:off x="4499991" y="5229199"/>
            <a:ext cx="7427901" cy="1163225"/>
          </a:xfrm>
          <a:prstGeom prst="rect">
            <a:avLst/>
          </a:prstGeom>
          <a:solidFill>
            <a:srgbClr val="A42727"/>
          </a:solidFill>
          <a:ln w="9525">
            <a:solidFill>
              <a:srgbClr val="2828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1600" b="1" dirty="0">
                <a:solidFill>
                  <a:schemeClr val="bg1"/>
                </a:solidFill>
                <a:latin typeface="Philosopher" panose="00000500000000000000" pitchFamily="2" charset="-52"/>
              </a:rPr>
              <a:t>ИК для ЕГЭ по математике БАЗОВОЙ содержит только 2 бланка:</a:t>
            </a:r>
            <a:br>
              <a:rPr lang="ru-RU" sz="1600" b="1" dirty="0">
                <a:solidFill>
                  <a:schemeClr val="bg1"/>
                </a:solidFill>
                <a:latin typeface="Philosopher" panose="00000500000000000000" pitchFamily="2" charset="-52"/>
              </a:rPr>
            </a:br>
            <a:r>
              <a:rPr lang="ru-RU" sz="1600" b="1" i="1" dirty="0">
                <a:solidFill>
                  <a:schemeClr val="bg1"/>
                </a:solidFill>
                <a:latin typeface="Philosopher" panose="00000500000000000000" pitchFamily="2" charset="-52"/>
              </a:rPr>
              <a:t>бланк регистрации и бланк ответов №1</a:t>
            </a:r>
          </a:p>
        </p:txBody>
      </p:sp>
    </p:spTree>
    <p:extLst>
      <p:ext uri="{BB962C8B-B14F-4D97-AF65-F5344CB8AC3E}">
        <p14:creationId xmlns:p14="http://schemas.microsoft.com/office/powerpoint/2010/main" val="2832808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18565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Печать ЭМ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C41F16E3-DA29-4A38-AC6D-F668B0E8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22" y="2387571"/>
            <a:ext cx="7233030" cy="316835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В случае обнаружения полиграфических дефектов ЭМ необходимо заменить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весь комплект ЭМ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/>
            </a:r>
            <a:b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(дополнительная печать).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/>
            </a:r>
            <a:b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В случае если участник предъявил претензию по содержанию задания своего КИМ, необходимо зафиксировать суть претензии в служебной записке и</a:t>
            </a:r>
            <a:r>
              <a:rPr lang="en-US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 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передать ее руководителю ППЭ (служебная записка должна содержать информацию о номере </a:t>
            </a:r>
            <a:r>
              <a:rPr lang="ru-RU" sz="2000" b="1" dirty="0" smtClean="0">
                <a:solidFill>
                  <a:srgbClr val="282828"/>
                </a:solidFill>
                <a:latin typeface="Philosopher" panose="00000500000000000000" pitchFamily="2" charset="-52"/>
              </a:rPr>
              <a:t>КИМ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, задании и содержании замечания).</a:t>
            </a:r>
          </a:p>
        </p:txBody>
      </p:sp>
      <p:pic>
        <p:nvPicPr>
          <p:cNvPr id="8" name="Picture 2" descr="Картинки по запросу Важно">
            <a:extLst>
              <a:ext uri="{FF2B5EF4-FFF2-40B4-BE49-F238E27FC236}">
                <a16:creationId xmlns:a16="http://schemas.microsoft.com/office/drawing/2014/main" xmlns="" id="{EB0910AC-81AA-4872-A10F-B614F57AB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9552384" y="2910498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29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74879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организатора. Дополнительная печать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2C2D7-F93B-431A-ADEE-B5708B32E9EC}"/>
              </a:ext>
            </a:extLst>
          </p:cNvPr>
          <p:cNvSpPr txBox="1"/>
          <p:nvPr/>
        </p:nvSpPr>
        <p:spPr>
          <a:xfrm>
            <a:off x="191344" y="2204864"/>
            <a:ext cx="73500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Дополнительная печать ЭМ выполняется в случаях: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608442" y="2771050"/>
            <a:ext cx="109751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800" dirty="0">
                <a:solidFill>
                  <a:srgbClr val="282828"/>
                </a:solidFill>
              </a:rPr>
              <a:t>обнаружения участником ЕГЭ брака или некомплектности выданного ему ИК (</a:t>
            </a:r>
            <a:r>
              <a:rPr lang="ru-RU" sz="1800" b="1" dirty="0">
                <a:solidFill>
                  <a:srgbClr val="282828"/>
                </a:solidFill>
              </a:rPr>
              <a:t>весь комплект подлежит полной замене</a:t>
            </a:r>
            <a:r>
              <a:rPr lang="ru-RU" sz="1800" dirty="0">
                <a:solidFill>
                  <a:srgbClr val="282828"/>
                </a:solidFill>
              </a:rPr>
              <a:t>);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порчи материалов участником ЕГЭ (</a:t>
            </a:r>
            <a:r>
              <a:rPr lang="ru-RU" sz="1800" b="1" dirty="0">
                <a:solidFill>
                  <a:srgbClr val="282828"/>
                </a:solidFill>
              </a:rPr>
              <a:t>весь комплект подлежат полной замене</a:t>
            </a:r>
            <a:r>
              <a:rPr lang="ru-RU" sz="1800" dirty="0">
                <a:solidFill>
                  <a:srgbClr val="282828"/>
                </a:solidFill>
              </a:rPr>
              <a:t>);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любого технического сбоя в процессе печати ЭМ (</a:t>
            </a:r>
            <a:r>
              <a:rPr lang="ru-RU" sz="1800" b="1" dirty="0">
                <a:solidFill>
                  <a:srgbClr val="282828"/>
                </a:solidFill>
              </a:rPr>
              <a:t>весь комплект подлежат полной замене</a:t>
            </a:r>
            <a:r>
              <a:rPr lang="ru-RU" sz="1800" dirty="0">
                <a:solidFill>
                  <a:srgbClr val="282828"/>
                </a:solidFill>
              </a:rPr>
              <a:t>);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опоздания участника ЕГЭ (</a:t>
            </a:r>
            <a:r>
              <a:rPr lang="ru-RU" sz="1800" b="1" dirty="0">
                <a:solidFill>
                  <a:srgbClr val="282828"/>
                </a:solidFill>
              </a:rPr>
              <a:t>печатается новый комплект ЭМ</a:t>
            </a:r>
            <a:r>
              <a:rPr lang="ru-RU" sz="1800" dirty="0">
                <a:solidFill>
                  <a:srgbClr val="282828"/>
                </a:solidFill>
              </a:rPr>
              <a:t>);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отказа участника ЕГЭ от обработки его персональных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405716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9608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Лица, имеющие право присутствовать в ППЭ в день экзамена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xmlns="" id="{B3117D54-EFC3-4BDA-B013-D658CB6DF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65" y="3722812"/>
            <a:ext cx="18097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268E0C5-2E5C-446A-A444-35394B178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78" y="3470399"/>
            <a:ext cx="188595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3">
            <a:extLst>
              <a:ext uri="{FF2B5EF4-FFF2-40B4-BE49-F238E27FC236}">
                <a16:creationId xmlns:a16="http://schemas.microsoft.com/office/drawing/2014/main" xmlns="" id="{C033A125-5F41-4824-A128-36CB6A3218D4}"/>
              </a:ext>
            </a:extLst>
          </p:cNvPr>
          <p:cNvSpPr/>
          <p:nvPr/>
        </p:nvSpPr>
        <p:spPr>
          <a:xfrm>
            <a:off x="2098353" y="1563812"/>
            <a:ext cx="7683500" cy="528637"/>
          </a:xfrm>
          <a:prstGeom prst="roundRect">
            <a:avLst/>
          </a:prstGeom>
          <a:solidFill>
            <a:srgbClr val="A42727"/>
          </a:solidFill>
          <a:ln>
            <a:solidFill>
              <a:srgbClr val="28282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Представители СМИ</a:t>
            </a:r>
          </a:p>
        </p:txBody>
      </p:sp>
      <p:pic>
        <p:nvPicPr>
          <p:cNvPr id="12" name="Рисунок 4">
            <a:extLst>
              <a:ext uri="{FF2B5EF4-FFF2-40B4-BE49-F238E27FC236}">
                <a16:creationId xmlns:a16="http://schemas.microsoft.com/office/drawing/2014/main" xmlns="" id="{94576950-281F-456B-85DE-F4E192CADF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53" y="2268662"/>
            <a:ext cx="9080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>
            <a:extLst>
              <a:ext uri="{FF2B5EF4-FFF2-40B4-BE49-F238E27FC236}">
                <a16:creationId xmlns:a16="http://schemas.microsoft.com/office/drawing/2014/main" xmlns="" id="{013ADAE3-5DD2-4711-8577-BB94CD07B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53" y="2241674"/>
            <a:ext cx="1703387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6">
            <a:extLst>
              <a:ext uri="{FF2B5EF4-FFF2-40B4-BE49-F238E27FC236}">
                <a16:creationId xmlns:a16="http://schemas.microsoft.com/office/drawing/2014/main" xmlns="" id="{E6971A95-705B-4443-A7CB-0547550C2E3E}"/>
              </a:ext>
            </a:extLst>
          </p:cNvPr>
          <p:cNvSpPr/>
          <p:nvPr/>
        </p:nvSpPr>
        <p:spPr>
          <a:xfrm>
            <a:off x="3006403" y="2344862"/>
            <a:ext cx="5641975" cy="7651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282828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60193" indent="-260193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Philosopher" panose="00000500000000000000" pitchFamily="2" charset="-52"/>
              </a:rPr>
              <a:t>присутствуют в аудиториях только до момента  начала печати ЭМ</a:t>
            </a:r>
          </a:p>
        </p:txBody>
      </p:sp>
      <p:sp>
        <p:nvSpPr>
          <p:cNvPr id="15" name="Скругленный прямоугольник 7">
            <a:extLst>
              <a:ext uri="{FF2B5EF4-FFF2-40B4-BE49-F238E27FC236}">
                <a16:creationId xmlns:a16="http://schemas.microsoft.com/office/drawing/2014/main" xmlns="" id="{455B8B49-574A-4399-AA4F-4184D63D3393}"/>
              </a:ext>
            </a:extLst>
          </p:cNvPr>
          <p:cNvSpPr/>
          <p:nvPr/>
        </p:nvSpPr>
        <p:spPr>
          <a:xfrm>
            <a:off x="4638353" y="3383087"/>
            <a:ext cx="6066159" cy="554037"/>
          </a:xfrm>
          <a:prstGeom prst="roundRect">
            <a:avLst/>
          </a:prstGeom>
          <a:solidFill>
            <a:srgbClr val="A42727"/>
          </a:solidFill>
          <a:ln>
            <a:solidFill>
              <a:srgbClr val="28282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Общественные наблюдатели</a:t>
            </a:r>
          </a:p>
        </p:txBody>
      </p:sp>
      <p:pic>
        <p:nvPicPr>
          <p:cNvPr id="16" name="Рисунок 8">
            <a:extLst>
              <a:ext uri="{FF2B5EF4-FFF2-40B4-BE49-F238E27FC236}">
                <a16:creationId xmlns:a16="http://schemas.microsoft.com/office/drawing/2014/main" xmlns="" id="{BC47623A-DF46-40B7-9045-E159C59807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15" y="3818062"/>
            <a:ext cx="13525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1">
            <a:extLst>
              <a:ext uri="{FF2B5EF4-FFF2-40B4-BE49-F238E27FC236}">
                <a16:creationId xmlns:a16="http://schemas.microsoft.com/office/drawing/2014/main" xmlns="" id="{8A0BE9B7-2648-4BA7-8E77-BE1CE8A7ACEB}"/>
              </a:ext>
            </a:extLst>
          </p:cNvPr>
          <p:cNvSpPr/>
          <p:nvPr/>
        </p:nvSpPr>
        <p:spPr>
          <a:xfrm>
            <a:off x="3863752" y="4149080"/>
            <a:ext cx="7632848" cy="15875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28282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Philosopher" panose="00000500000000000000" pitchFamily="2" charset="-52"/>
              </a:rPr>
              <a:t>имеют удостоверение об аккредитации;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Philosopher" panose="00000500000000000000" pitchFamily="2" charset="-52"/>
              </a:rPr>
              <a:t>могут свободно перемещаться по ППЭ (при этом в одной аудитории находится не более одного общественного наблюдателя);</a:t>
            </a:r>
          </a:p>
          <a:p>
            <a:pPr marL="195144" indent="-195144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Philosopher" panose="00000500000000000000" pitchFamily="2" charset="-52"/>
              </a:rPr>
              <a:t>фиксируют все нарушения во время проведения экзамена и доводят до членов ГЭК</a:t>
            </a:r>
          </a:p>
        </p:txBody>
      </p:sp>
      <p:sp>
        <p:nvSpPr>
          <p:cNvPr id="18" name="Скругленный прямоугольник 12">
            <a:extLst>
              <a:ext uri="{FF2B5EF4-FFF2-40B4-BE49-F238E27FC236}">
                <a16:creationId xmlns:a16="http://schemas.microsoft.com/office/drawing/2014/main" xmlns="" id="{2359B79D-FBBC-4CD0-8AA9-EC570C10C1AA}"/>
              </a:ext>
            </a:extLst>
          </p:cNvPr>
          <p:cNvSpPr/>
          <p:nvPr/>
        </p:nvSpPr>
        <p:spPr>
          <a:xfrm>
            <a:off x="2639616" y="5877272"/>
            <a:ext cx="5616575" cy="552450"/>
          </a:xfrm>
          <a:prstGeom prst="roundRect">
            <a:avLst/>
          </a:prstGeom>
          <a:solidFill>
            <a:srgbClr val="A42727"/>
          </a:solidFill>
          <a:ln>
            <a:solidFill>
              <a:srgbClr val="28282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Должностные лица </a:t>
            </a:r>
            <a:r>
              <a:rPr lang="ru-RU" sz="2000" dirty="0" err="1">
                <a:solidFill>
                  <a:schemeClr val="bg1"/>
                </a:solidFill>
                <a:latin typeface="Philosopher" panose="00000500000000000000" pitchFamily="2" charset="-52"/>
              </a:rPr>
              <a:t>Рособрнадзора</a:t>
            </a: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, 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ОИВ субъекта РФ</a:t>
            </a:r>
          </a:p>
        </p:txBody>
      </p:sp>
      <p:pic>
        <p:nvPicPr>
          <p:cNvPr id="20" name="Рисунок 14">
            <a:extLst>
              <a:ext uri="{FF2B5EF4-FFF2-40B4-BE49-F238E27FC236}">
                <a16:creationId xmlns:a16="http://schemas.microsoft.com/office/drawing/2014/main" xmlns="" id="{C2F43A44-5CDF-4B07-957D-D3DEA9278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453" y="2113087"/>
            <a:ext cx="1703387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955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74879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организатора. Дополнительная печать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2C2D7-F93B-431A-ADEE-B5708B32E9EC}"/>
              </a:ext>
            </a:extLst>
          </p:cNvPr>
          <p:cNvSpPr txBox="1"/>
          <p:nvPr/>
        </p:nvSpPr>
        <p:spPr>
          <a:xfrm>
            <a:off x="191344" y="2043164"/>
            <a:ext cx="103156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Обнаружение участником ЕГЭ брака или некомплектности выданного ИК,</a:t>
            </a:r>
            <a:b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порча материалов участником ЕГЭ, опоздание участника ЕГЭ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191345" y="3158966"/>
            <a:ext cx="5616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800" dirty="0">
                <a:solidFill>
                  <a:srgbClr val="282828"/>
                </a:solidFill>
              </a:rPr>
              <a:t>организатор, ответственный за проверку ЭМ, изымает некачественный или некомплектный экземпляр ЭМ и приглашает члена ГЭК для выполнения дополнительной печати ЭМ;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организатор, ответственный за печать ЭМ, средствами станции организатора бракует комплект, соответствующий номеру бланка регистрации изъятого некачественного или некомплектного экземпляра ЭМ;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5EE6AD-DC08-4682-8E0E-12D6FDB5E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31" t="44256"/>
          <a:stretch/>
        </p:blipFill>
        <p:spPr>
          <a:xfrm flipV="1">
            <a:off x="6087543" y="3270757"/>
            <a:ext cx="5913112" cy="26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6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74879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организатора. Дополнительная печать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2C2D7-F93B-431A-ADEE-B5708B32E9EC}"/>
              </a:ext>
            </a:extLst>
          </p:cNvPr>
          <p:cNvSpPr txBox="1"/>
          <p:nvPr/>
        </p:nvSpPr>
        <p:spPr>
          <a:xfrm>
            <a:off x="191344" y="2043164"/>
            <a:ext cx="103156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Обнаружение участником ЕГЭ брака или некомплектности выданного ИК,</a:t>
            </a:r>
            <a:b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порча материалов участником ЕГЭ, опоздание участника ЕГЭ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191345" y="2812605"/>
            <a:ext cx="590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800" dirty="0">
                <a:solidFill>
                  <a:srgbClr val="282828"/>
                </a:solidFill>
              </a:rPr>
              <a:t>организатор, ответственный за печать ЭМ, переходит к дополнительной печати ЭМ нового полного комплекта ЭМ.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069B5C-595C-4426-B301-E9C412C47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264683" y="2812605"/>
            <a:ext cx="5735973" cy="36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5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54AEAA-E3B5-48A3-83A6-6B5E66ADF398}"/>
              </a:ext>
            </a:extLst>
          </p:cNvPr>
          <p:cNvSpPr txBox="1"/>
          <p:nvPr/>
        </p:nvSpPr>
        <p:spPr>
          <a:xfrm>
            <a:off x="1271464" y="908778"/>
            <a:ext cx="85876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Дополнительная печать. Получение резервного ключа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69" y="1499489"/>
            <a:ext cx="3903826" cy="46009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06161" y="5122873"/>
            <a:ext cx="3111500" cy="977554"/>
          </a:xfrm>
          <a:prstGeom prst="rect">
            <a:avLst/>
          </a:prstGeom>
          <a:solidFill>
            <a:srgbClr val="1269B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650" lvl="2"/>
            <a:r>
              <a:rPr lang="ru-RU" dirty="0">
                <a:solidFill>
                  <a:schemeClr val="bg1"/>
                </a:solidFill>
              </a:rPr>
              <a:t>Необходимо </a:t>
            </a:r>
          </a:p>
          <a:p>
            <a:pPr marL="628650" lvl="2"/>
            <a:r>
              <a:rPr lang="ru-RU" dirty="0">
                <a:solidFill>
                  <a:schemeClr val="bg1"/>
                </a:solidFill>
              </a:rPr>
              <a:t>подтверждение </a:t>
            </a:r>
          </a:p>
          <a:p>
            <a:pPr marL="628650" lvl="2"/>
            <a:r>
              <a:rPr lang="ru-RU" dirty="0">
                <a:solidFill>
                  <a:schemeClr val="bg1"/>
                </a:solidFill>
              </a:rPr>
              <a:t>токеном члена ГЭК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49567">
            <a:off x="9398758" y="5278831"/>
            <a:ext cx="910350" cy="557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855" y="5250331"/>
            <a:ext cx="484246" cy="4842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878371" y="1646238"/>
            <a:ext cx="3464457" cy="261610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Личный кабинет.</a:t>
            </a:r>
          </a:p>
          <a:p>
            <a:r>
              <a:rPr lang="ru-RU" dirty="0">
                <a:latin typeface="Philosopher" panose="00000500000000000000" pitchFamily="2" charset="-52"/>
              </a:rPr>
              <a:t>Для получения резервного ключа необходимо заполнить форму, в которой указать для чего нужен резервный ключ. Также необходимо выбрать номер аудитории, компьютера и количество индивидуальных комплектов для печати.</a:t>
            </a:r>
          </a:p>
        </p:txBody>
      </p:sp>
      <p:cxnSp>
        <p:nvCxnSpPr>
          <p:cNvPr id="13" name="Прямая со стрелкой 12"/>
          <p:cNvCxnSpPr>
            <a:stCxn id="12" idx="1"/>
            <a:endCxn id="5" idx="3"/>
          </p:cNvCxnSpPr>
          <p:nvPr/>
        </p:nvCxnSpPr>
        <p:spPr>
          <a:xfrm flipH="1">
            <a:off x="5329095" y="2954289"/>
            <a:ext cx="1549276" cy="845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738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885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Завершение инструктажа. Начало экзамена</a:t>
            </a:r>
          </a:p>
        </p:txBody>
      </p:sp>
      <p:sp>
        <p:nvSpPr>
          <p:cNvPr id="9" name="Выноска: стрелка вниз 8">
            <a:extLst>
              <a:ext uri="{FF2B5EF4-FFF2-40B4-BE49-F238E27FC236}">
                <a16:creationId xmlns:a16="http://schemas.microsoft.com/office/drawing/2014/main" xmlns="" id="{9C0C5F89-88C8-473E-9245-BC7FE2962E69}"/>
              </a:ext>
            </a:extLst>
          </p:cNvPr>
          <p:cNvSpPr/>
          <p:nvPr/>
        </p:nvSpPr>
        <p:spPr>
          <a:xfrm>
            <a:off x="335360" y="1747702"/>
            <a:ext cx="11521280" cy="1428128"/>
          </a:xfrm>
          <a:prstGeom prst="downArrowCallout">
            <a:avLst>
              <a:gd name="adj1" fmla="val 18551"/>
              <a:gd name="adj2" fmla="val 17203"/>
              <a:gd name="adj3" fmla="val 17030"/>
              <a:gd name="adj4" fmla="val 75761"/>
            </a:avLst>
          </a:prstGeom>
          <a:solidFill>
            <a:schemeClr val="bg1">
              <a:lumMod val="85000"/>
            </a:schemeClr>
          </a:solidFill>
          <a:ln>
            <a:solidFill>
              <a:srgbClr val="2828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1700" b="1" dirty="0">
                <a:solidFill>
                  <a:srgbClr val="282828"/>
                </a:solidFill>
                <a:latin typeface="Philosopher" panose="00000500000000000000" pitchFamily="2" charset="-52"/>
              </a:rPr>
              <a:t>Вторая часть инструктажа. По окончании процедуры печати полного комплекта ЭМ организатор дает указание:</a:t>
            </a:r>
          </a:p>
          <a:p>
            <a:pPr marL="800100" lvl="1" indent="-342900" algn="just">
              <a:buBlip>
                <a:blip r:embed="rId2"/>
              </a:buBlip>
              <a:defRPr/>
            </a:pPr>
            <a:r>
              <a:rPr lang="ru-RU" sz="16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выполнить действия,  указанные в контрольном листе  в разделе «Участнику ЕГЭ»;</a:t>
            </a:r>
          </a:p>
          <a:p>
            <a:pPr marL="800100" lvl="1" indent="-342900" algn="just">
              <a:buBlip>
                <a:blip r:embed="rId2"/>
              </a:buBlip>
              <a:defRPr/>
            </a:pPr>
            <a:r>
              <a:rPr lang="ru-RU" sz="16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проверить качество напечатанного комплекта, правильность кода региона и номера ППЭ в бланке регистрации;</a:t>
            </a:r>
          </a:p>
          <a:p>
            <a:pPr marL="800100" lvl="1" indent="-342900" algn="just">
              <a:buBlip>
                <a:blip r:embed="rId2"/>
              </a:buBlip>
              <a:defRPr/>
            </a:pPr>
            <a:r>
              <a:rPr lang="ru-RU" sz="16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приступить к заполнению  бланка регистрации и регистрационных полей бланков ответов.</a:t>
            </a:r>
          </a:p>
          <a:p>
            <a:pPr algn="just"/>
            <a:endParaRPr lang="ru-RU" sz="2000" dirty="0">
              <a:solidFill>
                <a:srgbClr val="282828"/>
              </a:solidFill>
              <a:latin typeface="Philosopher" panose="00000500000000000000" pitchFamily="2" charset="-52"/>
            </a:endParaRPr>
          </a:p>
        </p:txBody>
      </p:sp>
      <p:sp>
        <p:nvSpPr>
          <p:cNvPr id="10" name="Выноска: стрелка вниз 9">
            <a:extLst>
              <a:ext uri="{FF2B5EF4-FFF2-40B4-BE49-F238E27FC236}">
                <a16:creationId xmlns:a16="http://schemas.microsoft.com/office/drawing/2014/main" xmlns="" id="{CD528C4B-4E5B-4B81-A7AE-856AED8B7423}"/>
              </a:ext>
            </a:extLst>
          </p:cNvPr>
          <p:cNvSpPr/>
          <p:nvPr/>
        </p:nvSpPr>
        <p:spPr>
          <a:xfrm>
            <a:off x="326127" y="3175830"/>
            <a:ext cx="11521280" cy="1080120"/>
          </a:xfrm>
          <a:prstGeom prst="downArrowCallout">
            <a:avLst/>
          </a:prstGeom>
          <a:solidFill>
            <a:schemeClr val="bg1">
              <a:lumMod val="85000"/>
            </a:schemeClr>
          </a:solidFill>
          <a:ln>
            <a:solidFill>
              <a:srgbClr val="2828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800" dirty="0">
                <a:solidFill>
                  <a:srgbClr val="282828"/>
                </a:solidFill>
                <a:latin typeface="Philosopher" panose="00000500000000000000" pitchFamily="2" charset="-52"/>
              </a:rPr>
              <a:t>Организаторы проверяют правильность заполнения регистрационных полей бланков участниками;</a:t>
            </a:r>
          </a:p>
          <a:p>
            <a:pPr algn="ctr">
              <a:defRPr/>
            </a:pPr>
            <a:r>
              <a:rPr lang="ru-RU" sz="1800" dirty="0">
                <a:solidFill>
                  <a:srgbClr val="282828"/>
                </a:solidFill>
                <a:latin typeface="Philosopher" panose="00000500000000000000" pitchFamily="2" charset="-52"/>
              </a:rPr>
              <a:t>проверяют соответствие данных участника в бланке регистрации и документе, удостоверяющем личность</a:t>
            </a:r>
          </a:p>
        </p:txBody>
      </p:sp>
      <p:sp>
        <p:nvSpPr>
          <p:cNvPr id="11" name="Выноска: стрелка вниз 10">
            <a:extLst>
              <a:ext uri="{FF2B5EF4-FFF2-40B4-BE49-F238E27FC236}">
                <a16:creationId xmlns:a16="http://schemas.microsoft.com/office/drawing/2014/main" xmlns="" id="{88F4F430-4AE7-4E67-ABE1-1CA610A6BC8B}"/>
              </a:ext>
            </a:extLst>
          </p:cNvPr>
          <p:cNvSpPr/>
          <p:nvPr/>
        </p:nvSpPr>
        <p:spPr>
          <a:xfrm>
            <a:off x="326127" y="4274523"/>
            <a:ext cx="11521280" cy="1080120"/>
          </a:xfrm>
          <a:prstGeom prst="downArrowCallout">
            <a:avLst/>
          </a:prstGeom>
          <a:solidFill>
            <a:schemeClr val="bg1">
              <a:lumMod val="85000"/>
            </a:schemeClr>
          </a:solidFill>
          <a:ln>
            <a:solidFill>
              <a:srgbClr val="2828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800" dirty="0">
                <a:solidFill>
                  <a:srgbClr val="282828"/>
                </a:solidFill>
                <a:latin typeface="Philosopher" panose="00000500000000000000" pitchFamily="2" charset="-52"/>
              </a:rPr>
              <a:t>Объявляется начало, продолжительность и время окончания экзамена, фиксируется время начала и окончания на доске  и в форме ППЭ-05-02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F9E86AD-57C8-444B-93A5-C622979B8BAF}"/>
              </a:ext>
            </a:extLst>
          </p:cNvPr>
          <p:cNvSpPr/>
          <p:nvPr/>
        </p:nvSpPr>
        <p:spPr>
          <a:xfrm>
            <a:off x="335360" y="5373216"/>
            <a:ext cx="11521280" cy="1007114"/>
          </a:xfrm>
          <a:prstGeom prst="rect">
            <a:avLst/>
          </a:prstGeom>
          <a:solidFill>
            <a:srgbClr val="0C78C1"/>
          </a:solidFill>
          <a:ln>
            <a:solidFill>
              <a:srgbClr val="2828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Организатор, ответственный за печать, сообщает организатору вне аудитории </a:t>
            </a:r>
            <a:b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о завершении печати ЭМ и успешном начале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3215234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28071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Начало экзамена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C41F16E3-DA29-4A38-AC6D-F668B0E8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556792"/>
            <a:ext cx="8136904" cy="48965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После начала экзамена организатор в аудитории сообщает организатору вне аудитории о начале экзамена. Организатор вне аудитории доводит данную информацию до руководителя ППЭ.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/>
            </a:r>
            <a:b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После получения информации о начале экзамена во всех аудиториях ППЭ технический специалист должен направить статус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«Экзамены успешно начались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» в систему мониторинга готовности ППЭ.</a:t>
            </a:r>
          </a:p>
          <a:p>
            <a:pPr marL="0" indent="0" algn="ctr">
              <a:buNone/>
            </a:pPr>
            <a:endParaRPr lang="ru-RU" sz="2000" b="1" dirty="0">
              <a:solidFill>
                <a:srgbClr val="282828"/>
              </a:solidFill>
              <a:latin typeface="Philosopher" panose="00000500000000000000" pitchFamily="2" charset="-52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Информация о начале экзамена должна быть передана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до 10:45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. Своевременная печать ЭМ является одним из показателей эффективности работы региона.</a:t>
            </a:r>
          </a:p>
        </p:txBody>
      </p:sp>
      <p:pic>
        <p:nvPicPr>
          <p:cNvPr id="8" name="Picture 2" descr="Картинки по запросу Важно">
            <a:extLst>
              <a:ext uri="{FF2B5EF4-FFF2-40B4-BE49-F238E27FC236}">
                <a16:creationId xmlns:a16="http://schemas.microsoft.com/office/drawing/2014/main" xmlns="" id="{EB0910AC-81AA-4872-A10F-B614F57AB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9552384" y="2910498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587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8259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Временный статус «Ожидание участников»</a:t>
            </a:r>
          </a:p>
        </p:txBody>
      </p:sp>
      <p:pic>
        <p:nvPicPr>
          <p:cNvPr id="8" name="Picture 2" descr="Картинки по запросу Важно">
            <a:extLst>
              <a:ext uri="{FF2B5EF4-FFF2-40B4-BE49-F238E27FC236}">
                <a16:creationId xmlns:a16="http://schemas.microsoft.com/office/drawing/2014/main" xmlns="" id="{EB0910AC-81AA-4872-A10F-B614F57AB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10632504" y="980728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13A0F87E-EF34-486E-9827-487FDE2C8E9A}"/>
              </a:ext>
            </a:extLst>
          </p:cNvPr>
          <p:cNvGrpSpPr/>
          <p:nvPr/>
        </p:nvGrpSpPr>
        <p:grpSpPr>
          <a:xfrm>
            <a:off x="464324" y="2057268"/>
            <a:ext cx="11263351" cy="3748574"/>
            <a:chOff x="335360" y="1988840"/>
            <a:chExt cx="11263351" cy="3748574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4DE88E6B-3B8D-4E18-A082-8DC18BE7F94A}"/>
                </a:ext>
              </a:extLst>
            </p:cNvPr>
            <p:cNvGrpSpPr/>
            <p:nvPr/>
          </p:nvGrpSpPr>
          <p:grpSpPr>
            <a:xfrm>
              <a:off x="3232108" y="1988840"/>
              <a:ext cx="5490610" cy="1430778"/>
              <a:chOff x="2539930" y="1713384"/>
              <a:chExt cx="6228692" cy="1430778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47F4AB21-61F2-4921-AF27-362F5A073637}"/>
                  </a:ext>
                </a:extLst>
              </p:cNvPr>
              <p:cNvSpPr/>
              <p:nvPr/>
            </p:nvSpPr>
            <p:spPr>
              <a:xfrm>
                <a:off x="2539930" y="1713384"/>
                <a:ext cx="6228692" cy="42366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28282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Philosopher" panose="00000500000000000000" pitchFamily="2" charset="-52"/>
                  </a:rPr>
                  <a:t>ОЖИДАНИЕ УЧАСТНИКОВ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8F0D15D6-BB75-4B2A-87BA-333DA3E816F0}"/>
                  </a:ext>
                </a:extLst>
              </p:cNvPr>
              <p:cNvSpPr/>
              <p:nvPr/>
            </p:nvSpPr>
            <p:spPr>
              <a:xfrm>
                <a:off x="2539930" y="2137048"/>
                <a:ext cx="6228692" cy="1007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8282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2000" dirty="0">
                    <a:solidFill>
                      <a:schemeClr val="accent6">
                        <a:lumMod val="75000"/>
                      </a:schemeClr>
                    </a:solidFill>
                    <a:latin typeface="Philosopher" panose="00000500000000000000" pitchFamily="2" charset="-52"/>
                  </a:rPr>
                  <a:t>Если до 10:30 в ППЭ не явился ни один</a:t>
                </a:r>
                <a:br>
                  <a:rPr lang="ru-RU" sz="2000" dirty="0">
                    <a:solidFill>
                      <a:schemeClr val="accent6">
                        <a:lumMod val="75000"/>
                      </a:schemeClr>
                    </a:solidFill>
                    <a:latin typeface="Philosopher" panose="00000500000000000000" pitchFamily="2" charset="-52"/>
                  </a:rPr>
                </a:br>
                <a:r>
                  <a:rPr lang="ru-RU" sz="2000" dirty="0">
                    <a:solidFill>
                      <a:schemeClr val="accent6">
                        <a:lumMod val="75000"/>
                      </a:schemeClr>
                    </a:solidFill>
                    <a:latin typeface="Philosopher" panose="00000500000000000000" pitchFamily="2" charset="-52"/>
                  </a:rPr>
                  <a:t>из распределенных участников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2298B0B8-070A-449E-91AF-CDEC074AC4DD}"/>
                </a:ext>
              </a:extLst>
            </p:cNvPr>
            <p:cNvGrpSpPr/>
            <p:nvPr/>
          </p:nvGrpSpPr>
          <p:grpSpPr>
            <a:xfrm>
              <a:off x="335360" y="4293096"/>
              <a:ext cx="5493158" cy="1444318"/>
              <a:chOff x="2537039" y="1699844"/>
              <a:chExt cx="6231583" cy="1444318"/>
            </a:xfrm>
          </p:grpSpPr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AC6BD1B9-4B68-4513-AD86-AC23C0CC19F9}"/>
                  </a:ext>
                </a:extLst>
              </p:cNvPr>
              <p:cNvSpPr/>
              <p:nvPr/>
            </p:nvSpPr>
            <p:spPr>
              <a:xfrm>
                <a:off x="2537039" y="1699844"/>
                <a:ext cx="6228692" cy="423664"/>
              </a:xfrm>
              <a:prstGeom prst="rect">
                <a:avLst/>
              </a:prstGeom>
              <a:solidFill>
                <a:srgbClr val="166824"/>
              </a:solidFill>
              <a:ln>
                <a:solidFill>
                  <a:srgbClr val="28282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Philosopher" panose="00000500000000000000" pitchFamily="2" charset="-52"/>
                  </a:rPr>
                  <a:t>ЭКЗАМЕНЫ УСПЕШНО НАЧАЛИСЬ</a:t>
                </a: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xmlns="" id="{58633154-2CDE-422F-BE40-CF82E54EEED6}"/>
                  </a:ext>
                </a:extLst>
              </p:cNvPr>
              <p:cNvSpPr/>
              <p:nvPr/>
            </p:nvSpPr>
            <p:spPr>
              <a:xfrm>
                <a:off x="2539930" y="2137048"/>
                <a:ext cx="6228692" cy="1007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8282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2000" dirty="0">
                    <a:solidFill>
                      <a:srgbClr val="166824"/>
                    </a:solidFill>
                    <a:latin typeface="Philosopher" panose="00000500000000000000" pitchFamily="2" charset="-52"/>
                  </a:rPr>
                  <a:t>Если явился хотя бы один участник</a:t>
                </a: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CE4B0846-E0C1-41A5-9F5A-6F990D86CF11}"/>
                </a:ext>
              </a:extLst>
            </p:cNvPr>
            <p:cNvGrpSpPr/>
            <p:nvPr/>
          </p:nvGrpSpPr>
          <p:grpSpPr>
            <a:xfrm>
              <a:off x="6105553" y="4293096"/>
              <a:ext cx="5493158" cy="1444318"/>
              <a:chOff x="2537039" y="1699844"/>
              <a:chExt cx="6231583" cy="1444318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xmlns="" id="{57CDFF2E-A165-4D92-BC06-4CE63E303572}"/>
                  </a:ext>
                </a:extLst>
              </p:cNvPr>
              <p:cNvSpPr/>
              <p:nvPr/>
            </p:nvSpPr>
            <p:spPr>
              <a:xfrm>
                <a:off x="2537039" y="1699844"/>
                <a:ext cx="6228692" cy="423664"/>
              </a:xfrm>
              <a:prstGeom prst="rect">
                <a:avLst/>
              </a:prstGeom>
              <a:solidFill>
                <a:srgbClr val="A42727"/>
              </a:solidFill>
              <a:ln>
                <a:solidFill>
                  <a:srgbClr val="28282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2000" b="1" dirty="0">
                    <a:solidFill>
                      <a:schemeClr val="bg1"/>
                    </a:solidFill>
                    <a:latin typeface="Philosopher" panose="00000500000000000000" pitchFamily="2" charset="-52"/>
                  </a:rPr>
                  <a:t>ЭКЗАМЕН НЕ СОСТОЯЛСЯ</a:t>
                </a: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8F1EF791-3834-4A34-9C3C-D22BCC0365C6}"/>
                  </a:ext>
                </a:extLst>
              </p:cNvPr>
              <p:cNvSpPr/>
              <p:nvPr/>
            </p:nvSpPr>
            <p:spPr>
              <a:xfrm>
                <a:off x="2539930" y="2137048"/>
                <a:ext cx="6228692" cy="1007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8282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2000" dirty="0">
                    <a:solidFill>
                      <a:srgbClr val="A42727"/>
                    </a:solidFill>
                    <a:latin typeface="Philosopher" panose="00000500000000000000" pitchFamily="2" charset="-52"/>
                  </a:rPr>
                  <a:t>Если ни один участник не явился в ППЭ в течение 2 часов с начала экзаменов и было принято решение об остановке экзамена</a:t>
                </a: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80C19924-DE84-4884-878B-0B5AF177F36A}"/>
                </a:ext>
              </a:extLst>
            </p:cNvPr>
            <p:cNvGrpSpPr/>
            <p:nvPr/>
          </p:nvGrpSpPr>
          <p:grpSpPr>
            <a:xfrm>
              <a:off x="4203000" y="3706022"/>
              <a:ext cx="3550803" cy="492443"/>
              <a:chOff x="4203000" y="3706022"/>
              <a:chExt cx="3550803" cy="492443"/>
            </a:xfrm>
          </p:grpSpPr>
          <p:sp>
            <p:nvSpPr>
              <p:cNvPr id="6" name="Стрелка: шеврон 5">
                <a:extLst>
                  <a:ext uri="{FF2B5EF4-FFF2-40B4-BE49-F238E27FC236}">
                    <a16:creationId xmlns:a16="http://schemas.microsoft.com/office/drawing/2014/main" xmlns="" id="{1A1B3BF1-309F-48DC-8120-110E79126E1C}"/>
                  </a:ext>
                </a:extLst>
              </p:cNvPr>
              <p:cNvSpPr/>
              <p:nvPr/>
            </p:nvSpPr>
            <p:spPr>
              <a:xfrm rot="2700000">
                <a:off x="7327562" y="3706022"/>
                <a:ext cx="360040" cy="492443"/>
              </a:xfrm>
              <a:prstGeom prst="chevron">
                <a:avLst/>
              </a:prstGeom>
              <a:solidFill>
                <a:schemeClr val="bg1"/>
              </a:solidFill>
              <a:ln>
                <a:solidFill>
                  <a:srgbClr val="A42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A42727"/>
                  </a:solidFill>
                </a:endParaRPr>
              </a:p>
            </p:txBody>
          </p:sp>
          <p:sp>
            <p:nvSpPr>
              <p:cNvPr id="20" name="Стрелка: шеврон 19">
                <a:extLst>
                  <a:ext uri="{FF2B5EF4-FFF2-40B4-BE49-F238E27FC236}">
                    <a16:creationId xmlns:a16="http://schemas.microsoft.com/office/drawing/2014/main" xmlns="" id="{5AB2BD10-4E90-433F-B23C-4912A1A2A33F}"/>
                  </a:ext>
                </a:extLst>
              </p:cNvPr>
              <p:cNvSpPr/>
              <p:nvPr/>
            </p:nvSpPr>
            <p:spPr>
              <a:xfrm rot="8100000">
                <a:off x="4203000" y="3706022"/>
                <a:ext cx="360040" cy="492443"/>
              </a:xfrm>
              <a:prstGeom prst="chevron">
                <a:avLst/>
              </a:prstGeom>
              <a:solidFill>
                <a:schemeClr val="bg1"/>
              </a:solidFill>
              <a:ln>
                <a:solidFill>
                  <a:srgbClr val="1668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A42727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9629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8259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Временный статус «Ожидание участников»</a:t>
            </a:r>
          </a:p>
        </p:txBody>
      </p:sp>
      <p:pic>
        <p:nvPicPr>
          <p:cNvPr id="8" name="Picture 2" descr="Картинки по запросу Важно">
            <a:extLst>
              <a:ext uri="{FF2B5EF4-FFF2-40B4-BE49-F238E27FC236}">
                <a16:creationId xmlns:a16="http://schemas.microsoft.com/office/drawing/2014/main" xmlns="" id="{EB0910AC-81AA-4872-A10F-B614F57AB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10632504" y="980728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6DC43858-992C-4714-8870-BA4875121614}"/>
              </a:ext>
            </a:extLst>
          </p:cNvPr>
          <p:cNvSpPr txBox="1">
            <a:spLocks/>
          </p:cNvSpPr>
          <p:nvPr/>
        </p:nvSpPr>
        <p:spPr bwMode="auto">
          <a:xfrm>
            <a:off x="263730" y="1672065"/>
            <a:ext cx="10368775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3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3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</a:rPr>
              <a:t>Временный статус «Ожидание участников» должен быть </a:t>
            </a:r>
            <a:r>
              <a:rPr lang="ru-RU" sz="2000" b="1" dirty="0">
                <a:solidFill>
                  <a:srgbClr val="282828"/>
                </a:solidFill>
              </a:rPr>
              <a:t>ОБЯЗАТЕЛЬНО</a:t>
            </a:r>
            <a:r>
              <a:rPr lang="ru-RU" sz="2000" dirty="0">
                <a:solidFill>
                  <a:srgbClr val="282828"/>
                </a:solidFill>
              </a:rPr>
              <a:t> изменен до окончания экзаменов;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Все статусы передает технический специалист в личном кабинете по указанию руководителя ППЭ при участии члена ГЭК;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Решение об остановке экзамена в ППЭ принимает член ГЭК по согласованию с председателем ГЭК в случае неявки всех распределенных в ППЭ участников экзаменов в течение двух часов от начала экзамена.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ADFF0EAF-7587-47FD-B0F2-B3B15E39D218}"/>
              </a:ext>
            </a:extLst>
          </p:cNvPr>
          <p:cNvSpPr txBox="1">
            <a:spLocks/>
          </p:cNvSpPr>
          <p:nvPr/>
        </p:nvSpPr>
        <p:spPr bwMode="auto">
          <a:xfrm>
            <a:off x="263730" y="4653136"/>
            <a:ext cx="11664540" cy="1708199"/>
          </a:xfrm>
          <a:prstGeom prst="rect">
            <a:avLst/>
          </a:prstGeom>
          <a:solidFill>
            <a:srgbClr val="A42727"/>
          </a:solidFill>
          <a:ln w="9525">
            <a:solidFill>
              <a:srgbClr val="2828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200" b="1" dirty="0">
                <a:solidFill>
                  <a:schemeClr val="bg1"/>
                </a:solidFill>
                <a:latin typeface="Philosopher" panose="00000500000000000000" pitchFamily="2" charset="-52"/>
              </a:rPr>
              <a:t>В случае если в ППЭ есть аудитории, в которые не явился ни один участник, но при этом есть хотя бы одна аудитория, где экзамен начался, статус «Ожидание участников» не передается; после начала экзамена во всех аудиториях, в которые явились участники экзамена, ППЭ передает статус «Экзамены успешно начались»</a:t>
            </a:r>
            <a:endParaRPr lang="ru-RU" sz="2200" b="1" i="1" dirty="0">
              <a:solidFill>
                <a:schemeClr val="bg1"/>
              </a:solidFill>
              <a:latin typeface="Philosophe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72092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76915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Особенности проведения письменной части ЕГЭ</a:t>
            </a:r>
            <a:b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 иностранным языкам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608442" y="2714706"/>
            <a:ext cx="10975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800" dirty="0">
                <a:solidFill>
                  <a:srgbClr val="282828"/>
                </a:solidFill>
              </a:rPr>
              <a:t>Задания раздела «Аудирование» включены в состав интернет-пакета;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Станция организатора оборудуется средствами воспроизведения аудиозаписи;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На этапе технической подготовки технический специалист настраивает средства воспроизведения аудиозаписи (фиксируется в форме </a:t>
            </a:r>
            <a:r>
              <a:rPr lang="ru-RU" sz="1800" b="1" dirty="0"/>
              <a:t>ППЭ-01</a:t>
            </a:r>
            <a:r>
              <a:rPr lang="ru-RU" sz="1800" dirty="0">
                <a:solidFill>
                  <a:srgbClr val="282828"/>
                </a:solidFill>
              </a:rPr>
              <a:t>);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Во время КТГ член ГЭК проверяет работоспособность средства воспроизведения аудиозаписи;</a:t>
            </a:r>
          </a:p>
        </p:txBody>
      </p:sp>
    </p:spTree>
    <p:extLst>
      <p:ext uri="{BB962C8B-B14F-4D97-AF65-F5344CB8AC3E}">
        <p14:creationId xmlns:p14="http://schemas.microsoft.com/office/powerpoint/2010/main" val="2062426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76915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Особенности проведения письменной части ЕГЭ</a:t>
            </a:r>
            <a:b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 иностранным языкам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608442" y="1942462"/>
            <a:ext cx="109751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800" dirty="0">
                <a:solidFill>
                  <a:srgbClr val="282828"/>
                </a:solidFill>
              </a:rPr>
              <a:t>Проверка и настройка </a:t>
            </a:r>
            <a:r>
              <a:rPr lang="ru-RU" sz="1800" dirty="0" smtClean="0">
                <a:solidFill>
                  <a:srgbClr val="282828"/>
                </a:solidFill>
              </a:rPr>
              <a:t>громкости воспроизведения </a:t>
            </a:r>
            <a:r>
              <a:rPr lang="ru-RU" sz="1800" dirty="0">
                <a:solidFill>
                  <a:srgbClr val="282828"/>
                </a:solidFill>
              </a:rPr>
              <a:t>аудиозаписи во время инструктажа;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Аудиозапись прослушивается дважды;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Длительность воспроизведения аудиозаписи – 30 минут;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После завершения второго воспроизведения текста участники экзамена приступают к выполнению экзаменационной работы, от организаторов никаких действий не требуется;</a:t>
            </a:r>
          </a:p>
          <a:p>
            <a:endParaRPr lang="ru-RU" sz="1800" dirty="0">
              <a:solidFill>
                <a:srgbClr val="282828"/>
              </a:solidFill>
            </a:endParaRPr>
          </a:p>
          <a:p>
            <a:r>
              <a:rPr lang="ru-RU" sz="1800" dirty="0">
                <a:solidFill>
                  <a:srgbClr val="282828"/>
                </a:solidFill>
              </a:rPr>
              <a:t>После завершения выполнения заданий раздела «Аудирование» во всех аудиториях необходимо передать статус «Аудирование успешно завершено» в систему мониторинга готовности ППЭ.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A47718A-1B84-48F2-9F03-E3236AB6B6A6}"/>
              </a:ext>
            </a:extLst>
          </p:cNvPr>
          <p:cNvSpPr txBox="1">
            <a:spLocks/>
          </p:cNvSpPr>
          <p:nvPr/>
        </p:nvSpPr>
        <p:spPr bwMode="auto">
          <a:xfrm>
            <a:off x="608443" y="5301208"/>
            <a:ext cx="10975114" cy="1091216"/>
          </a:xfrm>
          <a:prstGeom prst="rect">
            <a:avLst/>
          </a:prstGeom>
          <a:solidFill>
            <a:srgbClr val="A42727"/>
          </a:solidFill>
          <a:ln w="9525">
            <a:solidFill>
              <a:srgbClr val="2828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bg1"/>
                </a:solidFill>
                <a:effectLst/>
                <a:latin typeface="Philosopher" panose="00000500000000000000" pitchFamily="2" charset="-52"/>
              </a:rPr>
              <a:t>ВО ВРЕМЯ ВЫПОЛНЕНИЯ ЗАДАНИЙ ПО РАЗДЕЛУ «АУДИРОВАНИЕ»</a:t>
            </a:r>
            <a:br>
              <a:rPr lang="ru-RU" sz="1800" b="1" dirty="0">
                <a:solidFill>
                  <a:schemeClr val="bg1"/>
                </a:solidFill>
                <a:effectLst/>
                <a:latin typeface="Philosopher" panose="00000500000000000000" pitchFamily="2" charset="-52"/>
              </a:rPr>
            </a:br>
            <a:r>
              <a:rPr lang="ru-RU" sz="1800" b="1" dirty="0">
                <a:solidFill>
                  <a:schemeClr val="bg1"/>
                </a:solidFill>
                <a:effectLst/>
                <a:latin typeface="Philosopher" panose="00000500000000000000" pitchFamily="2" charset="-52"/>
              </a:rPr>
              <a:t>ВХОД И ВЫХОД ИЗ АУДИТОРИИ ППЭ, А ТАКЖЕ ПЕРЕМЕЩЕНИЕ ПО АУДИТОРИИ ППЭ</a:t>
            </a:r>
            <a:br>
              <a:rPr lang="ru-RU" sz="1800" b="1" dirty="0">
                <a:solidFill>
                  <a:schemeClr val="bg1"/>
                </a:solidFill>
                <a:effectLst/>
                <a:latin typeface="Philosopher" panose="00000500000000000000" pitchFamily="2" charset="-52"/>
              </a:rPr>
            </a:br>
            <a:r>
              <a:rPr lang="ru-RU" sz="1800" b="1" dirty="0">
                <a:solidFill>
                  <a:schemeClr val="bg1"/>
                </a:solidFill>
                <a:effectLst/>
                <a:latin typeface="Philosopher" panose="00000500000000000000" pitchFamily="2" charset="-52"/>
              </a:rPr>
              <a:t>КАТЕГОРИЧЕСКИ ЗАПРЕЩЕНЫ!</a:t>
            </a:r>
          </a:p>
        </p:txBody>
      </p:sp>
    </p:spTree>
    <p:extLst>
      <p:ext uri="{BB962C8B-B14F-4D97-AF65-F5344CB8AC3E}">
        <p14:creationId xmlns:p14="http://schemas.microsoft.com/office/powerpoint/2010/main" val="4065030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772816"/>
            <a:ext cx="6969982" cy="452596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AED98B-6C8C-469F-BC66-F40CF98A07E4}"/>
              </a:ext>
            </a:extLst>
          </p:cNvPr>
          <p:cNvSpPr txBox="1"/>
          <p:nvPr/>
        </p:nvSpPr>
        <p:spPr>
          <a:xfrm>
            <a:off x="1271464" y="908778"/>
            <a:ext cx="58368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Станция организатора. Аудирование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2224" y="1856463"/>
            <a:ext cx="3464457" cy="236988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Станция организатора.</a:t>
            </a:r>
          </a:p>
          <a:p>
            <a:r>
              <a:rPr lang="ru-RU" dirty="0">
                <a:latin typeface="Philosopher" panose="00000500000000000000" pitchFamily="2" charset="-52"/>
              </a:rPr>
              <a:t>Воспроизведение на письменном экзамене по иностранным языкам.</a:t>
            </a:r>
          </a:p>
          <a:p>
            <a:r>
              <a:rPr lang="ru-RU" dirty="0">
                <a:latin typeface="Philosopher" panose="00000500000000000000" pitchFamily="2" charset="-52"/>
              </a:rPr>
              <a:t>Важно! Повторное прослушивание записи запрещено!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639616" y="2487405"/>
            <a:ext cx="5472608" cy="15483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84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59859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Допуск в ППЭ в день проведения ЕГЭ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C41F16E3-DA29-4A38-AC6D-F668B0E8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2362377"/>
            <a:ext cx="7233030" cy="133578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Допуск лиц, обязанных присутствовать при проведении ЕГЭ в ППЭ, осуществляется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СТРОГО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 по документу, удостоверяющему личность, и при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наличии их назначения на экзамен в данный ППЭ 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(форма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ППЭ-07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).</a:t>
            </a:r>
          </a:p>
        </p:txBody>
      </p:sp>
      <p:pic>
        <p:nvPicPr>
          <p:cNvPr id="8" name="Picture 2" descr="Картинки по запросу Важно">
            <a:extLst>
              <a:ext uri="{FF2B5EF4-FFF2-40B4-BE49-F238E27FC236}">
                <a16:creationId xmlns:a16="http://schemas.microsoft.com/office/drawing/2014/main" xmlns="" id="{EB0910AC-81AA-4872-A10F-B614F57AB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9552384" y="2910498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8674A8DB-1930-4920-9AF3-CD8CB779E6F2}"/>
              </a:ext>
            </a:extLst>
          </p:cNvPr>
          <p:cNvSpPr txBox="1">
            <a:spLocks/>
          </p:cNvSpPr>
          <p:nvPr/>
        </p:nvSpPr>
        <p:spPr bwMode="auto">
          <a:xfrm>
            <a:off x="767408" y="4365104"/>
            <a:ext cx="7233030" cy="133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Допуск лиц, имеющих право находиться в ППЭ в день экзамена, осуществляется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СТРОГО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 по документу, удостоверяющему личность,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и документов, подтверждающих их полномочия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4438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41248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Завершение аудирования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C41F16E3-DA29-4A38-AC6D-F668B0E8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556792"/>
            <a:ext cx="8136904" cy="48965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После завершения выполнения раздела «Аудирование» во всех аудиториях технический специалист по указанию руководителя ППЭ передает статус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«Аудирование успешно завершено»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 в систему мониторинга готовности ППЭ.</a:t>
            </a:r>
          </a:p>
        </p:txBody>
      </p:sp>
      <p:pic>
        <p:nvPicPr>
          <p:cNvPr id="8" name="Picture 2" descr="Картинки по запросу Важно">
            <a:extLst>
              <a:ext uri="{FF2B5EF4-FFF2-40B4-BE49-F238E27FC236}">
                <a16:creationId xmlns:a16="http://schemas.microsoft.com/office/drawing/2014/main" xmlns="" id="{EB0910AC-81AA-4872-A10F-B614F57AB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9552384" y="2910498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551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AED98B-6C8C-469F-BC66-F40CF98A07E4}"/>
              </a:ext>
            </a:extLst>
          </p:cNvPr>
          <p:cNvSpPr txBox="1"/>
          <p:nvPr/>
        </p:nvSpPr>
        <p:spPr>
          <a:xfrm>
            <a:off x="1271464" y="908778"/>
            <a:ext cx="57374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Выход участника из аудитории ППЭ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6A81EA6A-DD29-47D8-BC4D-97780CE844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446821"/>
              </p:ext>
            </p:extLst>
          </p:nvPr>
        </p:nvGraphicFramePr>
        <p:xfrm>
          <a:off x="1975689" y="1772816"/>
          <a:ext cx="4872494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Acrobat Document" r:id="rId3" imgW="5076608" imgH="4876740" progId="AcroExch.Document.DC">
                  <p:embed/>
                </p:oleObj>
              </mc:Choice>
              <mc:Fallback>
                <p:oleObj name="Acrobat Document" r:id="rId3" imgW="5076608" imgH="4876740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5689" y="1772816"/>
                        <a:ext cx="4872494" cy="4680520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1A3A370-621B-4F95-8D61-6D357D83130C}"/>
              </a:ext>
            </a:extLst>
          </p:cNvPr>
          <p:cNvSpPr/>
          <p:nvPr/>
        </p:nvSpPr>
        <p:spPr>
          <a:xfrm>
            <a:off x="7317422" y="1772816"/>
            <a:ext cx="2797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Машиночитаемая форма</a:t>
            </a:r>
          </a:p>
          <a:p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12-04-МАШ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CB7DB268-0C5D-40B9-AC13-C46FE9CD25DC}"/>
              </a:ext>
            </a:extLst>
          </p:cNvPr>
          <p:cNvSpPr/>
          <p:nvPr/>
        </p:nvSpPr>
        <p:spPr>
          <a:xfrm>
            <a:off x="5711545" y="2748666"/>
            <a:ext cx="1008112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0000"/>
                </a:solidFill>
              </a:ln>
              <a:noFill/>
              <a:latin typeface="Cambria" panose="020405030504060302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C84D4CE-0ED3-4CEE-BDD5-24B68DB48C77}"/>
              </a:ext>
            </a:extLst>
          </p:cNvPr>
          <p:cNvSpPr/>
          <p:nvPr/>
        </p:nvSpPr>
        <p:spPr>
          <a:xfrm>
            <a:off x="7317422" y="2674168"/>
            <a:ext cx="30812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Обязательно </a:t>
            </a:r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</a:rPr>
              <a:t>заполнить</a:t>
            </a: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 номер страницы!</a:t>
            </a:r>
          </a:p>
          <a:p>
            <a:endParaRPr lang="ru-RU" b="1" dirty="0">
              <a:solidFill>
                <a:srgbClr val="282828"/>
              </a:solidFill>
              <a:latin typeface="Philosopher" panose="00000500000000000000" pitchFamily="2" charset="-52"/>
            </a:endParaRPr>
          </a:p>
          <a:p>
            <a:endParaRPr lang="ru-RU" b="1" dirty="0">
              <a:solidFill>
                <a:srgbClr val="282828"/>
              </a:solidFill>
              <a:latin typeface="Philosopher" panose="00000500000000000000" pitchFamily="2" charset="-52"/>
            </a:endParaRPr>
          </a:p>
          <a:p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</a:rPr>
              <a:t>НЕЛЬЗЯ</a:t>
            </a: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 </a:t>
            </a:r>
            <a:endParaRPr lang="en-US" b="1" dirty="0">
              <a:solidFill>
                <a:srgbClr val="282828"/>
              </a:solidFill>
              <a:latin typeface="Philosopher" panose="00000500000000000000" pitchFamily="2" charset="-52"/>
            </a:endParaRPr>
          </a:p>
          <a:p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ставить прочерк </a:t>
            </a:r>
            <a:r>
              <a:rPr lang="en-US" b="1" dirty="0">
                <a:solidFill>
                  <a:srgbClr val="A42727"/>
                </a:solidFill>
                <a:latin typeface="Philosopher" panose="00000500000000000000" pitchFamily="2" charset="-52"/>
              </a:rPr>
              <a:t>Z</a:t>
            </a: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 на незаполненных строках формы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FFBAE4B9-5021-49DD-A6AE-6187BD335E63}"/>
              </a:ext>
            </a:extLst>
          </p:cNvPr>
          <p:cNvCxnSpPr>
            <a:endCxn id="10" idx="6"/>
          </p:cNvCxnSpPr>
          <p:nvPr/>
        </p:nvCxnSpPr>
        <p:spPr>
          <a:xfrm flipH="1" flipV="1">
            <a:off x="6719657" y="2928686"/>
            <a:ext cx="498860" cy="10801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21200D5B-7A81-4A2F-B979-8E0470E09E79}"/>
              </a:ext>
            </a:extLst>
          </p:cNvPr>
          <p:cNvCxnSpPr/>
          <p:nvPr/>
        </p:nvCxnSpPr>
        <p:spPr>
          <a:xfrm flipH="1">
            <a:off x="4226069" y="4015229"/>
            <a:ext cx="2805241" cy="10882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5E0FBC-28BC-4ACD-9025-45C2E00D242C}"/>
              </a:ext>
            </a:extLst>
          </p:cNvPr>
          <p:cNvSpPr txBox="1"/>
          <p:nvPr/>
        </p:nvSpPr>
        <p:spPr>
          <a:xfrm>
            <a:off x="1273652" y="2911823"/>
            <a:ext cx="3474257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Каждый выход участника фиксируется в ведомости ППЭ-12-04МАШ  </a:t>
            </a:r>
          </a:p>
          <a:p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(каждый выход – новая строка при заполнении формы ППЭ-12-04)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029B8E38-7860-4A9B-8E3F-B8DD64712E57}"/>
              </a:ext>
            </a:extLst>
          </p:cNvPr>
          <p:cNvSpPr/>
          <p:nvPr/>
        </p:nvSpPr>
        <p:spPr>
          <a:xfrm>
            <a:off x="7317422" y="5334832"/>
            <a:ext cx="3271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Philosopher" panose="00000500000000000000" pitchFamily="2" charset="-52"/>
              </a:rPr>
              <a:t>ФОРМА ЗАПОЛНЯЕТСЯ ЧЕРНОЙ ГЕЛЕВОЙ РУЧКОЙ.</a:t>
            </a:r>
            <a:endParaRPr lang="ru-RU" dirty="0">
              <a:latin typeface="Philosophe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23036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6175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Завершение проведения ЕГЭ в аудитории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2C2D7-F93B-431A-ADEE-B5708B32E9EC}"/>
              </a:ext>
            </a:extLst>
          </p:cNvPr>
          <p:cNvSpPr txBox="1"/>
          <p:nvPr/>
        </p:nvSpPr>
        <p:spPr>
          <a:xfrm>
            <a:off x="191344" y="1460582"/>
            <a:ext cx="5476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Ответственный организатор должен: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551386" y="2356686"/>
            <a:ext cx="10801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900" dirty="0">
                <a:solidFill>
                  <a:srgbClr val="282828"/>
                </a:solidFill>
              </a:rPr>
              <a:t>Предупредить участников экзамена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6EE970-7135-4419-BBF7-D63430910C95}"/>
              </a:ext>
            </a:extLst>
          </p:cNvPr>
          <p:cNvSpPr txBox="1"/>
          <p:nvPr/>
        </p:nvSpPr>
        <p:spPr>
          <a:xfrm>
            <a:off x="551384" y="1916404"/>
            <a:ext cx="5328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 </a:t>
            </a:r>
            <a:r>
              <a:rPr lang="ru-RU" sz="2200" i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30 минут </a:t>
            </a: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 завершения экзамена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CAEE96D3-0F50-4717-956E-4BF95A6E0BB1}"/>
              </a:ext>
            </a:extLst>
          </p:cNvPr>
          <p:cNvSpPr txBox="1">
            <a:spLocks/>
          </p:cNvSpPr>
          <p:nvPr/>
        </p:nvSpPr>
        <p:spPr bwMode="auto">
          <a:xfrm>
            <a:off x="551385" y="3382531"/>
            <a:ext cx="10801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900" dirty="0">
                <a:solidFill>
                  <a:srgbClr val="282828"/>
                </a:solidFill>
              </a:rPr>
              <a:t>Проставить неявку (слово «нет» в графе 6 формы </a:t>
            </a:r>
            <a:r>
              <a:rPr lang="ru-RU" sz="1900" b="1" dirty="0"/>
              <a:t>ППЭ-05-02</a:t>
            </a:r>
            <a:r>
              <a:rPr lang="ru-RU" sz="1900" dirty="0">
                <a:solidFill>
                  <a:srgbClr val="282828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463905-0F0F-459B-B174-DB18393C71A9}"/>
              </a:ext>
            </a:extLst>
          </p:cNvPr>
          <p:cNvSpPr txBox="1"/>
          <p:nvPr/>
        </p:nvSpPr>
        <p:spPr>
          <a:xfrm>
            <a:off x="551383" y="2942249"/>
            <a:ext cx="5328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 </a:t>
            </a:r>
            <a:r>
              <a:rPr lang="ru-RU" sz="2200" i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15 минут </a:t>
            </a: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 завершения экзамена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199A5D90-0764-46FA-B364-A3ECC02016CA}"/>
              </a:ext>
            </a:extLst>
          </p:cNvPr>
          <p:cNvSpPr txBox="1">
            <a:spLocks/>
          </p:cNvSpPr>
          <p:nvPr/>
        </p:nvSpPr>
        <p:spPr bwMode="auto">
          <a:xfrm>
            <a:off x="557121" y="4423916"/>
            <a:ext cx="10801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900" dirty="0">
                <a:solidFill>
                  <a:srgbClr val="282828"/>
                </a:solidFill>
              </a:rPr>
              <a:t>Предупредить участников экзамена</a:t>
            </a:r>
          </a:p>
          <a:p>
            <a:r>
              <a:rPr lang="ru-RU" sz="1900" dirty="0">
                <a:solidFill>
                  <a:srgbClr val="282828"/>
                </a:solidFill>
              </a:rPr>
              <a:t>Прекратить досрочный прием экзаменационных работ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0172F2-8B84-4442-A6F6-62D52C15C203}"/>
              </a:ext>
            </a:extLst>
          </p:cNvPr>
          <p:cNvSpPr txBox="1"/>
          <p:nvPr/>
        </p:nvSpPr>
        <p:spPr>
          <a:xfrm>
            <a:off x="557119" y="3983634"/>
            <a:ext cx="5328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 </a:t>
            </a:r>
            <a:r>
              <a:rPr lang="ru-RU" sz="2200" i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5 минут </a:t>
            </a: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до завершения экзамена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6693EB9F-9470-4DD5-852E-5B43DFE38FEB}"/>
              </a:ext>
            </a:extLst>
          </p:cNvPr>
          <p:cNvSpPr txBox="1">
            <a:spLocks/>
          </p:cNvSpPr>
          <p:nvPr/>
        </p:nvSpPr>
        <p:spPr bwMode="auto">
          <a:xfrm>
            <a:off x="608443" y="5301208"/>
            <a:ext cx="10975114" cy="1091216"/>
          </a:xfrm>
          <a:prstGeom prst="rect">
            <a:avLst/>
          </a:prstGeom>
          <a:solidFill>
            <a:srgbClr val="A42727"/>
          </a:solidFill>
          <a:ln w="9525">
            <a:solidFill>
              <a:srgbClr val="2828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  <a:effectLst/>
                <a:latin typeface="Philosopher" panose="00000500000000000000" pitchFamily="2" charset="-52"/>
              </a:rPr>
              <a:t>ВСЕ УЧАСТНИКИ ЭКЗАМЕНА ОСТАЮТСЯ НА СВОИХ МЕСТАХ</a:t>
            </a:r>
            <a:br>
              <a:rPr lang="ru-RU" sz="2000" b="1" dirty="0">
                <a:solidFill>
                  <a:schemeClr val="bg1"/>
                </a:solidFill>
                <a:effectLst/>
                <a:latin typeface="Philosopher" panose="00000500000000000000" pitchFamily="2" charset="-52"/>
              </a:rPr>
            </a:br>
            <a:r>
              <a:rPr lang="ru-RU" sz="2000" b="1" dirty="0">
                <a:solidFill>
                  <a:schemeClr val="bg1"/>
                </a:solidFill>
                <a:effectLst/>
                <a:latin typeface="Philosopher" panose="00000500000000000000" pitchFamily="2" charset="-52"/>
              </a:rPr>
              <a:t>ДО ЗАВЕРШЕНИЯ СБОРА ЭКЗАМЕНАЦИОННЫХ РАБОТ!</a:t>
            </a:r>
          </a:p>
        </p:txBody>
      </p:sp>
    </p:spTree>
    <p:extLst>
      <p:ext uri="{BB962C8B-B14F-4D97-AF65-F5344CB8AC3E}">
        <p14:creationId xmlns:p14="http://schemas.microsoft.com/office/powerpoint/2010/main" val="1699472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6175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Завершение проведения ЕГЭ в аудитории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2C2D7-F93B-431A-ADEE-B5708B32E9EC}"/>
              </a:ext>
            </a:extLst>
          </p:cNvPr>
          <p:cNvSpPr txBox="1"/>
          <p:nvPr/>
        </p:nvSpPr>
        <p:spPr>
          <a:xfrm>
            <a:off x="191344" y="1695866"/>
            <a:ext cx="90524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После окончания экзамена ответственный организатор должен: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335360" y="2127914"/>
            <a:ext cx="1152128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900" dirty="0">
                <a:solidFill>
                  <a:srgbClr val="282828"/>
                </a:solidFill>
              </a:rPr>
              <a:t>В зоне видимости камер видеонаблюдения объявить, что выполнение экзаменационной работы окончено;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r>
              <a:rPr lang="ru-RU" sz="1900" dirty="0">
                <a:solidFill>
                  <a:srgbClr val="282828"/>
                </a:solidFill>
              </a:rPr>
              <a:t>Организаторы ЕГЭ должны поочередно подойти к столам участников и собрать ЭМ. </a:t>
            </a:r>
            <a:r>
              <a:rPr lang="ru-RU" sz="1900" b="1" dirty="0"/>
              <a:t>На Бланке №1 указать кол-во исправлений (цифра или «Х»)</a:t>
            </a:r>
            <a:r>
              <a:rPr lang="ru-RU" sz="1900" dirty="0">
                <a:solidFill>
                  <a:srgbClr val="282828"/>
                </a:solidFill>
              </a:rPr>
              <a:t>. При сборе бланков организаторы контролируют качество заполнения;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r>
              <a:rPr lang="ru-RU" sz="1900" dirty="0">
                <a:solidFill>
                  <a:srgbClr val="282828"/>
                </a:solidFill>
              </a:rPr>
              <a:t>В случае наличия незаполненных областей в Бланке ответов №2 лист 1 и лист 2 или в Дополнительных бланках ответов №2 организатор заполняет их </a:t>
            </a:r>
            <a:r>
              <a:rPr lang="ru-RU" sz="1900" b="1" dirty="0"/>
              <a:t>символом «</a:t>
            </a:r>
            <a:r>
              <a:rPr lang="en-US" sz="1900" b="1" dirty="0"/>
              <a:t>Z</a:t>
            </a:r>
            <a:r>
              <a:rPr lang="ru-RU" sz="1900" b="1" dirty="0"/>
              <a:t>»</a:t>
            </a:r>
            <a:r>
              <a:rPr lang="ru-RU" sz="1900" b="1" dirty="0">
                <a:solidFill>
                  <a:srgbClr val="282828"/>
                </a:solidFill>
              </a:rPr>
              <a:t>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r>
              <a:rPr lang="ru-RU" sz="1900" dirty="0">
                <a:solidFill>
                  <a:srgbClr val="282828"/>
                </a:solidFill>
              </a:rPr>
              <a:t>После сдачи ЭМ участники ЕГЭ ставят подпись в форме ППЭ-05-02 и покидают аудиторию;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r>
              <a:rPr lang="ru-RU" sz="1900" dirty="0">
                <a:solidFill>
                  <a:srgbClr val="282828"/>
                </a:solidFill>
              </a:rPr>
              <a:t>Организаторы заполняют формы ППЭ (</a:t>
            </a:r>
            <a:r>
              <a:rPr lang="ru-RU" sz="1900" b="1" dirty="0"/>
              <a:t>в т.ч. ППЭ-11 на ВДП</a:t>
            </a:r>
            <a:r>
              <a:rPr lang="ru-RU" sz="1900" dirty="0">
                <a:solidFill>
                  <a:srgbClr val="282828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40796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6175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Завершение проведения ЕГЭ в аудитории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C41F16E3-DA29-4A38-AC6D-F668B0E8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556792"/>
            <a:ext cx="8136904" cy="489654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После завершения экзаменационной работы во всех аудиториях (все участники экзамена покинули аудитории ППЭ) технический специалист по указанию руководителя ППЭ передает статус </a:t>
            </a:r>
            <a:r>
              <a:rPr lang="ru-RU" sz="2000" b="1" dirty="0">
                <a:solidFill>
                  <a:srgbClr val="A42727"/>
                </a:solidFill>
                <a:latin typeface="Philosopher" panose="00000500000000000000" pitchFamily="2" charset="-52"/>
              </a:rPr>
              <a:t>«Экзамены завершены»</a:t>
            </a:r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</a:rPr>
              <a:t> в систему мониторинга готовности ППЭ и ожидает завершения процедуры сканирования ЭМ в аудиториях.</a:t>
            </a:r>
          </a:p>
        </p:txBody>
      </p:sp>
      <p:pic>
        <p:nvPicPr>
          <p:cNvPr id="8" name="Picture 2" descr="Картинки по запросу Важно">
            <a:extLst>
              <a:ext uri="{FF2B5EF4-FFF2-40B4-BE49-F238E27FC236}">
                <a16:creationId xmlns:a16="http://schemas.microsoft.com/office/drawing/2014/main" xmlns="" id="{EB0910AC-81AA-4872-A10F-B614F57AB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9552384" y="2910498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837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49616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ЭМ в аудитории</a:t>
            </a:r>
          </a:p>
        </p:txBody>
      </p:sp>
      <p:sp>
        <p:nvSpPr>
          <p:cNvPr id="9" name="Скругленный прямоугольник 3">
            <a:extLst>
              <a:ext uri="{FF2B5EF4-FFF2-40B4-BE49-F238E27FC236}">
                <a16:creationId xmlns:a16="http://schemas.microsoft.com/office/drawing/2014/main" xmlns="" id="{4A449BC7-9B23-40E5-8520-75FE96BA8655}"/>
              </a:ext>
            </a:extLst>
          </p:cNvPr>
          <p:cNvSpPr/>
          <p:nvPr/>
        </p:nvSpPr>
        <p:spPr>
          <a:xfrm>
            <a:off x="8760296" y="2122389"/>
            <a:ext cx="2722693" cy="11979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algn="ctr"/>
            <a:r>
              <a:rPr lang="ru-RU" sz="2215" b="1" dirty="0">
                <a:ln w="0"/>
                <a:solidFill>
                  <a:srgbClr val="2828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Организатор, ответственный за сканирование</a:t>
            </a:r>
          </a:p>
        </p:txBody>
      </p:sp>
      <p:sp>
        <p:nvSpPr>
          <p:cNvPr id="10" name="Скругленный прямоугольник 5">
            <a:extLst>
              <a:ext uri="{FF2B5EF4-FFF2-40B4-BE49-F238E27FC236}">
                <a16:creationId xmlns:a16="http://schemas.microsoft.com/office/drawing/2014/main" xmlns="" id="{AEB2CBC0-CD0D-41CC-A5A6-E6A5BC09D61B}"/>
              </a:ext>
            </a:extLst>
          </p:cNvPr>
          <p:cNvSpPr/>
          <p:nvPr/>
        </p:nvSpPr>
        <p:spPr>
          <a:xfrm>
            <a:off x="263352" y="1628801"/>
            <a:ext cx="7764615" cy="3096344"/>
          </a:xfrm>
          <a:prstGeom prst="roundRect">
            <a:avLst>
              <a:gd name="adj" fmla="val 7767"/>
            </a:avLst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marL="342900" lvl="0" indent="-342900" algn="just">
              <a:buBlip>
                <a:blip r:embed="rId2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На станции организатора переходит на этап сканирования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Размещает на сканере комплект бланков участников экзамена и форм ППЭ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Вносит сведения о количестве комплектов участников и выданных ДБО №2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Запускает процедуру сканирования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По окончании сканирования приглашает в аудиторию (через организатора вне аудитории) технического специалиста и члена ГЭК для экспорта электронных образов бланков участников и форм ППЭ и завершения экзамена</a:t>
            </a:r>
          </a:p>
        </p:txBody>
      </p:sp>
      <p:sp>
        <p:nvSpPr>
          <p:cNvPr id="11" name="Скругленный прямоугольник 7">
            <a:extLst>
              <a:ext uri="{FF2B5EF4-FFF2-40B4-BE49-F238E27FC236}">
                <a16:creationId xmlns:a16="http://schemas.microsoft.com/office/drawing/2014/main" xmlns="" id="{278DF597-0D30-47D0-A2E8-836E11C73936}"/>
              </a:ext>
            </a:extLst>
          </p:cNvPr>
          <p:cNvSpPr/>
          <p:nvPr/>
        </p:nvSpPr>
        <p:spPr>
          <a:xfrm>
            <a:off x="263352" y="4952725"/>
            <a:ext cx="11737304" cy="1480623"/>
          </a:xfrm>
          <a:prstGeom prst="roundRect">
            <a:avLst/>
          </a:prstGeom>
          <a:solidFill>
            <a:srgbClr val="D9DADB"/>
          </a:solidFill>
          <a:ln>
            <a:solidFill>
              <a:srgbClr val="87888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9034" tIns="49517" rIns="99034" bIns="49517" rtlCol="0" anchor="ctr"/>
          <a:lstStyle/>
          <a:p>
            <a:pPr lvl="0"/>
            <a:r>
              <a:rPr lang="ru-RU" sz="2000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Сканируются формы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ППЭ-05-02 (форму не нужно подписывать у руководителя ППЭ и члена ГЭК перед сканированием),</a:t>
            </a:r>
          </a:p>
          <a:p>
            <a:pPr marL="342900" indent="-342900" algn="just">
              <a:buBlip>
                <a:blip r:embed="rId2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ППЭ-12-02 (при наличии), ППЭ-12-04-МАШ</a:t>
            </a:r>
          </a:p>
        </p:txBody>
      </p:sp>
      <p:sp>
        <p:nvSpPr>
          <p:cNvPr id="12" name="Нашивка 13">
            <a:extLst>
              <a:ext uri="{FF2B5EF4-FFF2-40B4-BE49-F238E27FC236}">
                <a16:creationId xmlns:a16="http://schemas.microsoft.com/office/drawing/2014/main" xmlns="" id="{A20886B4-5D4E-461D-8724-02C80D46EFB3}"/>
              </a:ext>
            </a:extLst>
          </p:cNvPr>
          <p:cNvSpPr/>
          <p:nvPr/>
        </p:nvSpPr>
        <p:spPr>
          <a:xfrm>
            <a:off x="8256240" y="2594054"/>
            <a:ext cx="275783" cy="254569"/>
          </a:xfrm>
          <a:prstGeom prst="chevron">
            <a:avLst/>
          </a:prstGeom>
          <a:solidFill>
            <a:srgbClr val="D9DADB"/>
          </a:solidFill>
          <a:ln>
            <a:solidFill>
              <a:srgbClr val="B1B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034" tIns="49517" rIns="99034" bIns="49517" rtlCol="0" anchor="ctr"/>
          <a:lstStyle/>
          <a:p>
            <a:pPr algn="ctr"/>
            <a:endParaRPr lang="ru-RU" sz="1108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793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49616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ЭМ в аудитории</a:t>
            </a:r>
          </a:p>
        </p:txBody>
      </p:sp>
      <p:pic>
        <p:nvPicPr>
          <p:cNvPr id="15" name="Объект 4">
            <a:extLst>
              <a:ext uri="{FF2B5EF4-FFF2-40B4-BE49-F238E27FC236}">
                <a16:creationId xmlns:a16="http://schemas.microsoft.com/office/drawing/2014/main" xmlns="" id="{D6B2AC1D-CBA0-470C-BD4B-A93DF56671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 l="28428" t="10484" r="26207" b="4839"/>
          <a:stretch>
            <a:fillRect/>
          </a:stretch>
        </p:blipFill>
        <p:spPr bwMode="auto">
          <a:xfrm>
            <a:off x="4632029" y="1783267"/>
            <a:ext cx="1585246" cy="22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09F7EC58-9647-490A-9057-69D1A45E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0736" y="2377458"/>
            <a:ext cx="1582941" cy="22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D6D02A8-34D9-44C1-BE3E-B57C1E66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2868" y="2497960"/>
            <a:ext cx="1589347" cy="225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FAF4D2D4-45A9-41A7-83D2-C3C2ADB7A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3479" y="2048534"/>
            <a:ext cx="1657043" cy="23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Объект 4">
            <a:extLst>
              <a:ext uri="{FF2B5EF4-FFF2-40B4-BE49-F238E27FC236}">
                <a16:creationId xmlns:a16="http://schemas.microsoft.com/office/drawing/2014/main" xmlns="" id="{7A71393C-D9D2-43BF-A00A-ED1C6FC56E56}"/>
              </a:ext>
            </a:extLst>
          </p:cNvPr>
          <p:cNvPicPr>
            <a:picLocks/>
          </p:cNvPicPr>
          <p:nvPr/>
        </p:nvPicPr>
        <p:blipFill>
          <a:blip r:embed="rId2" cstate="print"/>
          <a:srcRect l="28428" t="10484" r="26207" b="4839"/>
          <a:stretch>
            <a:fillRect/>
          </a:stretch>
        </p:blipFill>
        <p:spPr bwMode="auto">
          <a:xfrm rot="4096923">
            <a:off x="8204060" y="2230219"/>
            <a:ext cx="1585246" cy="22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D49A2B2-25D2-450D-BFAC-D8CCEEC58E0B}"/>
              </a:ext>
            </a:extLst>
          </p:cNvPr>
          <p:cNvSpPr/>
          <p:nvPr/>
        </p:nvSpPr>
        <p:spPr>
          <a:xfrm>
            <a:off x="1271464" y="4958654"/>
            <a:ext cx="8993030" cy="155532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rgbClr val="166824"/>
                </a:solidFill>
                <a:effectLst/>
                <a:latin typeface="Philosopher" panose="00000500000000000000" pitchFamily="2" charset="-52"/>
              </a:rPr>
              <a:t>БЛАНКИ ЕГЭ СКЛАДЫВАЮТСЯ </a:t>
            </a:r>
            <a:r>
              <a:rPr lang="ru-RU" sz="2000" b="1" dirty="0">
                <a:solidFill>
                  <a:srgbClr val="C00000"/>
                </a:solidFill>
                <a:effectLst/>
                <a:latin typeface="Philosopher" panose="00000500000000000000" pitchFamily="2" charset="-52"/>
              </a:rPr>
              <a:t>КОМПЛЕКТАМИ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effectLst/>
                <a:latin typeface="Philosopher" panose="00000500000000000000" pitchFamily="2" charset="-52"/>
              </a:rPr>
              <a:t> ПО УЧАСТНИКАМ: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БР, №1, Б№2 лист 1, Б№2 лист 2, ДБО №2 </a:t>
            </a:r>
            <a:r>
              <a:rPr lang="ru-RU" sz="2000" b="1" i="1" u="sng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В ПОРЯДКЕ ВОЗРАСТАНИЯ №№ ЛИСТОВ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Philosopher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Philosopher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166824"/>
                </a:solidFill>
                <a:effectLst/>
                <a:latin typeface="Philosopher" panose="00000500000000000000" pitchFamily="2" charset="-52"/>
              </a:rPr>
              <a:t>И СКАНИРУЮТСЯ ВМЕСТЕ С ФОРМАМИ ППЭ 05-02, 12-02, </a:t>
            </a:r>
            <a:r>
              <a:rPr lang="ru-RU" sz="2000" b="1" dirty="0">
                <a:solidFill>
                  <a:srgbClr val="166824"/>
                </a:solidFill>
                <a:latin typeface="Philosopher" panose="00000500000000000000" pitchFamily="2" charset="-52"/>
              </a:rPr>
              <a:t>12-04МАШ</a:t>
            </a:r>
            <a:endParaRPr lang="ru-RU" sz="2000" b="1" dirty="0">
              <a:solidFill>
                <a:srgbClr val="166824"/>
              </a:solidFill>
              <a:effectLst/>
              <a:latin typeface="Philosopher" panose="00000500000000000000" pitchFamily="2" charset="-52"/>
            </a:endParaRPr>
          </a:p>
        </p:txBody>
      </p:sp>
      <p:sp>
        <p:nvSpPr>
          <p:cNvPr id="22" name="Выноска 1 22">
            <a:extLst>
              <a:ext uri="{FF2B5EF4-FFF2-40B4-BE49-F238E27FC236}">
                <a16:creationId xmlns:a16="http://schemas.microsoft.com/office/drawing/2014/main" xmlns="" id="{A6F2CBE1-65EF-4D0C-974F-9CC4DE4F5E0E}"/>
              </a:ext>
            </a:extLst>
          </p:cNvPr>
          <p:cNvSpPr/>
          <p:nvPr/>
        </p:nvSpPr>
        <p:spPr>
          <a:xfrm>
            <a:off x="7026968" y="1077637"/>
            <a:ext cx="3322735" cy="1205311"/>
          </a:xfrm>
          <a:prstGeom prst="borderCallout1">
            <a:avLst>
              <a:gd name="adj1" fmla="val 88973"/>
              <a:gd name="adj2" fmla="val -1889"/>
              <a:gd name="adj3" fmla="val 85732"/>
              <a:gd name="adj4" fmla="val -25666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ДБО №2 – ЗА ОСНОВНЫМ БЛАНКОМ ОТВЕТОВ №2 лист 2 КОНКРЕТНОГО УЧАСТНИКА</a:t>
            </a:r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xmlns="" id="{27747EFF-A86A-4C32-8DE7-590D0F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49940">
            <a:off x="8099993" y="2318827"/>
            <a:ext cx="1582941" cy="22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xmlns="" id="{954D44F7-E2CA-4398-83ED-F3A756F4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7985" y="1783267"/>
            <a:ext cx="1634932" cy="23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FBE593AA-2DC6-42A9-9B3B-63A8C5E3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77324">
            <a:off x="7842585" y="2467260"/>
            <a:ext cx="1589347" cy="225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70FCD035-636B-4FCC-8159-C74DE558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232888">
            <a:off x="7457923" y="2505107"/>
            <a:ext cx="1657043" cy="23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BED54637-0DFC-4BD3-A178-0395EDEC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405373">
            <a:off x="7308689" y="2589934"/>
            <a:ext cx="1634932" cy="23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Штриховая стрелка вправо 2">
            <a:extLst>
              <a:ext uri="{FF2B5EF4-FFF2-40B4-BE49-F238E27FC236}">
                <a16:creationId xmlns:a16="http://schemas.microsoft.com/office/drawing/2014/main" xmlns="" id="{20377EA5-8A87-45A6-96F0-5922A29F5C90}"/>
              </a:ext>
            </a:extLst>
          </p:cNvPr>
          <p:cNvSpPr/>
          <p:nvPr/>
        </p:nvSpPr>
        <p:spPr>
          <a:xfrm>
            <a:off x="6354065" y="3012117"/>
            <a:ext cx="1289599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937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8" t="32523" r="36806" b="36094"/>
          <a:stretch/>
        </p:blipFill>
        <p:spPr>
          <a:xfrm>
            <a:off x="1559496" y="1916832"/>
            <a:ext cx="6264696" cy="39604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60A600-11B8-46C2-9DC3-645F8907BD0C}"/>
              </a:ext>
            </a:extLst>
          </p:cNvPr>
          <p:cNvSpPr txBox="1"/>
          <p:nvPr/>
        </p:nvSpPr>
        <p:spPr>
          <a:xfrm>
            <a:off x="1271464" y="908778"/>
            <a:ext cx="94868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ЭМ в аудитории ППЭ (Станция организатора)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42D174-EB59-4D83-AAC8-08868A4CD9AE}"/>
              </a:ext>
            </a:extLst>
          </p:cNvPr>
          <p:cNvSpPr txBox="1"/>
          <p:nvPr/>
        </p:nvSpPr>
        <p:spPr>
          <a:xfrm>
            <a:off x="1274107" y="1301082"/>
            <a:ext cx="3809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0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Письменные экзамены и КЕГЭ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6240" y="1988840"/>
            <a:ext cx="3464457" cy="286232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Сканирование.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Проверка количества участников, которые: 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не явились,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удалены,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не закончили.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Также заполняется количество брака и бланков ответов.</a:t>
            </a:r>
          </a:p>
        </p:txBody>
      </p:sp>
      <p:cxnSp>
        <p:nvCxnSpPr>
          <p:cNvPr id="11" name="Прямая со стрелкой 10"/>
          <p:cNvCxnSpPr>
            <a:stCxn id="10" idx="1"/>
          </p:cNvCxnSpPr>
          <p:nvPr/>
        </p:nvCxnSpPr>
        <p:spPr>
          <a:xfrm flipH="1">
            <a:off x="7176120" y="3420001"/>
            <a:ext cx="1080120" cy="297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7320136" y="4355374"/>
            <a:ext cx="936104" cy="3697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832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8885" r="17976" b="11251"/>
          <a:stretch/>
        </p:blipFill>
        <p:spPr>
          <a:xfrm>
            <a:off x="1324071" y="1916832"/>
            <a:ext cx="6751566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A4E0D9-3A5C-49D8-B909-5517C6F57E99}"/>
              </a:ext>
            </a:extLst>
          </p:cNvPr>
          <p:cNvSpPr txBox="1"/>
          <p:nvPr/>
        </p:nvSpPr>
        <p:spPr>
          <a:xfrm>
            <a:off x="1271464" y="908778"/>
            <a:ext cx="94868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ЭМ в аудитории ППЭ (Станция организатора)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FEDBFE-E042-4C88-A853-0C459DB08874}"/>
              </a:ext>
            </a:extLst>
          </p:cNvPr>
          <p:cNvSpPr txBox="1"/>
          <p:nvPr/>
        </p:nvSpPr>
        <p:spPr>
          <a:xfrm>
            <a:off x="1274107" y="1301082"/>
            <a:ext cx="3809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0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Письменные экзамены и КЕГЭ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3276F2D-C98A-417A-B696-C80486D80803}"/>
              </a:ext>
            </a:extLst>
          </p:cNvPr>
          <p:cNvSpPr/>
          <p:nvPr/>
        </p:nvSpPr>
        <p:spPr>
          <a:xfrm>
            <a:off x="1243471" y="2884874"/>
            <a:ext cx="2016224" cy="544126"/>
          </a:xfrm>
          <a:prstGeom prst="rect">
            <a:avLst/>
          </a:prstGeom>
          <a:noFill/>
          <a:ln w="31750">
            <a:solidFill>
              <a:srgbClr val="A4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56240" y="1988840"/>
            <a:ext cx="3464457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Сканирование.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Сканирование форм в аудитории.</a:t>
            </a:r>
          </a:p>
        </p:txBody>
      </p:sp>
      <p:cxnSp>
        <p:nvCxnSpPr>
          <p:cNvPr id="10" name="Прямая со стрелкой 9"/>
          <p:cNvCxnSpPr>
            <a:stCxn id="6" idx="1"/>
          </p:cNvCxnSpPr>
          <p:nvPr/>
        </p:nvCxnSpPr>
        <p:spPr>
          <a:xfrm flipH="1">
            <a:off x="6119896" y="2496672"/>
            <a:ext cx="2136344" cy="1645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8078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5AFD49-6434-4995-99CE-AB4E967F9D66}"/>
              </a:ext>
            </a:extLst>
          </p:cNvPr>
          <p:cNvSpPr txBox="1"/>
          <p:nvPr/>
        </p:nvSpPr>
        <p:spPr>
          <a:xfrm>
            <a:off x="1271464" y="908778"/>
            <a:ext cx="94868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ЭМ в аудитории ППЭ (Станция организатора)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C3ABBE-9894-4888-BADB-E47ADE4F76FD}"/>
              </a:ext>
            </a:extLst>
          </p:cNvPr>
          <p:cNvSpPr txBox="1"/>
          <p:nvPr/>
        </p:nvSpPr>
        <p:spPr>
          <a:xfrm>
            <a:off x="191344" y="2276872"/>
            <a:ext cx="42098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Возможные особые ситуации: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73F01BB0-A83F-400D-ABD7-E8886CBAAE33}"/>
              </a:ext>
            </a:extLst>
          </p:cNvPr>
          <p:cNvSpPr txBox="1">
            <a:spLocks/>
          </p:cNvSpPr>
          <p:nvPr/>
        </p:nvSpPr>
        <p:spPr bwMode="auto">
          <a:xfrm>
            <a:off x="335360" y="2708920"/>
            <a:ext cx="11521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Times New Roman" panose="02020603050405020304" pitchFamily="18" charset="0"/>
              </a:rPr>
              <a:t>Отсутствуют обязательные формы</a:t>
            </a:r>
            <a:r>
              <a:rPr lang="ru-RU" sz="2000" dirty="0">
                <a:solidFill>
                  <a:srgbClr val="282828"/>
                </a:solidFill>
              </a:rPr>
              <a:t>;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Times New Roman" panose="02020603050405020304" pitchFamily="18" charset="0"/>
              </a:rPr>
              <a:t>Количество отсканированных бланков не соответствует форме ППЭ-11 (заданному количеству)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Times New Roman" panose="02020603050405020304" pitchFamily="18" charset="0"/>
              </a:rPr>
              <a:t>Несоответствие количества отсканированных работ и количества распределенных участников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Times New Roman" panose="02020603050405020304" pitchFamily="18" charset="0"/>
              </a:rPr>
              <a:t>Не все успешно напечатанные комплекты были отсканированы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  <a:latin typeface="Philosopher" panose="00000500000000000000" pitchFamily="2" charset="-52"/>
                <a:ea typeface="Times New Roman" panose="02020603050405020304" pitchFamily="18" charset="0"/>
              </a:rPr>
              <a:t>Нарушен порядок следования бланков ответов</a:t>
            </a:r>
          </a:p>
        </p:txBody>
      </p:sp>
    </p:spTree>
    <p:extLst>
      <p:ext uri="{BB962C8B-B14F-4D97-AF65-F5344CB8AC3E}">
        <p14:creationId xmlns:p14="http://schemas.microsoft.com/office/powerpoint/2010/main" val="265599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45352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Категорически запрещается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9916E7CA-1504-4E7B-A082-DC7AA2058EDC}"/>
              </a:ext>
            </a:extLst>
          </p:cNvPr>
          <p:cNvSpPr/>
          <p:nvPr/>
        </p:nvSpPr>
        <p:spPr>
          <a:xfrm>
            <a:off x="793087" y="1934698"/>
            <a:ext cx="10462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Иметь при себе и использовать средства связи (кроме штаба ППЭ по служебной необходимости определенным категориям работников), электронно-вычислительную технику, фото, аудио</a:t>
            </a:r>
            <a:b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</a:rPr>
              <a:t>и видеоаппаратуру и иные средства передачи информации</a:t>
            </a:r>
          </a:p>
        </p:txBody>
      </p:sp>
      <p:sp>
        <p:nvSpPr>
          <p:cNvPr id="28" name="Скругленный прямоугольник 4">
            <a:extLst>
              <a:ext uri="{FF2B5EF4-FFF2-40B4-BE49-F238E27FC236}">
                <a16:creationId xmlns:a16="http://schemas.microsoft.com/office/drawing/2014/main" xmlns="" id="{10EB8A45-1780-4233-8F8F-606115213830}"/>
              </a:ext>
            </a:extLst>
          </p:cNvPr>
          <p:cNvSpPr/>
          <p:nvPr/>
        </p:nvSpPr>
        <p:spPr>
          <a:xfrm>
            <a:off x="2279576" y="3140967"/>
            <a:ext cx="7489150" cy="21839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28282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Blip>
                <a:blip r:embed="rId2"/>
              </a:buBlip>
            </a:pPr>
            <a:r>
              <a:rPr lang="ru-RU" dirty="0">
                <a:solidFill>
                  <a:schemeClr val="tx1"/>
                </a:solidFill>
                <a:latin typeface="Philosopher" panose="00000500000000000000" pitchFamily="2" charset="-52"/>
              </a:rPr>
              <a:t>выносить из аудиторий и ППЭ экзаменационные материалы</a:t>
            </a:r>
            <a:br>
              <a:rPr lang="ru-RU" dirty="0">
                <a:solidFill>
                  <a:schemeClr val="tx1"/>
                </a:solidFill>
                <a:latin typeface="Philosopher" panose="00000500000000000000" pitchFamily="2" charset="-52"/>
              </a:rPr>
            </a:br>
            <a:r>
              <a:rPr lang="ru-RU" dirty="0">
                <a:solidFill>
                  <a:schemeClr val="tx1"/>
                </a:solidFill>
                <a:latin typeface="Philosopher" panose="00000500000000000000" pitchFamily="2" charset="-52"/>
              </a:rPr>
              <a:t>на бумажных или электронных носителях</a:t>
            </a:r>
          </a:p>
          <a:p>
            <a:pPr marL="285750" indent="-285750">
              <a:lnSpc>
                <a:spcPct val="120000"/>
              </a:lnSpc>
              <a:buBlip>
                <a:blip r:embed="rId2"/>
              </a:buBlip>
            </a:pPr>
            <a:r>
              <a:rPr lang="ru-RU" dirty="0">
                <a:solidFill>
                  <a:schemeClr val="tx1"/>
                </a:solidFill>
                <a:latin typeface="Philosopher" panose="00000500000000000000" pitchFamily="2" charset="-52"/>
              </a:rPr>
              <a:t>фотографировать КИМ  и бланки ответов экзаменационных работ </a:t>
            </a:r>
          </a:p>
          <a:p>
            <a:pPr marL="285750" indent="-285750">
              <a:lnSpc>
                <a:spcPct val="120000"/>
              </a:lnSpc>
              <a:buBlip>
                <a:blip r:embed="rId2"/>
              </a:buBlip>
            </a:pPr>
            <a:r>
              <a:rPr lang="ru-RU" dirty="0">
                <a:solidFill>
                  <a:schemeClr val="tx1"/>
                </a:solidFill>
                <a:latin typeface="Philosopher" panose="00000500000000000000" pitchFamily="2" charset="-52"/>
              </a:rPr>
              <a:t>передавать информацию третьим лицам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7714FFF-4DD1-4146-894A-EEEB7D00E6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139" y="3678823"/>
            <a:ext cx="1514552" cy="113120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429B9B2-3F37-47EB-84AC-6A4B038DD9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56440" y="3761348"/>
            <a:ext cx="1429540" cy="117690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5077CC5-F9C5-4EFD-A6B2-36A54175DD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769" y="3836207"/>
            <a:ext cx="1144805" cy="8621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B6969D7-E82E-4A75-9739-113B60F8747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769" y="3875841"/>
            <a:ext cx="1065208" cy="8225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82BF927B-12E0-41BE-8561-DE1168DFF9C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71270" y="3859857"/>
            <a:ext cx="1317110" cy="101952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5E96A510-CFC6-4E8C-87D3-6A29DEC43B8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56441" y="3790364"/>
            <a:ext cx="1317110" cy="1102185"/>
          </a:xfrm>
          <a:prstGeom prst="rect">
            <a:avLst/>
          </a:prstGeom>
        </p:spPr>
      </p:pic>
      <p:sp>
        <p:nvSpPr>
          <p:cNvPr id="35" name="Скругленный прямоугольник 11">
            <a:extLst>
              <a:ext uri="{FF2B5EF4-FFF2-40B4-BE49-F238E27FC236}">
                <a16:creationId xmlns:a16="http://schemas.microsoft.com/office/drawing/2014/main" xmlns="" id="{75E12F31-7B52-4E32-B950-738C847B9AF9}"/>
              </a:ext>
            </a:extLst>
          </p:cNvPr>
          <p:cNvSpPr/>
          <p:nvPr/>
        </p:nvSpPr>
        <p:spPr>
          <a:xfrm>
            <a:off x="2474059" y="5805264"/>
            <a:ext cx="7243881" cy="596868"/>
          </a:xfrm>
          <a:prstGeom prst="roundRect">
            <a:avLst/>
          </a:prstGeom>
          <a:solidFill>
            <a:srgbClr val="A42727"/>
          </a:solidFill>
          <a:ln>
            <a:solidFill>
              <a:srgbClr val="28282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Philosopher" panose="00000500000000000000" pitchFamily="2" charset="-52"/>
              </a:rPr>
              <a:t>Федеральный закон от 30 декабря 2001 №195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Philosopher" panose="00000500000000000000" pitchFamily="2" charset="-52"/>
              </a:rPr>
              <a:t>«Кодекс Российской Федерации об административных  правонарушениях»</a:t>
            </a:r>
          </a:p>
        </p:txBody>
      </p:sp>
    </p:spTree>
    <p:extLst>
      <p:ext uri="{BB962C8B-B14F-4D97-AF65-F5344CB8AC3E}">
        <p14:creationId xmlns:p14="http://schemas.microsoft.com/office/powerpoint/2010/main" val="15932199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2731" r="1354" b="2731"/>
          <a:stretch/>
        </p:blipFill>
        <p:spPr>
          <a:xfrm>
            <a:off x="1343472" y="1916832"/>
            <a:ext cx="6763061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C2815E-4CD5-4AE4-A122-E2C3E2C6FA11}"/>
              </a:ext>
            </a:extLst>
          </p:cNvPr>
          <p:cNvSpPr txBox="1"/>
          <p:nvPr/>
        </p:nvSpPr>
        <p:spPr>
          <a:xfrm>
            <a:off x="1271464" y="908778"/>
            <a:ext cx="100014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Материалы отсканированы без ошибок (Станция организатора)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340981-C5F4-4181-872D-D2CF79CBFFC7}"/>
              </a:ext>
            </a:extLst>
          </p:cNvPr>
          <p:cNvSpPr txBox="1"/>
          <p:nvPr/>
        </p:nvSpPr>
        <p:spPr>
          <a:xfrm>
            <a:off x="1274107" y="1301082"/>
            <a:ext cx="3809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0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Письменные экзамены и КЕГЭ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6240" y="1916832"/>
            <a:ext cx="3464457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Сканирование.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Все особые ситуации исправлены, можно переходить к экспорту.</a:t>
            </a:r>
          </a:p>
        </p:txBody>
      </p:sp>
      <p:cxnSp>
        <p:nvCxnSpPr>
          <p:cNvPr id="9" name="Прямая со стрелкой 8"/>
          <p:cNvCxnSpPr>
            <a:stCxn id="6" idx="2"/>
          </p:cNvCxnSpPr>
          <p:nvPr/>
        </p:nvCxnSpPr>
        <p:spPr>
          <a:xfrm flipH="1">
            <a:off x="5447929" y="3240271"/>
            <a:ext cx="4540540" cy="2420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907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C2815E-4CD5-4AE4-A122-E2C3E2C6FA11}"/>
              </a:ext>
            </a:extLst>
          </p:cNvPr>
          <p:cNvSpPr txBox="1"/>
          <p:nvPr/>
        </p:nvSpPr>
        <p:spPr>
          <a:xfrm>
            <a:off x="1271464" y="908778"/>
            <a:ext cx="49616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ЭМ в аудитории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84DE6AA-6E73-43DF-8B26-E60540C24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12167">
            <a:off x="2407203" y="1481304"/>
            <a:ext cx="1317526" cy="1317526"/>
          </a:xfrm>
          <a:prstGeom prst="rect">
            <a:avLst/>
          </a:prstGeom>
        </p:spPr>
      </p:pic>
      <p:sp>
        <p:nvSpPr>
          <p:cNvPr id="11" name="Объект 9">
            <a:extLst>
              <a:ext uri="{FF2B5EF4-FFF2-40B4-BE49-F238E27FC236}">
                <a16:creationId xmlns:a16="http://schemas.microsoft.com/office/drawing/2014/main" xmlns="" id="{7226F114-CB19-4EC4-8DA5-ECAF6A5A7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1744" y="1537138"/>
            <a:ext cx="3459802" cy="695147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496DA7"/>
                </a:solidFill>
                <a:latin typeface="Philosopher" panose="00000500000000000000" pitchFamily="2" charset="-52"/>
              </a:rPr>
              <a:t>СТАНЦИИ ОРГАНИЗАТОРА</a:t>
            </a:r>
          </a:p>
        </p:txBody>
      </p:sp>
      <p:sp>
        <p:nvSpPr>
          <p:cNvPr id="12" name="Штриховая стрелка вправо 11">
            <a:extLst>
              <a:ext uri="{FF2B5EF4-FFF2-40B4-BE49-F238E27FC236}">
                <a16:creationId xmlns:a16="http://schemas.microsoft.com/office/drawing/2014/main" xmlns="" id="{836D0417-F47B-4EE0-BD00-01E53637DBBC}"/>
              </a:ext>
            </a:extLst>
          </p:cNvPr>
          <p:cNvSpPr/>
          <p:nvPr/>
        </p:nvSpPr>
        <p:spPr>
          <a:xfrm rot="10800000">
            <a:off x="6093588" y="2540618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4B44EF0-5E8A-4320-A90F-09EC5ED732DB}"/>
              </a:ext>
            </a:extLst>
          </p:cNvPr>
          <p:cNvSpPr/>
          <p:nvPr/>
        </p:nvSpPr>
        <p:spPr>
          <a:xfrm>
            <a:off x="839416" y="4265661"/>
            <a:ext cx="7655906" cy="2110402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проверяют экспортируемые данные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сверяют количество бланков (в форме ППЭ-11 и на станции организатора)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выполняют экспорт образов бланков и форм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печать протоколов ППЭ-23 и ППЭ-15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сохранение журнала работы станции печати на </a:t>
            </a:r>
            <a:r>
              <a:rPr lang="ru-RU" sz="1900" dirty="0" err="1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флеш</a:t>
            </a:r>
            <a:r>
              <a:rPr lang="ru-RU" sz="1900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  <a:cs typeface="Arial" charset="0"/>
              </a:rPr>
              <a:t>-накопитель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502932B-1D58-4DCC-96DA-E9381F7AAF4D}"/>
              </a:ext>
            </a:extLst>
          </p:cNvPr>
          <p:cNvSpPr/>
          <p:nvPr/>
        </p:nvSpPr>
        <p:spPr>
          <a:xfrm>
            <a:off x="3454762" y="1585807"/>
            <a:ext cx="2016224" cy="1076400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ТЕХНИЧЕСКИЙ СПЕЦИАЛИСТ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618879B-3F73-4CDB-BA6D-F55F9C1BDEB6}"/>
              </a:ext>
            </a:extLst>
          </p:cNvPr>
          <p:cNvSpPr/>
          <p:nvPr/>
        </p:nvSpPr>
        <p:spPr>
          <a:xfrm>
            <a:off x="3427787" y="2852870"/>
            <a:ext cx="2016224" cy="10770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ЧЛЕН ГЭК</a:t>
            </a:r>
            <a:b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</a:br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В ППЭ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7249DE4-02FB-4033-9537-2EE8467A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744" y="2372909"/>
            <a:ext cx="3459802" cy="14502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8FC2D63-43D0-45FD-B26F-0E5F01F93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921" y="4133073"/>
            <a:ext cx="1621625" cy="15866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E392E9B-1F5C-4761-B67B-39485EAB7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47183">
            <a:off x="4403178" y="3391386"/>
            <a:ext cx="1365622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243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829" y="1763454"/>
            <a:ext cx="6911411" cy="4525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C2815E-4CD5-4AE4-A122-E2C3E2C6FA11}"/>
              </a:ext>
            </a:extLst>
          </p:cNvPr>
          <p:cNvSpPr txBox="1"/>
          <p:nvPr/>
        </p:nvSpPr>
        <p:spPr>
          <a:xfrm>
            <a:off x="1271464" y="908778"/>
            <a:ext cx="98459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Экспорт отсканированных материалов (Станция организатора)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340981-C5F4-4181-872D-D2CF79CBFFC7}"/>
              </a:ext>
            </a:extLst>
          </p:cNvPr>
          <p:cNvSpPr txBox="1"/>
          <p:nvPr/>
        </p:nvSpPr>
        <p:spPr>
          <a:xfrm>
            <a:off x="1274107" y="1301082"/>
            <a:ext cx="3809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0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Письменные экзамены и КЕГЭ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0256" y="1763454"/>
            <a:ext cx="3464457" cy="193899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Экспорт.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После перехода к экспорту необходимо обновить информацию о </a:t>
            </a:r>
            <a:r>
              <a:rPr lang="ru-RU" sz="2000" dirty="0" err="1">
                <a:latin typeface="Philosopher" panose="00000500000000000000" pitchFamily="2" charset="-52"/>
              </a:rPr>
              <a:t>токене</a:t>
            </a:r>
            <a:r>
              <a:rPr lang="ru-RU" sz="2000" dirty="0">
                <a:latin typeface="Philosopher" panose="00000500000000000000" pitchFamily="2" charset="-52"/>
              </a:rPr>
              <a:t> и проверить комплектность материалов по аудитории.</a:t>
            </a:r>
          </a:p>
        </p:txBody>
      </p:sp>
      <p:cxnSp>
        <p:nvCxnSpPr>
          <p:cNvPr id="12" name="Прямая со стрелкой 11"/>
          <p:cNvCxnSpPr>
            <a:stCxn id="6" idx="1"/>
          </p:cNvCxnSpPr>
          <p:nvPr/>
        </p:nvCxnSpPr>
        <p:spPr>
          <a:xfrm flipH="1">
            <a:off x="3143672" y="2732950"/>
            <a:ext cx="5256584" cy="16321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700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C2815E-4CD5-4AE4-A122-E2C3E2C6FA11}"/>
              </a:ext>
            </a:extLst>
          </p:cNvPr>
          <p:cNvSpPr txBox="1"/>
          <p:nvPr/>
        </p:nvSpPr>
        <p:spPr>
          <a:xfrm>
            <a:off x="1271464" y="908778"/>
            <a:ext cx="49616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ЭМ в аудитории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ADA4966-CD36-4376-8E21-B81B79E3C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5" t="24801" r="69629" b="9400"/>
          <a:stretch/>
        </p:blipFill>
        <p:spPr>
          <a:xfrm>
            <a:off x="601011" y="1562557"/>
            <a:ext cx="3137626" cy="44587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F9ACB60-33F5-4A63-93C7-86CE55377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" t="24800" r="69687" b="8001"/>
          <a:stretch/>
        </p:blipFill>
        <p:spPr>
          <a:xfrm>
            <a:off x="2977274" y="2027275"/>
            <a:ext cx="2902702" cy="43540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DFA68CD-D8CD-4708-8EC7-99CAC0A6EC9C}"/>
              </a:ext>
            </a:extLst>
          </p:cNvPr>
          <p:cNvSpPr/>
          <p:nvPr/>
        </p:nvSpPr>
        <p:spPr>
          <a:xfrm>
            <a:off x="6233078" y="2079708"/>
            <a:ext cx="5191513" cy="364005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Технический специалист и организаторы в аудитории подписывают протокол печати ЭМ в аудитории (форма </a:t>
            </a:r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ППЭ-23</a:t>
            </a: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) и протокол проведения процедуры сканирования бланков ГИА в аудитории ППЭ (форма </a:t>
            </a:r>
            <a:r>
              <a:rPr lang="ru-RU" b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ППЭ-15</a:t>
            </a:r>
            <a:r>
              <a:rPr lang="ru-RU" b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2006926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C2815E-4CD5-4AE4-A122-E2C3E2C6FA11}"/>
              </a:ext>
            </a:extLst>
          </p:cNvPr>
          <p:cNvSpPr txBox="1"/>
          <p:nvPr/>
        </p:nvSpPr>
        <p:spPr>
          <a:xfrm>
            <a:off x="1271464" y="908778"/>
            <a:ext cx="79624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Сбор ЭМ по окончании сканирования в аудитории</a:t>
            </a:r>
          </a:p>
        </p:txBody>
      </p:sp>
      <p:pic>
        <p:nvPicPr>
          <p:cNvPr id="6" name="Содержимое 7" descr="Форма 11-ППЭ_new.JPG">
            <a:extLst>
              <a:ext uri="{FF2B5EF4-FFF2-40B4-BE49-F238E27FC236}">
                <a16:creationId xmlns:a16="http://schemas.microsoft.com/office/drawing/2014/main" xmlns="" id="{CE7479C3-9F3C-45BA-A4E3-3C3D410DD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</a:blip>
          <a:srcRect/>
          <a:stretch>
            <a:fillRect/>
          </a:stretch>
        </p:blipFill>
        <p:spPr bwMode="auto">
          <a:xfrm>
            <a:off x="1524746" y="1628800"/>
            <a:ext cx="2672871" cy="19637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B01C7E1-EBBE-4E4A-AF92-B3DD87420B81}"/>
              </a:ext>
            </a:extLst>
          </p:cNvPr>
          <p:cNvSpPr/>
          <p:nvPr/>
        </p:nvSpPr>
        <p:spPr>
          <a:xfrm>
            <a:off x="1606620" y="4406562"/>
            <a:ext cx="2672871" cy="1963742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ПАКЕТ</a:t>
            </a:r>
            <a:b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</a:br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С ЧЕРНОВИКАМИ</a:t>
            </a:r>
          </a:p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(хранится в ППЭ  в течение месяца со дня проведения ЕГЭ)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8F91B322-51F1-4F5D-BE80-03F5B2E6265B}"/>
              </a:ext>
            </a:extLst>
          </p:cNvPr>
          <p:cNvGrpSpPr/>
          <p:nvPr/>
        </p:nvGrpSpPr>
        <p:grpSpPr>
          <a:xfrm>
            <a:off x="7320136" y="1628800"/>
            <a:ext cx="2977671" cy="2268542"/>
            <a:chOff x="5941033" y="2574612"/>
            <a:chExt cx="2977671" cy="226854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781FD6A8-CB7B-43CD-8592-84B70D9DDADE}"/>
                </a:ext>
              </a:extLst>
            </p:cNvPr>
            <p:cNvSpPr/>
            <p:nvPr/>
          </p:nvSpPr>
          <p:spPr>
            <a:xfrm>
              <a:off x="5941033" y="2574612"/>
              <a:ext cx="2672871" cy="19637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96DA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496DA7"/>
                </a:solidFill>
                <a:latin typeface="Philosopher" panose="00000500000000000000" pitchFamily="2" charset="-52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88C46C09-DCFA-484C-BB18-ED03D9FCDA42}"/>
                </a:ext>
              </a:extLst>
            </p:cNvPr>
            <p:cNvSpPr/>
            <p:nvPr/>
          </p:nvSpPr>
          <p:spPr>
            <a:xfrm>
              <a:off x="6093433" y="2727012"/>
              <a:ext cx="2672871" cy="19637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96DA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rgbClr val="496DA7"/>
                </a:solidFill>
                <a:latin typeface="Philosopher" panose="00000500000000000000" pitchFamily="2" charset="-52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399AF3B6-20AD-48DB-A1A3-6355AA7F60CE}"/>
                </a:ext>
              </a:extLst>
            </p:cNvPr>
            <p:cNvSpPr/>
            <p:nvPr/>
          </p:nvSpPr>
          <p:spPr>
            <a:xfrm>
              <a:off x="6245833" y="2879412"/>
              <a:ext cx="2672871" cy="19637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96DA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496DA7"/>
                  </a:solidFill>
                  <a:latin typeface="Philosopher" panose="00000500000000000000" pitchFamily="2" charset="-52"/>
                </a:rPr>
                <a:t>ФОРМЫ</a:t>
              </a:r>
              <a:br>
                <a:rPr lang="ru-RU" b="1" dirty="0">
                  <a:solidFill>
                    <a:srgbClr val="496DA7"/>
                  </a:solidFill>
                  <a:latin typeface="Philosopher" panose="00000500000000000000" pitchFamily="2" charset="-52"/>
                </a:rPr>
              </a:br>
              <a:r>
                <a:rPr lang="ru-RU" b="1" dirty="0">
                  <a:solidFill>
                    <a:srgbClr val="496DA7"/>
                  </a:solidFill>
                  <a:latin typeface="Philosopher" panose="00000500000000000000" pitchFamily="2" charset="-52"/>
                </a:rPr>
                <a:t>АУДИТОРИИ ППЭ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C5BAC85-3ABF-40EA-8F0C-255861BDC8B4}"/>
              </a:ext>
            </a:extLst>
          </p:cNvPr>
          <p:cNvSpPr/>
          <p:nvPr/>
        </p:nvSpPr>
        <p:spPr>
          <a:xfrm>
            <a:off x="1524746" y="1622787"/>
            <a:ext cx="2672871" cy="1963742"/>
          </a:xfrm>
          <a:prstGeom prst="rect">
            <a:avLst/>
          </a:prstGeom>
          <a:noFill/>
          <a:ln w="12700">
            <a:solidFill>
              <a:srgbClr val="496DA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  <a:t>ВОЗВРАТНЫЙ ДОСТАВОЧНЫЙ ПАКЕТ</a:t>
            </a:r>
            <a:b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</a:br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  <a:t>С БЛАНКАМИ ОТВЕТОВ</a:t>
            </a:r>
          </a:p>
        </p:txBody>
      </p:sp>
      <p:pic>
        <p:nvPicPr>
          <p:cNvPr id="14" name="Содержимое 7" descr="Форма 11-ППЭ_new.JPG">
            <a:extLst>
              <a:ext uri="{FF2B5EF4-FFF2-40B4-BE49-F238E27FC236}">
                <a16:creationId xmlns:a16="http://schemas.microsoft.com/office/drawing/2014/main" xmlns="" id="{0D47542F-B320-4061-B974-40634D68C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</a:blip>
          <a:srcRect/>
          <a:stretch>
            <a:fillRect/>
          </a:stretch>
        </p:blipFill>
        <p:spPr bwMode="auto">
          <a:xfrm>
            <a:off x="7396336" y="4175797"/>
            <a:ext cx="2672871" cy="19637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15B9FD3-16B8-4FFF-B6E8-511C52B88479}"/>
              </a:ext>
            </a:extLst>
          </p:cNvPr>
          <p:cNvSpPr/>
          <p:nvPr/>
        </p:nvSpPr>
        <p:spPr>
          <a:xfrm>
            <a:off x="7396336" y="4328197"/>
            <a:ext cx="26728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  <a:t>ВОЗВРАТНЫЙ ДОСТАВОЧНЫЙ ПАКЕТ</a:t>
            </a:r>
            <a:b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</a:br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  <a:t>С ИСПОРЧЕННЫМИ (БРАКОВАННЫМИ) ЭМ</a:t>
            </a:r>
          </a:p>
        </p:txBody>
      </p:sp>
      <p:pic>
        <p:nvPicPr>
          <p:cNvPr id="16" name="Содержимое 7" descr="Форма 11-ППЭ_new.JPG">
            <a:extLst>
              <a:ext uri="{FF2B5EF4-FFF2-40B4-BE49-F238E27FC236}">
                <a16:creationId xmlns:a16="http://schemas.microsoft.com/office/drawing/2014/main" xmlns="" id="{EC24A130-5D18-441E-8F12-162B726A8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</a:blip>
          <a:srcRect/>
          <a:stretch>
            <a:fillRect/>
          </a:stretch>
        </p:blipFill>
        <p:spPr bwMode="auto">
          <a:xfrm>
            <a:off x="4477074" y="1637764"/>
            <a:ext cx="2672871" cy="19637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0E84D9B-D03A-409F-B97F-6F2828444593}"/>
              </a:ext>
            </a:extLst>
          </p:cNvPr>
          <p:cNvSpPr/>
          <p:nvPr/>
        </p:nvSpPr>
        <p:spPr>
          <a:xfrm>
            <a:off x="4477074" y="1899662"/>
            <a:ext cx="2592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  <a:t>ВОЗВРАТНЫЙ ДОСТАВОЧНЫЙ ПАКЕТ</a:t>
            </a:r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 С ИСПОЛЬЗОВАННЫМИ КИМ И КОНТР. ЛИСТАМИ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0A7E8C6-3D18-45B7-B80F-FD6ACEA49A89}"/>
              </a:ext>
            </a:extLst>
          </p:cNvPr>
          <p:cNvSpPr/>
          <p:nvPr/>
        </p:nvSpPr>
        <p:spPr>
          <a:xfrm>
            <a:off x="4451105" y="4848596"/>
            <a:ext cx="2718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Все пакеты должны быть запечатаны в аудитории.</a:t>
            </a:r>
            <a:endParaRPr lang="ru-RU" b="1" dirty="0">
              <a:latin typeface="Philosophe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76019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C2815E-4CD5-4AE4-A122-E2C3E2C6FA11}"/>
              </a:ext>
            </a:extLst>
          </p:cNvPr>
          <p:cNvSpPr txBox="1"/>
          <p:nvPr/>
        </p:nvSpPr>
        <p:spPr>
          <a:xfrm>
            <a:off x="1271464" y="908778"/>
            <a:ext cx="53912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Сбор материалов: бланки ответов</a:t>
            </a:r>
          </a:p>
        </p:txBody>
      </p:sp>
      <p:pic>
        <p:nvPicPr>
          <p:cNvPr id="19" name="Рисунок 18" descr="new_ВДП (Форма ППЭ-11)_18.11.2020 (0)_итог.jpg">
            <a:extLst>
              <a:ext uri="{FF2B5EF4-FFF2-40B4-BE49-F238E27FC236}">
                <a16:creationId xmlns:a16="http://schemas.microsoft.com/office/drawing/2014/main" xmlns="" id="{8B2CC8B9-52C5-400E-8439-E4B1C50231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7608" y="1423925"/>
            <a:ext cx="7227425" cy="5101419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0B26D9DD-FFFE-4E1F-A019-59BF0CE3ACA6}"/>
              </a:ext>
            </a:extLst>
          </p:cNvPr>
          <p:cNvSpPr/>
          <p:nvPr/>
        </p:nvSpPr>
        <p:spPr>
          <a:xfrm>
            <a:off x="5351269" y="3445193"/>
            <a:ext cx="1008112" cy="1907411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5B1A6131-45EE-43C9-8158-8E7F683F29EB}"/>
              </a:ext>
            </a:extLst>
          </p:cNvPr>
          <p:cNvSpPr/>
          <p:nvPr/>
        </p:nvSpPr>
        <p:spPr>
          <a:xfrm rot="5400000">
            <a:off x="8634282" y="3269402"/>
            <a:ext cx="360039" cy="111612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23" name="Выноска 1 11">
            <a:extLst>
              <a:ext uri="{FF2B5EF4-FFF2-40B4-BE49-F238E27FC236}">
                <a16:creationId xmlns:a16="http://schemas.microsoft.com/office/drawing/2014/main" xmlns="" id="{F70EA9EE-6527-408D-86DA-6AD6479591DA}"/>
              </a:ext>
            </a:extLst>
          </p:cNvPr>
          <p:cNvSpPr/>
          <p:nvPr/>
        </p:nvSpPr>
        <p:spPr>
          <a:xfrm>
            <a:off x="1727191" y="4834551"/>
            <a:ext cx="2232248" cy="1333112"/>
          </a:xfrm>
          <a:prstGeom prst="borderCallout1">
            <a:avLst>
              <a:gd name="adj1" fmla="val 77541"/>
              <a:gd name="adj2" fmla="val 101657"/>
              <a:gd name="adj3" fmla="val 12074"/>
              <a:gd name="adj4" fmla="val 168305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УКАЗАТЬ КОЛИЧЕСТВО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БЛАНКОВ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ПО ТИПАМ </a:t>
            </a:r>
          </a:p>
        </p:txBody>
      </p:sp>
      <p:sp>
        <p:nvSpPr>
          <p:cNvPr id="24" name="Выноска 1 12">
            <a:extLst>
              <a:ext uri="{FF2B5EF4-FFF2-40B4-BE49-F238E27FC236}">
                <a16:creationId xmlns:a16="http://schemas.microsoft.com/office/drawing/2014/main" xmlns="" id="{E463981C-0776-45BE-9874-4B2956A9C83C}"/>
              </a:ext>
            </a:extLst>
          </p:cNvPr>
          <p:cNvSpPr/>
          <p:nvPr/>
        </p:nvSpPr>
        <p:spPr>
          <a:xfrm>
            <a:off x="8544272" y="2218049"/>
            <a:ext cx="2232248" cy="858286"/>
          </a:xfrm>
          <a:prstGeom prst="borderCallout1">
            <a:avLst>
              <a:gd name="adj1" fmla="val 102991"/>
              <a:gd name="adj2" fmla="val 37457"/>
              <a:gd name="adj3" fmla="val 172465"/>
              <a:gd name="adj4" fmla="val 30763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ОБЩЕЕ КОЛИЧЕСТВО БЛАНКОВ</a:t>
            </a:r>
          </a:p>
        </p:txBody>
      </p:sp>
    </p:spTree>
    <p:extLst>
      <p:ext uri="{BB962C8B-B14F-4D97-AF65-F5344CB8AC3E}">
        <p14:creationId xmlns:p14="http://schemas.microsoft.com/office/powerpoint/2010/main" val="36165552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C2815E-4CD5-4AE4-A122-E2C3E2C6FA11}"/>
              </a:ext>
            </a:extLst>
          </p:cNvPr>
          <p:cNvSpPr txBox="1"/>
          <p:nvPr/>
        </p:nvSpPr>
        <p:spPr>
          <a:xfrm>
            <a:off x="1271464" y="908778"/>
            <a:ext cx="78774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Сбор материалов: испорченные, бракованные ЭМ</a:t>
            </a:r>
          </a:p>
        </p:txBody>
      </p:sp>
      <p:pic>
        <p:nvPicPr>
          <p:cNvPr id="8" name="Рисунок 7" descr="new_ВДП (Форма ППЭ-11)_18.11.2020 (0)_итог.jpg">
            <a:extLst>
              <a:ext uri="{FF2B5EF4-FFF2-40B4-BE49-F238E27FC236}">
                <a16:creationId xmlns:a16="http://schemas.microsoft.com/office/drawing/2014/main" xmlns="" id="{9874EA9B-B687-42A9-88D3-3673E2B863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3991" y="1431986"/>
            <a:ext cx="7044951" cy="4972622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12E309AE-E6AB-457F-8BF3-7F365D6FB2DF}"/>
              </a:ext>
            </a:extLst>
          </p:cNvPr>
          <p:cNvSpPr/>
          <p:nvPr/>
        </p:nvSpPr>
        <p:spPr>
          <a:xfrm rot="5400000">
            <a:off x="6826330" y="3368399"/>
            <a:ext cx="517041" cy="327384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0" name="Выноска 1 12">
            <a:extLst>
              <a:ext uri="{FF2B5EF4-FFF2-40B4-BE49-F238E27FC236}">
                <a16:creationId xmlns:a16="http://schemas.microsoft.com/office/drawing/2014/main" xmlns="" id="{A27334AE-D5E6-46D2-B0B8-7BED5C5996F2}"/>
              </a:ext>
            </a:extLst>
          </p:cNvPr>
          <p:cNvSpPr/>
          <p:nvPr/>
        </p:nvSpPr>
        <p:spPr>
          <a:xfrm>
            <a:off x="6595344" y="3251937"/>
            <a:ext cx="2553599" cy="871140"/>
          </a:xfrm>
          <a:prstGeom prst="borderCallout1">
            <a:avLst>
              <a:gd name="adj1" fmla="val 102991"/>
              <a:gd name="adj2" fmla="val 37457"/>
              <a:gd name="adj3" fmla="val 172465"/>
              <a:gd name="adj4" fmla="val 30763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ОБЩЕЕ КОЛИЧЕСТВО ИСПОРЧЕННЫХ (БРАКОВАННЫХ) ЭМ</a:t>
            </a:r>
          </a:p>
        </p:txBody>
      </p:sp>
    </p:spTree>
    <p:extLst>
      <p:ext uri="{BB962C8B-B14F-4D97-AF65-F5344CB8AC3E}">
        <p14:creationId xmlns:p14="http://schemas.microsoft.com/office/powerpoint/2010/main" val="4150388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C2815E-4CD5-4AE4-A122-E2C3E2C6FA11}"/>
              </a:ext>
            </a:extLst>
          </p:cNvPr>
          <p:cNvSpPr txBox="1"/>
          <p:nvPr/>
        </p:nvSpPr>
        <p:spPr>
          <a:xfrm>
            <a:off x="1271464" y="908778"/>
            <a:ext cx="100399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Сбор материалов: использованные КИМ с контрольным листом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66913C-B939-4CC2-83FE-88098F26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060848"/>
            <a:ext cx="4305348" cy="3041858"/>
          </a:xfrm>
          <a:prstGeom prst="rect">
            <a:avLst/>
          </a:prstGeom>
        </p:spPr>
      </p:pic>
      <p:pic>
        <p:nvPicPr>
          <p:cNvPr id="11" name="Picture 3" descr="E:\Презентации\2008\13-14 марта\RUS_01_2007.png">
            <a:extLst>
              <a:ext uri="{FF2B5EF4-FFF2-40B4-BE49-F238E27FC236}">
                <a16:creationId xmlns:a16="http://schemas.microsoft.com/office/drawing/2014/main" xmlns="" id="{A12B6702-3D42-4021-8B41-1C223FCE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4575" y="2284365"/>
            <a:ext cx="2707099" cy="193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3" descr="E:\Презентации\2008\13-14 марта\RUS_01_2007.png">
            <a:extLst>
              <a:ext uri="{FF2B5EF4-FFF2-40B4-BE49-F238E27FC236}">
                <a16:creationId xmlns:a16="http://schemas.microsoft.com/office/drawing/2014/main" xmlns="" id="{5B3F444B-7F74-43A8-B6D1-91284F6CE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0559" y="2389958"/>
            <a:ext cx="2707099" cy="193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3" descr="E:\Презентации\2008\13-14 марта\RUS_01_2007.png">
            <a:extLst>
              <a:ext uri="{FF2B5EF4-FFF2-40B4-BE49-F238E27FC236}">
                <a16:creationId xmlns:a16="http://schemas.microsoft.com/office/drawing/2014/main" xmlns="" id="{8188B3AC-8BA2-4ABE-9B4D-E80D371A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6543" y="2495551"/>
            <a:ext cx="2707099" cy="193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Штриховая стрелка вправо 43">
            <a:extLst>
              <a:ext uri="{FF2B5EF4-FFF2-40B4-BE49-F238E27FC236}">
                <a16:creationId xmlns:a16="http://schemas.microsoft.com/office/drawing/2014/main" xmlns="" id="{003F7038-DE9F-43DC-9551-126D5C0F40D8}"/>
              </a:ext>
            </a:extLst>
          </p:cNvPr>
          <p:cNvSpPr/>
          <p:nvPr/>
        </p:nvSpPr>
        <p:spPr>
          <a:xfrm>
            <a:off x="5037260" y="3599094"/>
            <a:ext cx="1152128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E1641CF-6216-4AB8-9B46-4B3C3BF7A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3515" y="3522623"/>
            <a:ext cx="1745881" cy="261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Выноска 1 21">
            <a:extLst>
              <a:ext uri="{FF2B5EF4-FFF2-40B4-BE49-F238E27FC236}">
                <a16:creationId xmlns:a16="http://schemas.microsoft.com/office/drawing/2014/main" xmlns="" id="{A7F467DF-012A-4300-949C-BC5B1FE1B396}"/>
              </a:ext>
            </a:extLst>
          </p:cNvPr>
          <p:cNvSpPr/>
          <p:nvPr/>
        </p:nvSpPr>
        <p:spPr>
          <a:xfrm>
            <a:off x="6477420" y="4863576"/>
            <a:ext cx="2808311" cy="970587"/>
          </a:xfrm>
          <a:prstGeom prst="borderCallout1">
            <a:avLst>
              <a:gd name="adj1" fmla="val 2582"/>
              <a:gd name="adj2" fmla="val 38742"/>
              <a:gd name="adj3" fmla="val -82897"/>
              <a:gd name="adj4" fmla="val 85602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hilosopher" panose="00000500000000000000" pitchFamily="2" charset="-52"/>
              </a:rPr>
              <a:t>ОБЩЕЕ КОЛИЧЕСТВО ИСПОЛЬЗОВАННЫХ КИМ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13AB1CFC-3C1B-4400-B89B-043CC950DA60}"/>
              </a:ext>
            </a:extLst>
          </p:cNvPr>
          <p:cNvSpPr/>
          <p:nvPr/>
        </p:nvSpPr>
        <p:spPr>
          <a:xfrm rot="5400000">
            <a:off x="9086731" y="3109853"/>
            <a:ext cx="432045" cy="147616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9162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5710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Сбор материалов: формы аудитории ППЭ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335360" y="1484784"/>
            <a:ext cx="115212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900" dirty="0">
                <a:solidFill>
                  <a:srgbClr val="282828"/>
                </a:solidFill>
              </a:rPr>
              <a:t>Протокол проведения ГИА в аудитории (</a:t>
            </a:r>
            <a:r>
              <a:rPr lang="ru-RU" sz="1900" b="1" dirty="0"/>
              <a:t>ППЭ-05-02</a:t>
            </a:r>
            <a:r>
              <a:rPr lang="ru-RU" sz="1900" dirty="0">
                <a:solidFill>
                  <a:srgbClr val="282828"/>
                </a:solidFill>
              </a:rPr>
              <a:t>);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r>
              <a:rPr lang="ru-RU" sz="1900" dirty="0">
                <a:solidFill>
                  <a:srgbClr val="282828"/>
                </a:solidFill>
              </a:rPr>
              <a:t>Ведомость коррекции персональных данных участников ГИА в аудитории (</a:t>
            </a:r>
            <a:r>
              <a:rPr lang="ru-RU" sz="1900" b="1" dirty="0"/>
              <a:t>ППЭ-12-02</a:t>
            </a:r>
            <a:r>
              <a:rPr lang="ru-RU" sz="1900" dirty="0">
                <a:solidFill>
                  <a:srgbClr val="282828"/>
                </a:solidFill>
              </a:rPr>
              <a:t>) (если заполнялась);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r>
              <a:rPr lang="ru-RU" sz="1900" dirty="0">
                <a:solidFill>
                  <a:srgbClr val="282828"/>
                </a:solidFill>
              </a:rPr>
              <a:t>Ведомость использования дополнительных бланков ответов №2 (</a:t>
            </a:r>
            <a:r>
              <a:rPr lang="ru-RU" sz="1900" b="1" dirty="0"/>
              <a:t>ППЭ-12-03</a:t>
            </a:r>
            <a:r>
              <a:rPr lang="ru-RU" sz="1900" dirty="0">
                <a:solidFill>
                  <a:srgbClr val="282828"/>
                </a:solidFill>
              </a:rPr>
              <a:t>) (если заполнялась);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pPr algn="just"/>
            <a:r>
              <a:rPr lang="ru-RU" sz="1900" dirty="0">
                <a:solidFill>
                  <a:srgbClr val="282828"/>
                </a:solidFill>
              </a:rPr>
              <a:t>Ведомость учета времени отсутствия участников ГИА в аудитории (</a:t>
            </a:r>
            <a:r>
              <a:rPr lang="ru-RU" sz="1900" b="1" dirty="0"/>
              <a:t>ППЭ-12-04МАШ</a:t>
            </a:r>
            <a:r>
              <a:rPr lang="ru-RU" sz="1900" dirty="0">
                <a:solidFill>
                  <a:srgbClr val="282828"/>
                </a:solidFill>
              </a:rPr>
              <a:t>);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r>
              <a:rPr lang="ru-RU" sz="1900" dirty="0">
                <a:solidFill>
                  <a:srgbClr val="282828"/>
                </a:solidFill>
              </a:rPr>
              <a:t>Служебные записки (если оформлялись);</a:t>
            </a:r>
          </a:p>
          <a:p>
            <a:endParaRPr lang="ru-RU" sz="1900" dirty="0">
              <a:solidFill>
                <a:srgbClr val="282828"/>
              </a:solidFill>
            </a:endParaRPr>
          </a:p>
          <a:p>
            <a:r>
              <a:rPr lang="ru-RU" sz="1900" b="1" dirty="0"/>
              <a:t>Калибровочный лист аудитории</a:t>
            </a:r>
            <a:r>
              <a:rPr lang="ru-RU" sz="1900" dirty="0">
                <a:solidFill>
                  <a:srgbClr val="282828"/>
                </a:solidFill>
              </a:rPr>
              <a:t>.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19D1775F-04FC-4500-856C-5EF13887284C}"/>
              </a:ext>
            </a:extLst>
          </p:cNvPr>
          <p:cNvSpPr txBox="1">
            <a:spLocks/>
          </p:cNvSpPr>
          <p:nvPr/>
        </p:nvSpPr>
        <p:spPr bwMode="auto">
          <a:xfrm>
            <a:off x="335360" y="5169333"/>
            <a:ext cx="11521280" cy="1284003"/>
          </a:xfrm>
          <a:prstGeom prst="rect">
            <a:avLst/>
          </a:prstGeom>
          <a:solidFill>
            <a:srgbClr val="A42727"/>
          </a:solidFill>
          <a:ln w="9525">
            <a:solidFill>
              <a:srgbClr val="28282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После сбора и упаковки ЭМ в аудитории  и подписания протокола о проведении экзамена в аудитории (Форма ППЭ-05-02) ответственный организатор </a:t>
            </a:r>
            <a:r>
              <a:rPr lang="ru-RU" sz="2000" b="1" dirty="0">
                <a:solidFill>
                  <a:schemeClr val="bg1"/>
                </a:solidFill>
                <a:latin typeface="Philosopher" panose="00000500000000000000" pitchFamily="2" charset="-52"/>
              </a:rPr>
              <a:t>на камеру видеонаблюдения  объявляет об окончании экзамена, зачитывает все данные протокола, время подписания протокола</a:t>
            </a:r>
            <a:r>
              <a:rPr lang="ru-RU" sz="2000" dirty="0">
                <a:solidFill>
                  <a:schemeClr val="bg1"/>
                </a:solidFill>
                <a:latin typeface="Philosopher" panose="00000500000000000000" pitchFamily="2" charset="-52"/>
              </a:rPr>
              <a:t>  и демонстрирует запечатанные ВДП с ЭМ.</a:t>
            </a:r>
          </a:p>
        </p:txBody>
      </p:sp>
    </p:spTree>
    <p:extLst>
      <p:ext uri="{BB962C8B-B14F-4D97-AF65-F5344CB8AC3E}">
        <p14:creationId xmlns:p14="http://schemas.microsoft.com/office/powerpoint/2010/main" val="8178927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048544" y="3198167"/>
            <a:ext cx="10094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ЗАВЕРШЕНИЕ ПРОВЕДЕНИЯ ЕГЭ В ППЭ</a:t>
            </a:r>
          </a:p>
        </p:txBody>
      </p:sp>
    </p:spTree>
    <p:extLst>
      <p:ext uri="{BB962C8B-B14F-4D97-AF65-F5344CB8AC3E}">
        <p14:creationId xmlns:p14="http://schemas.microsoft.com/office/powerpoint/2010/main" val="147879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1006397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Лица, имеющие право использовать средства связи в штабе ППЭ</a:t>
            </a:r>
            <a:b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в день проведения экзамена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A58AE215-D8E6-4403-A911-73F72FBBA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988840"/>
            <a:ext cx="11377264" cy="4324016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spcBef>
                <a:spcPct val="0"/>
              </a:spcBef>
              <a:buBlip>
                <a:blip r:embed="rId2"/>
              </a:buBlip>
            </a:pPr>
            <a:r>
              <a:rPr lang="ru-RU" sz="2000" dirty="0">
                <a:latin typeface="Philosopher" panose="00000500000000000000" pitchFamily="2" charset="-52"/>
              </a:rPr>
              <a:t>руководитель ППЭ;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Blip>
                <a:blip r:embed="rId2"/>
              </a:buBlip>
            </a:pPr>
            <a:r>
              <a:rPr lang="ru-RU" sz="2000" dirty="0">
                <a:latin typeface="Philosopher" panose="00000500000000000000" pitchFamily="2" charset="-52"/>
              </a:rPr>
              <a:t>члены ГЭК;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Blip>
                <a:blip r:embed="rId2"/>
              </a:buBlip>
            </a:pPr>
            <a:r>
              <a:rPr lang="ru-RU" sz="2000" dirty="0">
                <a:latin typeface="Philosopher" panose="00000500000000000000" pitchFamily="2" charset="-52"/>
              </a:rPr>
              <a:t>руководитель организации, в помещениях которой организован ППЭ, или уполномоченное им лицо;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Blip>
                <a:blip r:embed="rId2"/>
              </a:buBlip>
            </a:pPr>
            <a:r>
              <a:rPr lang="ru-RU" sz="2000" dirty="0">
                <a:latin typeface="Philosopher" panose="00000500000000000000" pitchFamily="2" charset="-52"/>
              </a:rPr>
              <a:t>технический специалист;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Blip>
                <a:blip r:embed="rId2"/>
              </a:buBlip>
            </a:pPr>
            <a:r>
              <a:rPr lang="ru-RU" sz="2000" dirty="0">
                <a:latin typeface="Philosopher" panose="00000500000000000000" pitchFamily="2" charset="-52"/>
              </a:rPr>
              <a:t>сотрудники, осуществляющие охрану правопорядка, и (или) сотрудники органов внутренних дел (полиции);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Blip>
                <a:blip r:embed="rId2"/>
              </a:buBlip>
            </a:pPr>
            <a:r>
              <a:rPr lang="ru-RU" sz="2000" dirty="0">
                <a:latin typeface="Philosopher" panose="00000500000000000000" pitchFamily="2" charset="-52"/>
              </a:rPr>
              <a:t>аккредитованные представители средств массовой информации;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Blip>
                <a:blip r:embed="rId2"/>
              </a:buBlip>
            </a:pPr>
            <a:r>
              <a:rPr lang="ru-RU" sz="2000" dirty="0">
                <a:latin typeface="Philosopher" panose="00000500000000000000" pitchFamily="2" charset="-52"/>
              </a:rPr>
              <a:t>аккредитованные общественные наблюдатели;</a:t>
            </a:r>
          </a:p>
          <a:p>
            <a:pPr marL="285750" indent="-285750">
              <a:lnSpc>
                <a:spcPct val="120000"/>
              </a:lnSpc>
              <a:spcBef>
                <a:spcPct val="0"/>
              </a:spcBef>
              <a:buBlip>
                <a:blip r:embed="rId2"/>
              </a:buBlip>
            </a:pPr>
            <a:r>
              <a:rPr lang="ru-RU" sz="2000" dirty="0">
                <a:latin typeface="Philosopher" panose="00000500000000000000" pitchFamily="2" charset="-52"/>
              </a:rPr>
              <a:t>должностные лица Рособрнадзора и иные лица, определенные Рособрнадзором,  должностные лица органа исполнительной власти субъекта Российской Федерации, осуществляющего переданные полномочия Российской Федерации в сфере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200326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56765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Завершение проведения ЕГЭ в ППЭ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2C2D7-F93B-431A-ADEE-B5708B32E9EC}"/>
              </a:ext>
            </a:extLst>
          </p:cNvPr>
          <p:cNvSpPr txBox="1"/>
          <p:nvPr/>
        </p:nvSpPr>
        <p:spPr>
          <a:xfrm>
            <a:off x="119336" y="1722360"/>
            <a:ext cx="74526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После окончания экзамена руководитель ППЭ должен: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951D75D6-D216-44B1-A6A8-6E61E5646D09}"/>
              </a:ext>
            </a:extLst>
          </p:cNvPr>
          <p:cNvSpPr txBox="1">
            <a:spLocks/>
          </p:cNvSpPr>
          <p:nvPr/>
        </p:nvSpPr>
        <p:spPr bwMode="auto">
          <a:xfrm>
            <a:off x="335360" y="2348880"/>
            <a:ext cx="11521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</a:rPr>
              <a:t>Совместно с членом ГЭК проконтролировать передачу техническим специалистом электронных журналов работы станций организатора, включая резервные, в систему мониторинга готовности ППЭ.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В присутствии члена ГЭК принять от ответственных организаторов в аудиториях ППЭ аудиторные комплекты и, не вскрывая их, оформить совместно с членом ГЭК соответствующие формы ППЭ (</a:t>
            </a:r>
            <a:r>
              <a:rPr lang="ru-RU" sz="2000" b="1" dirty="0"/>
              <a:t>ППЭ-13-02-МАШ, ППЭ 14-01, ППЭ 13-01, ППЭ-14-02</a:t>
            </a:r>
            <a:r>
              <a:rPr lang="ru-RU" sz="2000" dirty="0">
                <a:solidFill>
                  <a:srgbClr val="282828"/>
                </a:solidFill>
              </a:rPr>
              <a:t>) на основании данных формы </a:t>
            </a:r>
            <a:r>
              <a:rPr lang="ru-RU" sz="2000" b="1" dirty="0"/>
              <a:t>ППЭ-11</a:t>
            </a:r>
            <a:r>
              <a:rPr lang="ru-RU" sz="2000" dirty="0">
                <a:solidFill>
                  <a:srgbClr val="282828"/>
                </a:solidFill>
              </a:rPr>
              <a:t>.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Получить от общественных наблюдателей Акты общественного наблюдения о проведении ГИА в ППЭ (в случае неявки общественного наблюдателя в форме </a:t>
            </a:r>
            <a:r>
              <a:rPr lang="ru-RU" sz="2000" b="1" dirty="0"/>
              <a:t>ППЭ-18-МАШ</a:t>
            </a:r>
            <a:r>
              <a:rPr lang="ru-RU" sz="2000" dirty="0">
                <a:solidFill>
                  <a:srgbClr val="282828"/>
                </a:solidFill>
              </a:rPr>
              <a:t> поставить соответствующую отметку в разделе «Общественный наблюдатель не явился в ППЭ»).</a:t>
            </a:r>
          </a:p>
        </p:txBody>
      </p:sp>
    </p:spTree>
    <p:extLst>
      <p:ext uri="{BB962C8B-B14F-4D97-AF65-F5344CB8AC3E}">
        <p14:creationId xmlns:p14="http://schemas.microsoft.com/office/powerpoint/2010/main" val="2154364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53447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форм ППЭ в штабе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9957EB-2E0A-4874-BF6D-CC03EF3E3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12167">
            <a:off x="1661049" y="2594062"/>
            <a:ext cx="1317526" cy="1317526"/>
          </a:xfrm>
          <a:prstGeom prst="rect">
            <a:avLst/>
          </a:prstGeom>
        </p:spPr>
      </p:pic>
      <p:sp>
        <p:nvSpPr>
          <p:cNvPr id="7" name="Объект 9">
            <a:extLst>
              <a:ext uri="{FF2B5EF4-FFF2-40B4-BE49-F238E27FC236}">
                <a16:creationId xmlns:a16="http://schemas.microsoft.com/office/drawing/2014/main" xmlns="" id="{8682FE4D-01C5-469C-9854-9A301AE1B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0527" y="3036093"/>
            <a:ext cx="3432452" cy="695147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496DA7"/>
                </a:solidFill>
                <a:latin typeface="Philosopher" panose="00000500000000000000" pitchFamily="2" charset="-52"/>
              </a:rPr>
              <a:t>СТАНЦИЯ ШТАБА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3967AE9-8217-434D-B687-7CD257DFAF2E}"/>
              </a:ext>
            </a:extLst>
          </p:cNvPr>
          <p:cNvSpPr/>
          <p:nvPr/>
        </p:nvSpPr>
        <p:spPr>
          <a:xfrm>
            <a:off x="2401256" y="2878993"/>
            <a:ext cx="2016224" cy="1076400"/>
          </a:xfrm>
          <a:prstGeom prst="rect">
            <a:avLst/>
          </a:prstGeom>
          <a:solidFill>
            <a:schemeClr val="bg1"/>
          </a:solidFill>
          <a:ln w="19050">
            <a:solidFill>
              <a:srgbClr val="496DA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496DA7"/>
                </a:solidFill>
                <a:latin typeface="Philosopher" panose="00000500000000000000" pitchFamily="2" charset="-52"/>
              </a:rPr>
              <a:t>ТЕХНИЧЕСКИЙ СПЕЦИАЛИСТ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6728C7D-9932-4ED0-98C8-D516DB717E4B}"/>
              </a:ext>
            </a:extLst>
          </p:cNvPr>
          <p:cNvSpPr/>
          <p:nvPr/>
        </p:nvSpPr>
        <p:spPr>
          <a:xfrm>
            <a:off x="2401256" y="4679711"/>
            <a:ext cx="2016224" cy="10770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ЧЛЕН ГЭК</a:t>
            </a:r>
            <a:b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В ППЭ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0FA109-F434-457D-8029-97C86A684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527" y="3908186"/>
            <a:ext cx="3459802" cy="14502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0781BC7-A448-48B9-A548-7D6CA4B08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415" y="3850914"/>
            <a:ext cx="1621625" cy="15866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4D36055-7736-4F5D-A352-2AF95BCC2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47183">
            <a:off x="3444299" y="5061047"/>
            <a:ext cx="1365622" cy="7437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EEE9527-2669-478F-9474-5FFF4610F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524" y="1404669"/>
            <a:ext cx="2127688" cy="109737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2F95BF2-328B-47F8-B697-50BF7FC21C73}"/>
              </a:ext>
            </a:extLst>
          </p:cNvPr>
          <p:cNvSpPr/>
          <p:nvPr/>
        </p:nvSpPr>
        <p:spPr>
          <a:xfrm>
            <a:off x="4554654" y="1393672"/>
            <a:ext cx="5933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5E9E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передает формы ППЭ-07, ППЭ-14-01, ППЭ-13-02-МАШ, ППЭ-18-МАШ (при наличии), ППЭ-19 (при наличии), ППЭ-21 (при наличии), ППЭ-22 (при наличии), материалы апелляций (при наличии)</a:t>
            </a:r>
          </a:p>
        </p:txBody>
      </p:sp>
      <p:sp>
        <p:nvSpPr>
          <p:cNvPr id="17" name="Штриховая стрелка вправо 14">
            <a:extLst>
              <a:ext uri="{FF2B5EF4-FFF2-40B4-BE49-F238E27FC236}">
                <a16:creationId xmlns:a16="http://schemas.microsoft.com/office/drawing/2014/main" xmlns="" id="{A64E64A9-B7E1-41CE-AEB9-2AD27D4F5489}"/>
              </a:ext>
            </a:extLst>
          </p:cNvPr>
          <p:cNvSpPr/>
          <p:nvPr/>
        </p:nvSpPr>
        <p:spPr>
          <a:xfrm>
            <a:off x="5128335" y="4473962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B891EDD-DCF9-4AE5-9668-E2A09BDF1C96}"/>
              </a:ext>
            </a:extLst>
          </p:cNvPr>
          <p:cNvSpPr/>
          <p:nvPr/>
        </p:nvSpPr>
        <p:spPr>
          <a:xfrm>
            <a:off x="1779530" y="5807005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Blip>
                <a:blip r:embed="rId7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активирует загруженный на станцию сканирования в ППЭ ключ доступа к ЭМ</a:t>
            </a:r>
          </a:p>
          <a:p>
            <a:pPr marL="342900" indent="-342900" algn="just">
              <a:buBlip>
                <a:blip r:embed="rId7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после сканирования проверяет экспортируемые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E4D90D9-E8B2-46F1-88E2-FA32B727FAD3}"/>
              </a:ext>
            </a:extLst>
          </p:cNvPr>
          <p:cNvSpPr/>
          <p:nvPr/>
        </p:nvSpPr>
        <p:spPr>
          <a:xfrm>
            <a:off x="1457621" y="3908774"/>
            <a:ext cx="468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Blip>
                <a:blip r:embed="rId7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загружает ключ доступа к ЭМ</a:t>
            </a:r>
          </a:p>
          <a:p>
            <a:pPr marL="342900" indent="-342900" algn="just">
              <a:buBlip>
                <a:blip r:embed="rId7"/>
              </a:buBlip>
            </a:pPr>
            <a:r>
              <a:rPr lang="ru-RU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осуществляет сканирование и экспорт</a:t>
            </a:r>
          </a:p>
        </p:txBody>
      </p:sp>
      <p:sp>
        <p:nvSpPr>
          <p:cNvPr id="20" name="Штриховая стрелка вправо 11">
            <a:extLst>
              <a:ext uri="{FF2B5EF4-FFF2-40B4-BE49-F238E27FC236}">
                <a16:creationId xmlns:a16="http://schemas.microsoft.com/office/drawing/2014/main" xmlns="" id="{C29655CB-95F6-4FD8-AE14-67B65C7E70ED}"/>
              </a:ext>
            </a:extLst>
          </p:cNvPr>
          <p:cNvSpPr/>
          <p:nvPr/>
        </p:nvSpPr>
        <p:spPr>
          <a:xfrm rot="5400000">
            <a:off x="2971023" y="2396906"/>
            <a:ext cx="596335" cy="529689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859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/>
        </p:blipFill>
        <p:spPr>
          <a:xfrm>
            <a:off x="1415480" y="1844824"/>
            <a:ext cx="8625533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A8C348-E84C-4E7C-A74D-B666C7FFF536}"/>
              </a:ext>
            </a:extLst>
          </p:cNvPr>
          <p:cNvSpPr txBox="1"/>
          <p:nvPr/>
        </p:nvSpPr>
        <p:spPr>
          <a:xfrm>
            <a:off x="1271464" y="908778"/>
            <a:ext cx="72603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Сканирование в штабе ППЭ (Станция ШТАБА)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00256" y="1844824"/>
            <a:ext cx="3464457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Philosopher" panose="00000500000000000000" pitchFamily="2" charset="-52"/>
              </a:rPr>
              <a:t>Экзамен. Сканирование ППЭ.</a:t>
            </a:r>
          </a:p>
          <a:p>
            <a:r>
              <a:rPr lang="ru-RU" sz="2000" dirty="0">
                <a:latin typeface="Philosopher" panose="00000500000000000000" pitchFamily="2" charset="-52"/>
              </a:rPr>
              <a:t>Общий вид станции Штаба в ППЭ.</a:t>
            </a:r>
          </a:p>
        </p:txBody>
      </p:sp>
      <p:cxnSp>
        <p:nvCxnSpPr>
          <p:cNvPr id="5" name="Прямая со стрелкой 4"/>
          <p:cNvCxnSpPr>
            <a:stCxn id="4" idx="2"/>
          </p:cNvCxnSpPr>
          <p:nvPr/>
        </p:nvCxnSpPr>
        <p:spPr>
          <a:xfrm flipH="1">
            <a:off x="7608169" y="3168263"/>
            <a:ext cx="2524316" cy="4047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4572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A8C348-E84C-4E7C-A74D-B666C7FFF536}"/>
              </a:ext>
            </a:extLst>
          </p:cNvPr>
          <p:cNvSpPr txBox="1"/>
          <p:nvPr/>
        </p:nvSpPr>
        <p:spPr>
          <a:xfrm>
            <a:off x="1271464" y="908778"/>
            <a:ext cx="83086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Завершение экзамена. Передача материалов в РЦОИ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0C1B9E09-688E-4747-8854-34F74CA87942}"/>
              </a:ext>
            </a:extLst>
          </p:cNvPr>
          <p:cNvSpPr/>
          <p:nvPr/>
        </p:nvSpPr>
        <p:spPr>
          <a:xfrm>
            <a:off x="1505099" y="2785139"/>
            <a:ext cx="5715885" cy="792088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Из личного кабинета передает </a:t>
            </a:r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статус «Все пакеты сформированы и отправлены в РЦОИ» 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5EF33D1B-DDBC-4C31-9B5F-B02EF6320138}"/>
              </a:ext>
            </a:extLst>
          </p:cNvPr>
          <p:cNvSpPr/>
          <p:nvPr/>
        </p:nvSpPr>
        <p:spPr>
          <a:xfrm>
            <a:off x="7778545" y="2785139"/>
            <a:ext cx="2149442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006AB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Технический специалист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A0F87E86-9F06-44BD-8E0E-76BAAF14ABBC}"/>
              </a:ext>
            </a:extLst>
          </p:cNvPr>
          <p:cNvCxnSpPr/>
          <p:nvPr/>
        </p:nvCxnSpPr>
        <p:spPr>
          <a:xfrm flipH="1" flipV="1">
            <a:off x="7229735" y="3189524"/>
            <a:ext cx="540060" cy="2054"/>
          </a:xfrm>
          <a:prstGeom prst="straightConnector1">
            <a:avLst/>
          </a:prstGeom>
          <a:ln w="57150">
            <a:solidFill>
              <a:srgbClr val="006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BC55C13-80DD-42B8-902E-7D146DB6A63A}"/>
              </a:ext>
            </a:extLst>
          </p:cNvPr>
          <p:cNvSpPr/>
          <p:nvPr/>
        </p:nvSpPr>
        <p:spPr>
          <a:xfrm>
            <a:off x="1505099" y="1696578"/>
            <a:ext cx="5724636" cy="792088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Из личного кабинета передает в РЦОИ пакеты с бланками и формы ППЭ</a:t>
            </a:r>
          </a:p>
          <a:p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Проверяет данные на соответствие рассадке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55898193-0E09-4FD2-B7D9-2A383B3FF51F}"/>
              </a:ext>
            </a:extLst>
          </p:cNvPr>
          <p:cNvSpPr/>
          <p:nvPr/>
        </p:nvSpPr>
        <p:spPr>
          <a:xfrm>
            <a:off x="7773446" y="1700969"/>
            <a:ext cx="2149441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006AB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Технический специалист</a:t>
            </a:r>
          </a:p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Член ГЭК 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E518AAF7-3985-475D-BA4F-3C75D8063D39}"/>
              </a:ext>
            </a:extLst>
          </p:cNvPr>
          <p:cNvCxnSpPr/>
          <p:nvPr/>
        </p:nvCxnSpPr>
        <p:spPr>
          <a:xfrm flipH="1" flipV="1">
            <a:off x="7220984" y="2100003"/>
            <a:ext cx="540060" cy="2054"/>
          </a:xfrm>
          <a:prstGeom prst="straightConnector1">
            <a:avLst/>
          </a:prstGeom>
          <a:ln w="57150">
            <a:solidFill>
              <a:srgbClr val="006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E265723C-1368-454D-9A50-401291DE6BB2}"/>
              </a:ext>
            </a:extLst>
          </p:cNvPr>
          <p:cNvSpPr/>
          <p:nvPr/>
        </p:nvSpPr>
        <p:spPr>
          <a:xfrm>
            <a:off x="1496348" y="3857867"/>
            <a:ext cx="5724636" cy="792088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 dirty="0">
                <a:solidFill>
                  <a:schemeClr val="bg1"/>
                </a:solidFill>
                <a:latin typeface="Philosopher" panose="00000500000000000000" pitchFamily="2" charset="-52"/>
                <a:cs typeface="Times New Roman" panose="02020603050405020304" pitchFamily="18" charset="0"/>
              </a:rPr>
              <a:t>Ожидают в штабе ППЭ подтверждения от РЦОИ факта успешного получения и расшифровки переданного пакета с электронными образами бланков и форм ППЭ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5AF23724-09F9-417C-A6EC-6CBEDFD9995D}"/>
              </a:ext>
            </a:extLst>
          </p:cNvPr>
          <p:cNvSpPr/>
          <p:nvPr/>
        </p:nvSpPr>
        <p:spPr>
          <a:xfrm>
            <a:off x="7772277" y="3755975"/>
            <a:ext cx="2155710" cy="967115"/>
          </a:xfrm>
          <a:prstGeom prst="roundRect">
            <a:avLst/>
          </a:prstGeom>
          <a:solidFill>
            <a:schemeClr val="bg1"/>
          </a:solidFill>
          <a:ln>
            <a:solidFill>
              <a:srgbClr val="006AB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Член ГЭК</a:t>
            </a:r>
          </a:p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Руководитель ППЭ</a:t>
            </a:r>
          </a:p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Технический специалист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68C996F3-8CDF-44DA-9B97-DAC69AE5902D}"/>
              </a:ext>
            </a:extLst>
          </p:cNvPr>
          <p:cNvCxnSpPr/>
          <p:nvPr/>
        </p:nvCxnSpPr>
        <p:spPr>
          <a:xfrm flipH="1" flipV="1">
            <a:off x="7220984" y="4251857"/>
            <a:ext cx="540060" cy="2054"/>
          </a:xfrm>
          <a:prstGeom prst="straightConnector1">
            <a:avLst/>
          </a:prstGeom>
          <a:ln w="57150">
            <a:solidFill>
              <a:srgbClr val="006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22BC73AA-21E1-4570-BA14-E385B36E8EA8}"/>
              </a:ext>
            </a:extLst>
          </p:cNvPr>
          <p:cNvSpPr/>
          <p:nvPr/>
        </p:nvSpPr>
        <p:spPr>
          <a:xfrm>
            <a:off x="1496347" y="4893317"/>
            <a:ext cx="5733388" cy="1449982"/>
          </a:xfrm>
          <a:prstGeom prst="roundRect">
            <a:avLst/>
          </a:prstGeom>
          <a:solidFill>
            <a:srgbClr val="006AB3"/>
          </a:solidFill>
          <a:ln>
            <a:solidFill>
              <a:srgbClr val="006AB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После подтверждения от РЦОИ  необходимо: </a:t>
            </a:r>
          </a:p>
          <a:p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распечатать и подписать форму ППЭ-15;</a:t>
            </a:r>
          </a:p>
          <a:p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передать электронный журнал (журналы) работы станции сканирования в ППЭ и статус «Материалы переданы в РЦОИ» в систему мониторинга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D265F123-2C29-488F-99F2-10AA97F8F48E}"/>
              </a:ext>
            </a:extLst>
          </p:cNvPr>
          <p:cNvSpPr/>
          <p:nvPr/>
        </p:nvSpPr>
        <p:spPr>
          <a:xfrm>
            <a:off x="7761044" y="5018894"/>
            <a:ext cx="2166943" cy="1204943"/>
          </a:xfrm>
          <a:prstGeom prst="roundRect">
            <a:avLst/>
          </a:prstGeom>
          <a:solidFill>
            <a:schemeClr val="bg1"/>
          </a:solidFill>
          <a:ln>
            <a:solidFill>
              <a:srgbClr val="006AB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Член ГЭК</a:t>
            </a:r>
          </a:p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Руководитель ППЭ</a:t>
            </a:r>
          </a:p>
          <a:p>
            <a:pPr algn="ctr"/>
            <a:r>
              <a:rPr lang="ru-RU" sz="1600" b="1" dirty="0">
                <a:ln w="0"/>
                <a:solidFill>
                  <a:srgbClr val="006AB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hilosopher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Технический специалист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07B35516-1A64-43AE-8152-16EE80828BFD}"/>
              </a:ext>
            </a:extLst>
          </p:cNvPr>
          <p:cNvCxnSpPr/>
          <p:nvPr/>
        </p:nvCxnSpPr>
        <p:spPr>
          <a:xfrm flipH="1" flipV="1">
            <a:off x="7229735" y="5660709"/>
            <a:ext cx="540060" cy="2054"/>
          </a:xfrm>
          <a:prstGeom prst="straightConnector1">
            <a:avLst/>
          </a:prstGeom>
          <a:ln w="57150">
            <a:solidFill>
              <a:srgbClr val="006A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5162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A8C348-E84C-4E7C-A74D-B666C7FFF536}"/>
              </a:ext>
            </a:extLst>
          </p:cNvPr>
          <p:cNvSpPr txBox="1"/>
          <p:nvPr/>
        </p:nvSpPr>
        <p:spPr>
          <a:xfrm>
            <a:off x="1271464" y="908778"/>
            <a:ext cx="64443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Формирование комплекта ЭМ для РЦОИ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BE4968-BF08-47C1-A83A-BC4DD7BC5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801" r="18500" b="2750"/>
          <a:stretch/>
        </p:blipFill>
        <p:spPr>
          <a:xfrm>
            <a:off x="7209256" y="3916569"/>
            <a:ext cx="1618378" cy="240059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E6608E08-7D68-42E0-BD0A-635CC614B480}"/>
              </a:ext>
            </a:extLst>
          </p:cNvPr>
          <p:cNvGrpSpPr/>
          <p:nvPr/>
        </p:nvGrpSpPr>
        <p:grpSpPr>
          <a:xfrm>
            <a:off x="5879976" y="1628800"/>
            <a:ext cx="2977671" cy="2171995"/>
            <a:chOff x="179512" y="1835860"/>
            <a:chExt cx="2977671" cy="2268542"/>
          </a:xfrm>
        </p:grpSpPr>
        <p:pic>
          <p:nvPicPr>
            <p:cNvPr id="10" name="Содержимое 7" descr="Форма 11-ППЭ_new.JPG">
              <a:extLst>
                <a:ext uri="{FF2B5EF4-FFF2-40B4-BE49-F238E27FC236}">
                  <a16:creationId xmlns:a16="http://schemas.microsoft.com/office/drawing/2014/main" xmlns="" id="{9067359E-0BC3-4430-B9AD-442B666A0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835860"/>
              <a:ext cx="2672871" cy="1963742"/>
            </a:xfrm>
            <a:prstGeom prst="rect">
              <a:avLst/>
            </a:prstGeom>
            <a:ln>
              <a:noFill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Содержимое 7" descr="Форма 11-ППЭ_new.JPG">
              <a:extLst>
                <a:ext uri="{FF2B5EF4-FFF2-40B4-BE49-F238E27FC236}">
                  <a16:creationId xmlns:a16="http://schemas.microsoft.com/office/drawing/2014/main" xmlns="" id="{C5CFC9F3-D7D3-4250-B264-EB973BF4D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912" y="1988260"/>
              <a:ext cx="2672871" cy="1963742"/>
            </a:xfrm>
            <a:prstGeom prst="rect">
              <a:avLst/>
            </a:prstGeom>
            <a:ln>
              <a:noFill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Содержимое 7" descr="Форма 11-ППЭ_new.JPG">
              <a:extLst>
                <a:ext uri="{FF2B5EF4-FFF2-40B4-BE49-F238E27FC236}">
                  <a16:creationId xmlns:a16="http://schemas.microsoft.com/office/drawing/2014/main" xmlns="" id="{F12E67DE-5092-44EE-97D8-8856FA892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4312" y="2140660"/>
              <a:ext cx="2672871" cy="1963742"/>
            </a:xfrm>
            <a:prstGeom prst="rect">
              <a:avLst/>
            </a:prstGeom>
            <a:ln>
              <a:solidFill>
                <a:srgbClr val="FFC000"/>
              </a:solidFill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41E5C713-B7E0-4366-B4F8-A393C3A50371}"/>
                </a:ext>
              </a:extLst>
            </p:cNvPr>
            <p:cNvSpPr/>
            <p:nvPr/>
          </p:nvSpPr>
          <p:spPr>
            <a:xfrm>
              <a:off x="484312" y="2140660"/>
              <a:ext cx="2672871" cy="1963742"/>
            </a:xfrm>
            <a:prstGeom prst="rect">
              <a:avLst/>
            </a:prstGeom>
            <a:noFill/>
            <a:ln w="12700">
              <a:solidFill>
                <a:srgbClr val="496DA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700" b="1" dirty="0">
                  <a:ln w="0">
                    <a:noFill/>
                  </a:ln>
                  <a:solidFill>
                    <a:srgbClr val="C00000"/>
                  </a:solidFill>
                  <a:effectLst>
                    <a:glow rad="127000">
                      <a:schemeClr val="bg1">
                        <a:alpha val="40000"/>
                      </a:schemeClr>
                    </a:glow>
                  </a:effectLst>
                  <a:latin typeface="Philosopher" panose="00000500000000000000" pitchFamily="2" charset="-52"/>
                </a:rPr>
                <a:t>ВОЗВРАТНЫЕ ДОСТАВОЧНЫЕ ПАКЕТЫ</a:t>
              </a:r>
              <a:br>
                <a:rPr lang="ru-RU" sz="1700" b="1" dirty="0">
                  <a:ln w="0">
                    <a:noFill/>
                  </a:ln>
                  <a:solidFill>
                    <a:srgbClr val="C00000"/>
                  </a:solidFill>
                  <a:effectLst>
                    <a:glow rad="127000">
                      <a:schemeClr val="bg1">
                        <a:alpha val="40000"/>
                      </a:schemeClr>
                    </a:glow>
                  </a:effectLst>
                  <a:latin typeface="Philosopher" panose="00000500000000000000" pitchFamily="2" charset="-52"/>
                </a:rPr>
              </a:br>
              <a:r>
                <a:rPr lang="ru-RU" sz="1700" b="1" dirty="0">
                  <a:ln w="0">
                    <a:noFill/>
                  </a:ln>
                  <a:solidFill>
                    <a:srgbClr val="C00000"/>
                  </a:solidFill>
                  <a:effectLst>
                    <a:glow rad="127000">
                      <a:schemeClr val="bg1">
                        <a:alpha val="40000"/>
                      </a:schemeClr>
                    </a:glow>
                  </a:effectLst>
                  <a:latin typeface="Philosopher" panose="00000500000000000000" pitchFamily="2" charset="-52"/>
                </a:rPr>
                <a:t>С БЛАНКАМИ ОТВЕТОВ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CE32ACF-B9D9-41DF-B60A-C26C55D93BDC}"/>
              </a:ext>
            </a:extLst>
          </p:cNvPr>
          <p:cNvSpPr/>
          <p:nvPr/>
        </p:nvSpPr>
        <p:spPr>
          <a:xfrm>
            <a:off x="6928699" y="4912559"/>
            <a:ext cx="2260254" cy="1322342"/>
          </a:xfrm>
          <a:prstGeom prst="rect">
            <a:avLst/>
          </a:prstGeom>
          <a:solidFill>
            <a:schemeClr val="bg1"/>
          </a:solidFill>
          <a:ln w="12700">
            <a:solidFill>
              <a:srgbClr val="496DA7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rgbClr val="496DA7"/>
                </a:solidFill>
                <a:latin typeface="Philosopher" panose="00000500000000000000" pitchFamily="2" charset="-52"/>
              </a:rPr>
              <a:t>ПАКЕТ</a:t>
            </a:r>
            <a:br>
              <a:rPr lang="ru-RU" sz="1700" b="1" dirty="0">
                <a:solidFill>
                  <a:srgbClr val="496DA7"/>
                </a:solidFill>
                <a:latin typeface="Philosopher" panose="00000500000000000000" pitchFamily="2" charset="-52"/>
              </a:rPr>
            </a:br>
            <a:r>
              <a:rPr lang="ru-RU" sz="1700" b="1" dirty="0">
                <a:solidFill>
                  <a:srgbClr val="496DA7"/>
                </a:solidFill>
                <a:latin typeface="Philosopher" panose="00000500000000000000" pitchFamily="2" charset="-52"/>
              </a:rPr>
              <a:t>С ДОКУМЕНТАМИ</a:t>
            </a:r>
            <a:br>
              <a:rPr lang="ru-RU" sz="1700" b="1" dirty="0">
                <a:solidFill>
                  <a:srgbClr val="496DA7"/>
                </a:solidFill>
                <a:latin typeface="Philosopher" panose="00000500000000000000" pitchFamily="2" charset="-52"/>
              </a:rPr>
            </a:br>
            <a:r>
              <a:rPr lang="ru-RU" sz="1700" b="1" dirty="0">
                <a:solidFill>
                  <a:srgbClr val="496DA7"/>
                </a:solidFill>
                <a:latin typeface="Philosopher" panose="00000500000000000000" pitchFamily="2" charset="-52"/>
              </a:rPr>
              <a:t>ППЭ </a:t>
            </a:r>
          </a:p>
          <a:p>
            <a:pPr algn="ctr"/>
            <a:r>
              <a:rPr lang="ru-RU" sz="1700" b="1" dirty="0">
                <a:solidFill>
                  <a:srgbClr val="C00000"/>
                </a:solidFill>
                <a:latin typeface="Philosopher" panose="00000500000000000000" pitchFamily="2" charset="-52"/>
              </a:rPr>
              <a:t>НЕ СКРЕПЛЯТЬ!</a:t>
            </a:r>
          </a:p>
        </p:txBody>
      </p:sp>
      <p:pic>
        <p:nvPicPr>
          <p:cNvPr id="15" name="Содержимое 7" descr="Форма 11-ППЭ_new.JPG">
            <a:extLst>
              <a:ext uri="{FF2B5EF4-FFF2-40B4-BE49-F238E27FC236}">
                <a16:creationId xmlns:a16="http://schemas.microsoft.com/office/drawing/2014/main" xmlns="" id="{E085DA09-C468-4963-BFAE-859D86A105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8448" y="1539956"/>
            <a:ext cx="2672871" cy="1915911"/>
          </a:xfrm>
          <a:prstGeom prst="rect">
            <a:avLst/>
          </a:prstGeom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Содержимое 7" descr="Форма 11-ППЭ_new.JPG">
            <a:extLst>
              <a:ext uri="{FF2B5EF4-FFF2-40B4-BE49-F238E27FC236}">
                <a16:creationId xmlns:a16="http://schemas.microsoft.com/office/drawing/2014/main" xmlns="" id="{2CEDE9B2-2175-4F55-BA94-471045BA0C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0848" y="1692356"/>
            <a:ext cx="2672871" cy="1915911"/>
          </a:xfrm>
          <a:prstGeom prst="rect">
            <a:avLst/>
          </a:prstGeom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Содержимое 7" descr="Форма 11-ППЭ_new.JPG">
            <a:extLst>
              <a:ext uri="{FF2B5EF4-FFF2-40B4-BE49-F238E27FC236}">
                <a16:creationId xmlns:a16="http://schemas.microsoft.com/office/drawing/2014/main" xmlns="" id="{C838D643-41E7-4E56-96A2-946177249D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3248" y="1844756"/>
            <a:ext cx="2672871" cy="1915911"/>
          </a:xfrm>
          <a:prstGeom prst="rect">
            <a:avLst/>
          </a:prstGeom>
          <a:ln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A8F40A7-25CE-4170-9F4E-B75220C28F98}"/>
              </a:ext>
            </a:extLst>
          </p:cNvPr>
          <p:cNvSpPr/>
          <p:nvPr/>
        </p:nvSpPr>
        <p:spPr>
          <a:xfrm>
            <a:off x="2605263" y="2736133"/>
            <a:ext cx="2630488" cy="1148013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rgbClr val="C00000"/>
                </a:solidFill>
                <a:latin typeface="Philosopher" panose="00000500000000000000" pitchFamily="2" charset="-52"/>
              </a:rPr>
              <a:t>ВДП С ИСПОЛЬЗОВАННЫМИ КИМ И КОНТР. ЛИСТАМИ</a:t>
            </a:r>
          </a:p>
        </p:txBody>
      </p:sp>
      <p:pic>
        <p:nvPicPr>
          <p:cNvPr id="19" name="Содержимое 7" descr="Форма 11-ППЭ_new.JPG">
            <a:extLst>
              <a:ext uri="{FF2B5EF4-FFF2-40B4-BE49-F238E27FC236}">
                <a16:creationId xmlns:a16="http://schemas.microsoft.com/office/drawing/2014/main" xmlns="" id="{49A92577-EE65-469A-AD9E-B9BBB7652C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3248" y="4359678"/>
            <a:ext cx="2672871" cy="19637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7ACC508-0A98-4BD4-9516-8E7D861F7B03}"/>
              </a:ext>
            </a:extLst>
          </p:cNvPr>
          <p:cNvSpPr/>
          <p:nvPr/>
        </p:nvSpPr>
        <p:spPr>
          <a:xfrm>
            <a:off x="2847047" y="4680012"/>
            <a:ext cx="28252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  <a:t>ВОЗВРАТНЫЕ ДОСТАВОЧНЫЕ ПАКЕТЫ</a:t>
            </a:r>
            <a:br>
              <a:rPr lang="ru-RU" sz="1700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</a:br>
            <a:r>
              <a:rPr lang="ru-RU" sz="1700" b="1" dirty="0">
                <a:ln w="0">
                  <a:noFill/>
                </a:ln>
                <a:solidFill>
                  <a:srgbClr val="C00000"/>
                </a:solidFill>
                <a:effectLst>
                  <a:glow rad="127000">
                    <a:schemeClr val="bg1">
                      <a:alpha val="40000"/>
                    </a:schemeClr>
                  </a:glow>
                </a:effectLst>
                <a:latin typeface="Philosopher" panose="00000500000000000000" pitchFamily="2" charset="-52"/>
              </a:rPr>
              <a:t>С ИСПОРЧЕННЫМИ (БРАКОВАННЫМИ) ЭМ</a:t>
            </a:r>
          </a:p>
        </p:txBody>
      </p:sp>
    </p:spTree>
    <p:extLst>
      <p:ext uri="{BB962C8B-B14F-4D97-AF65-F5344CB8AC3E}">
        <p14:creationId xmlns:p14="http://schemas.microsoft.com/office/powerpoint/2010/main" val="11198805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A8C348-E84C-4E7C-A74D-B666C7FFF536}"/>
              </a:ext>
            </a:extLst>
          </p:cNvPr>
          <p:cNvSpPr txBox="1"/>
          <p:nvPr/>
        </p:nvSpPr>
        <p:spPr>
          <a:xfrm>
            <a:off x="1271464" y="908778"/>
            <a:ext cx="68868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Формирование комплекта документов ППЭ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D8B18F-F6F1-4869-AF5C-E51D39BCF5F5}"/>
              </a:ext>
            </a:extLst>
          </p:cNvPr>
          <p:cNvSpPr txBox="1"/>
          <p:nvPr/>
        </p:nvSpPr>
        <p:spPr>
          <a:xfrm>
            <a:off x="119336" y="1484784"/>
            <a:ext cx="4108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Формы для передачи в РЦОИ: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A35D3B3B-071E-4872-BA28-2828BBBD1774}"/>
              </a:ext>
            </a:extLst>
          </p:cNvPr>
          <p:cNvSpPr txBox="1">
            <a:spLocks/>
          </p:cNvSpPr>
          <p:nvPr/>
        </p:nvSpPr>
        <p:spPr bwMode="auto">
          <a:xfrm>
            <a:off x="335360" y="1916832"/>
            <a:ext cx="1152128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Акт приемки-передачи </a:t>
            </a:r>
            <a:r>
              <a:rPr lang="ru-RU" sz="1700" dirty="0">
                <a:solidFill>
                  <a:srgbClr val="282828"/>
                </a:solidFill>
              </a:rPr>
              <a:t>(</a:t>
            </a:r>
            <a:r>
              <a:rPr lang="ru-RU" sz="1700" b="1" dirty="0"/>
              <a:t>ППЭ-14-01</a:t>
            </a:r>
            <a:r>
              <a:rPr lang="ru-RU" sz="1700" dirty="0">
                <a:solidFill>
                  <a:srgbClr val="282828"/>
                </a:solidFill>
              </a:rPr>
              <a:t>) (</a:t>
            </a:r>
            <a:r>
              <a:rPr lang="ru-RU" sz="1700" i="1" dirty="0">
                <a:solidFill>
                  <a:srgbClr val="282828"/>
                </a:solidFill>
              </a:rPr>
              <a:t>экземпляр РЦОИ)</a:t>
            </a:r>
            <a:r>
              <a:rPr lang="ru-RU" sz="1700" dirty="0">
                <a:solidFill>
                  <a:srgbClr val="282828"/>
                </a:solidFill>
              </a:rPr>
              <a:t>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Сводная ведомость учёта участников и использования экз. материалов в ППЭ (</a:t>
            </a:r>
            <a:r>
              <a:rPr lang="ru-RU" sz="1700" b="1" dirty="0"/>
              <a:t>ППЭ-13-02-МАШ</a:t>
            </a:r>
            <a:r>
              <a:rPr lang="ru-RU" sz="1700" b="1" dirty="0">
                <a:solidFill>
                  <a:srgbClr val="282828"/>
                </a:solidFill>
              </a:rPr>
              <a:t>);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Акт общественного наблюдения о проведении ЕГЭ в ППЭ (</a:t>
            </a:r>
            <a:r>
              <a:rPr lang="ru-RU" sz="1700" b="1" dirty="0"/>
              <a:t>ППЭ-18-МАШ</a:t>
            </a:r>
            <a:r>
              <a:rPr lang="ru-RU" sz="1700" b="1" dirty="0">
                <a:solidFill>
                  <a:srgbClr val="282828"/>
                </a:solidFill>
              </a:rPr>
              <a:t>);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Акты об удалении с экзамена (</a:t>
            </a:r>
            <a:r>
              <a:rPr lang="ru-RU" sz="1700" b="1" dirty="0"/>
              <a:t>ППЭ-21</a:t>
            </a:r>
            <a:r>
              <a:rPr lang="ru-RU" sz="1700" b="1" dirty="0">
                <a:solidFill>
                  <a:srgbClr val="282828"/>
                </a:solidFill>
              </a:rPr>
              <a:t>) с уведомлением о необходимости явки в Комитет по образованию;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Акты о досрочном завершении экзамена (</a:t>
            </a:r>
            <a:r>
              <a:rPr lang="ru-RU" sz="1700" b="1" dirty="0"/>
              <a:t>ППЭ-22</a:t>
            </a:r>
            <a:r>
              <a:rPr lang="ru-RU" sz="1700" b="1" dirty="0">
                <a:solidFill>
                  <a:srgbClr val="282828"/>
                </a:solidFill>
              </a:rPr>
              <a:t>);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Протокол проведения ЕГЭ в ППЭ (</a:t>
            </a:r>
            <a:r>
              <a:rPr lang="ru-RU" sz="1700" b="1" dirty="0"/>
              <a:t>ППЭ-13-01</a:t>
            </a:r>
            <a:r>
              <a:rPr lang="ru-RU" sz="1700" b="1" dirty="0">
                <a:solidFill>
                  <a:srgbClr val="282828"/>
                </a:solidFill>
              </a:rPr>
              <a:t>);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Ведомость коррекции персональных данных участников ЕГЭ в аудитории (</a:t>
            </a:r>
            <a:r>
              <a:rPr lang="ru-RU" sz="1700" b="1" dirty="0"/>
              <a:t>ППЭ-12-02</a:t>
            </a:r>
            <a:r>
              <a:rPr lang="ru-RU" sz="1700" b="1" dirty="0">
                <a:solidFill>
                  <a:srgbClr val="282828"/>
                </a:solidFill>
              </a:rPr>
              <a:t>);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Протокол проведения ГИА в аудитории (</a:t>
            </a:r>
            <a:r>
              <a:rPr lang="ru-RU" sz="1700" b="1" dirty="0"/>
              <a:t>ППЭ-05-02</a:t>
            </a:r>
            <a:r>
              <a:rPr lang="ru-RU" sz="1700" b="1" dirty="0">
                <a:solidFill>
                  <a:srgbClr val="282828"/>
                </a:solidFill>
              </a:rPr>
              <a:t>) </a:t>
            </a:r>
            <a:r>
              <a:rPr lang="ru-RU" sz="1700" i="1" dirty="0">
                <a:solidFill>
                  <a:srgbClr val="282828"/>
                </a:solidFill>
              </a:rPr>
              <a:t>(в порядке увеличения номеров аудиторий);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Ведомость использования дополнительных бланков №2 (</a:t>
            </a:r>
            <a:r>
              <a:rPr lang="ru-RU" sz="1700" b="1" dirty="0"/>
              <a:t>ППЭ-12-03</a:t>
            </a:r>
            <a:r>
              <a:rPr lang="ru-RU" sz="1700" b="1" dirty="0">
                <a:solidFill>
                  <a:srgbClr val="282828"/>
                </a:solidFill>
              </a:rPr>
              <a:t>) </a:t>
            </a:r>
            <a:r>
              <a:rPr lang="ru-RU" sz="1700" i="1" dirty="0">
                <a:solidFill>
                  <a:srgbClr val="282828"/>
                </a:solidFill>
              </a:rPr>
              <a:t>(в порядке увеличения номеров аудиторий );</a:t>
            </a:r>
          </a:p>
          <a:p>
            <a:pPr>
              <a:spcAft>
                <a:spcPts val="1200"/>
              </a:spcAft>
            </a:pPr>
            <a:r>
              <a:rPr lang="ru-RU" sz="1700" b="1" dirty="0">
                <a:solidFill>
                  <a:srgbClr val="282828"/>
                </a:solidFill>
              </a:rPr>
              <a:t>Ведомость выдачи и возврата экзаменационных материалов по аудиториям ППЭ (</a:t>
            </a:r>
            <a:r>
              <a:rPr lang="ru-RU" sz="1700" b="1" dirty="0"/>
              <a:t>ППЭ-14-02</a:t>
            </a:r>
            <a:r>
              <a:rPr lang="ru-RU" sz="1700" b="1" dirty="0">
                <a:solidFill>
                  <a:srgbClr val="282828"/>
                </a:solidFill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4026536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A8C348-E84C-4E7C-A74D-B666C7FFF536}"/>
              </a:ext>
            </a:extLst>
          </p:cNvPr>
          <p:cNvSpPr txBox="1"/>
          <p:nvPr/>
        </p:nvSpPr>
        <p:spPr>
          <a:xfrm>
            <a:off x="1271464" y="908778"/>
            <a:ext cx="68868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Формирование комплекта документов ППЭ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D8B18F-F6F1-4869-AF5C-E51D39BCF5F5}"/>
              </a:ext>
            </a:extLst>
          </p:cNvPr>
          <p:cNvSpPr txBox="1"/>
          <p:nvPr/>
        </p:nvSpPr>
        <p:spPr>
          <a:xfrm>
            <a:off x="119336" y="1484784"/>
            <a:ext cx="4108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Формы для передачи в РЦОИ: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A35D3B3B-071E-4872-BA28-2828BBBD1774}"/>
              </a:ext>
            </a:extLst>
          </p:cNvPr>
          <p:cNvSpPr txBox="1">
            <a:spLocks/>
          </p:cNvSpPr>
          <p:nvPr/>
        </p:nvSpPr>
        <p:spPr bwMode="auto">
          <a:xfrm>
            <a:off x="335360" y="1916832"/>
            <a:ext cx="11521280" cy="348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spcAft>
                <a:spcPts val="1200"/>
              </a:spcAft>
              <a:buBlip>
                <a:blip r:embed="rId2"/>
              </a:buBlip>
              <a:defRPr sz="1700" b="1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dirty="0"/>
              <a:t>Протокол идентификации личности участника ЕГЭ при отсутствии у него документа, удостоверяющего личность (</a:t>
            </a:r>
            <a:r>
              <a:rPr lang="ru-RU" dirty="0">
                <a:solidFill>
                  <a:srgbClr val="A42727"/>
                </a:solidFill>
              </a:rPr>
              <a:t>ППЭ-20</a:t>
            </a:r>
            <a:r>
              <a:rPr lang="ru-RU" dirty="0"/>
              <a:t>);</a:t>
            </a:r>
          </a:p>
          <a:p>
            <a:r>
              <a:rPr lang="ru-RU" dirty="0"/>
              <a:t>Список работников ППЭ (</a:t>
            </a:r>
            <a:r>
              <a:rPr lang="ru-RU" dirty="0">
                <a:solidFill>
                  <a:srgbClr val="A42727"/>
                </a:solidFill>
              </a:rPr>
              <a:t>ППЭ-07</a:t>
            </a:r>
            <a:r>
              <a:rPr lang="ru-RU" dirty="0"/>
              <a:t>);</a:t>
            </a:r>
          </a:p>
          <a:p>
            <a:r>
              <a:rPr lang="ru-RU" dirty="0"/>
              <a:t>Контроль изменения состава работников в день экзамена (</a:t>
            </a:r>
            <a:r>
              <a:rPr lang="ru-RU" dirty="0">
                <a:solidFill>
                  <a:srgbClr val="A42727"/>
                </a:solidFill>
              </a:rPr>
              <a:t>ППЭ-19</a:t>
            </a:r>
            <a:r>
              <a:rPr lang="ru-RU" dirty="0"/>
              <a:t>);</a:t>
            </a:r>
          </a:p>
          <a:p>
            <a:r>
              <a:rPr lang="ru-RU" dirty="0"/>
              <a:t>Справки инспекции </a:t>
            </a:r>
            <a:r>
              <a:rPr lang="ru-RU" b="0" i="1" dirty="0"/>
              <a:t>(в случае присутствия инспекторов в ППЭ)</a:t>
            </a:r>
            <a:r>
              <a:rPr lang="ru-RU" dirty="0"/>
              <a:t>;</a:t>
            </a:r>
          </a:p>
          <a:p>
            <a:r>
              <a:rPr lang="ru-RU" dirty="0"/>
              <a:t>Служебные записки, если они оформлялись;</a:t>
            </a:r>
          </a:p>
          <a:p>
            <a:r>
              <a:rPr lang="ru-RU" dirty="0"/>
              <a:t>Ведомость учета времени отсутствия участников ГИА в аудитории (</a:t>
            </a:r>
            <a:r>
              <a:rPr lang="ru-RU" dirty="0">
                <a:solidFill>
                  <a:srgbClr val="A42727"/>
                </a:solidFill>
              </a:rPr>
              <a:t>ППЭ-12-04МАШ</a:t>
            </a:r>
            <a:r>
              <a:rPr lang="ru-RU" dirty="0"/>
              <a:t>) </a:t>
            </a:r>
            <a:r>
              <a:rPr lang="ru-RU" b="0" i="1" dirty="0"/>
              <a:t>(в порядке увеличения номеров аудиторий);</a:t>
            </a:r>
          </a:p>
          <a:p>
            <a:r>
              <a:rPr lang="ru-RU" dirty="0"/>
              <a:t>Апелляции по вопросам установленного порядка проведения ЕГЭ, если они оформлялись (</a:t>
            </a:r>
            <a:r>
              <a:rPr lang="ru-RU" dirty="0">
                <a:solidFill>
                  <a:srgbClr val="A42727"/>
                </a:solidFill>
              </a:rPr>
              <a:t>ППЭ-02</a:t>
            </a:r>
            <a:r>
              <a:rPr lang="ru-RU" dirty="0"/>
              <a:t>);</a:t>
            </a:r>
          </a:p>
          <a:p>
            <a:r>
              <a:rPr lang="ru-RU" dirty="0"/>
              <a:t>Протокол рассмотрения апелляции (</a:t>
            </a:r>
            <a:r>
              <a:rPr lang="ru-RU" dirty="0">
                <a:solidFill>
                  <a:srgbClr val="A42727"/>
                </a:solidFill>
              </a:rPr>
              <a:t>ППЭ-03</a:t>
            </a:r>
            <a:r>
              <a:rPr lang="ru-RU" dirty="0"/>
              <a:t>);</a:t>
            </a:r>
          </a:p>
          <a:p>
            <a:r>
              <a:rPr lang="ru-RU" dirty="0"/>
              <a:t>Калибровочные листы аудиторий;</a:t>
            </a:r>
          </a:p>
          <a:p>
            <a:r>
              <a:rPr lang="ru-RU" dirty="0"/>
              <a:t>Отчет члена ГЭК (</a:t>
            </a:r>
            <a:r>
              <a:rPr lang="ru-RU" dirty="0">
                <a:solidFill>
                  <a:srgbClr val="A42727"/>
                </a:solidFill>
              </a:rPr>
              <a:t>ППЭ-10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080155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A8C348-E84C-4E7C-A74D-B666C7FFF536}"/>
              </a:ext>
            </a:extLst>
          </p:cNvPr>
          <p:cNvSpPr txBox="1"/>
          <p:nvPr/>
        </p:nvSpPr>
        <p:spPr>
          <a:xfrm>
            <a:off x="1271464" y="908778"/>
            <a:ext cx="68868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Формирование комплекта документов ППЭ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6D8B18F-F6F1-4869-AF5C-E51D39BCF5F5}"/>
              </a:ext>
            </a:extLst>
          </p:cNvPr>
          <p:cNvSpPr txBox="1"/>
          <p:nvPr/>
        </p:nvSpPr>
        <p:spPr>
          <a:xfrm>
            <a:off x="407368" y="2215956"/>
            <a:ext cx="8587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Руководитель ППЭ </a:t>
            </a:r>
            <a:r>
              <a:rPr lang="ru-RU" sz="2200" i="1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отдельно</a:t>
            </a: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 формирует пакеты документов</a:t>
            </a:r>
            <a:b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</a:br>
            <a:r>
              <a:rPr lang="ru-RU" sz="2200" i="1" dirty="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 нештатным ситуациям, которые возникали в ППЭ: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A35D3B3B-071E-4872-BA28-2828BBBD1774}"/>
              </a:ext>
            </a:extLst>
          </p:cNvPr>
          <p:cNvSpPr txBox="1">
            <a:spLocks/>
          </p:cNvSpPr>
          <p:nvPr/>
        </p:nvSpPr>
        <p:spPr bwMode="auto">
          <a:xfrm>
            <a:off x="623392" y="3068960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spcAft>
                <a:spcPts val="1200"/>
              </a:spcAft>
              <a:buBlip>
                <a:blip r:embed="rId2"/>
              </a:buBlip>
              <a:defRPr sz="1700" b="1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1800" b="1" dirty="0"/>
              <a:t>Акты об удалении с экзамена (</a:t>
            </a:r>
            <a:r>
              <a:rPr lang="ru-RU" sz="1800" b="1" dirty="0">
                <a:solidFill>
                  <a:srgbClr val="A42727"/>
                </a:solidFill>
              </a:rPr>
              <a:t>ППЭ-21</a:t>
            </a:r>
            <a:r>
              <a:rPr lang="ru-RU" sz="1800" b="1" dirty="0"/>
              <a:t>) (комплект документов на удаленного участника)</a:t>
            </a:r>
          </a:p>
          <a:p>
            <a:r>
              <a:rPr lang="ru-RU" sz="1800" b="1" dirty="0"/>
              <a:t>Акты о досрочном завершении экзамена (</a:t>
            </a:r>
            <a:r>
              <a:rPr lang="ru-RU" sz="1800" b="1" dirty="0">
                <a:solidFill>
                  <a:srgbClr val="A42727"/>
                </a:solidFill>
              </a:rPr>
              <a:t>ППЭ-22</a:t>
            </a:r>
            <a:r>
              <a:rPr lang="ru-RU" sz="1800" b="1" dirty="0"/>
              <a:t>)</a:t>
            </a:r>
          </a:p>
          <a:p>
            <a:r>
              <a:rPr lang="ru-RU" sz="1800" b="1" dirty="0"/>
              <a:t>Служебные записки</a:t>
            </a:r>
          </a:p>
          <a:p>
            <a:r>
              <a:rPr lang="ru-RU" sz="1800" b="1" dirty="0"/>
              <a:t>Апелляции (комплект документов)</a:t>
            </a:r>
          </a:p>
        </p:txBody>
      </p:sp>
      <p:pic>
        <p:nvPicPr>
          <p:cNvPr id="5" name="Picture 2" descr="Картинки по запросу Важно">
            <a:extLst>
              <a:ext uri="{FF2B5EF4-FFF2-40B4-BE49-F238E27FC236}">
                <a16:creationId xmlns:a16="http://schemas.microsoft.com/office/drawing/2014/main" xmlns="" id="{AF7C027E-EE3A-4EDB-A166-1F38FE7DA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912" r="3329"/>
          <a:stretch/>
        </p:blipFill>
        <p:spPr bwMode="auto">
          <a:xfrm>
            <a:off x="9264352" y="2564904"/>
            <a:ext cx="1345974" cy="21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0434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67633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Регламентные сроки подготовки ППЭ (ЛК)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19FEE477-41C8-4FFA-BD19-AD311D58C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355674"/>
              </p:ext>
            </p:extLst>
          </p:nvPr>
        </p:nvGraphicFramePr>
        <p:xfrm>
          <a:off x="335359" y="1844824"/>
          <a:ext cx="11521281" cy="41379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81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07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23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963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4845">
                <a:tc rowSpan="2">
                  <a:txBody>
                    <a:bodyPr/>
                    <a:lstStyle/>
                    <a:p>
                      <a:pPr indent="-215900" algn="ctr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Этап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215900" algn="ctr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Статус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215900" algn="ctr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Сроки</a:t>
                      </a:r>
                    </a:p>
                    <a:p>
                      <a:pPr indent="-215900" algn="ctr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(по местному времени)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8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Не ранее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Не позднее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845">
                <a:tc>
                  <a:txBody>
                    <a:bodyPr/>
                    <a:lstStyle/>
                    <a:p>
                      <a:pPr marL="127000"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Скачивание ключа</a:t>
                      </a:r>
                      <a:endParaRPr lang="ru-RU" sz="1400" b="1" i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hilosopher" panose="00000500000000000000" pitchFamily="2" charset="-52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hilosopher" panose="00000500000000000000" pitchFamily="2" charset="-52"/>
                        <a:ea typeface="Courier New" panose="02070309020205020404" pitchFamily="49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9:30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10:00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4845">
                <a:tc>
                  <a:txBody>
                    <a:bodyPr/>
                    <a:lstStyle/>
                    <a:p>
                      <a:pPr marL="127000"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Начало экзаменов</a:t>
                      </a:r>
                      <a:endParaRPr lang="ru-RU" sz="1400" b="1" i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Экзамены успешно начались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10:05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(</a:t>
                      </a:r>
                      <a:r>
                        <a:rPr lang="ru-RU" sz="1400" b="1" spc="0" dirty="0">
                          <a:solidFill>
                            <a:srgbClr val="FF0000"/>
                          </a:solidFill>
                          <a:effectLst/>
                          <a:latin typeface="Philosopher" panose="00000500000000000000" pitchFamily="2" charset="-52"/>
                        </a:rPr>
                        <a:t>10:45</a:t>
                      </a: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)</a:t>
                      </a:r>
                      <a:r>
                        <a:rPr lang="en-US" sz="1400" spc="0" dirty="0">
                          <a:effectLst/>
                          <a:latin typeface="Philosopher" panose="00000500000000000000" pitchFamily="2" charset="-52"/>
                        </a:rPr>
                        <a:t>11:00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4845">
                <a:tc>
                  <a:txBody>
                    <a:bodyPr/>
                    <a:lstStyle/>
                    <a:p>
                      <a:pPr marL="127000" indent="-215900" algn="ctr" defTabSz="914400" rtl="0" eaLnBrk="1" latinLnBrk="0" hangingPunct="1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Завершение</a:t>
                      </a:r>
                    </a:p>
                    <a:p>
                      <a:pPr marL="127000" indent="-215900" algn="ctr" defTabSz="914400" rtl="0" eaLnBrk="1" latinLnBrk="0" hangingPunct="1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spc="0" dirty="0" err="1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аудирования</a:t>
                      </a:r>
                      <a:endParaRPr lang="ru-RU" sz="1400" b="1" i="1" kern="1200" spc="0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marL="127000" indent="-215900" algn="ctr" defTabSz="914400" rtl="0" eaLnBrk="1" latinLnBrk="0" hangingPunct="1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kern="1200" spc="0" dirty="0">
                          <a:solidFill>
                            <a:srgbClr val="000000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Аудирование</a:t>
                      </a:r>
                      <a:br>
                        <a:rPr lang="ru-RU" sz="1400" b="0" i="0" kern="1200" spc="0" dirty="0">
                          <a:solidFill>
                            <a:srgbClr val="000000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-RU" sz="1400" b="0" i="0" kern="1200" spc="0" dirty="0">
                          <a:solidFill>
                            <a:srgbClr val="000000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успешно завершено</a:t>
                      </a:r>
                    </a:p>
                  </a:txBody>
                  <a:tcPr marL="6234" marR="6234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0" indent="-215900" algn="ctr" defTabSz="914400" rtl="0" eaLnBrk="1" latinLnBrk="0" hangingPunct="1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kern="1200" spc="0" dirty="0">
                          <a:solidFill>
                            <a:srgbClr val="000000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10:40</a:t>
                      </a:r>
                    </a:p>
                    <a:p>
                      <a:pPr marL="127000" indent="-215900" algn="ctr" defTabSz="914400" rtl="0" eaLnBrk="1" latinLnBrk="0" hangingPunct="1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kern="1200" spc="0" dirty="0">
                          <a:solidFill>
                            <a:srgbClr val="000000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в день экзамена</a:t>
                      </a:r>
                    </a:p>
                  </a:txBody>
                  <a:tcPr marL="6234" marR="6234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7000" indent="-215900" algn="ctr" defTabSz="914400" rtl="0" eaLnBrk="1" latinLnBrk="0" hangingPunct="1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kern="1200" spc="0" dirty="0">
                          <a:solidFill>
                            <a:srgbClr val="000000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11:45</a:t>
                      </a:r>
                    </a:p>
                    <a:p>
                      <a:pPr marL="127000" indent="-215900" algn="ctr" defTabSz="914400" rtl="0" eaLnBrk="1" latinLnBrk="0" hangingPunct="1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kern="1200" spc="0" dirty="0">
                          <a:solidFill>
                            <a:srgbClr val="000000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в день экзамена</a:t>
                      </a:r>
                    </a:p>
                  </a:txBody>
                  <a:tcPr marL="6234" marR="6234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4845"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  <a:ea typeface="Century Gothic" panose="020B0502020202020204" pitchFamily="34" charset="0"/>
                          <a:cs typeface="Century Gothic" panose="020B0502020202020204" pitchFamily="34" charset="0"/>
                        </a:rPr>
                        <a:t>Ожидание участников (временный статус)</a:t>
                      </a: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Ожидание участников</a:t>
                      </a:r>
                    </a:p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Должен быть обязательно заменен на «Экзамены успешно начались» или «Экзамен не состоялся» до завершения экзамена</a:t>
                      </a:r>
                    </a:p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2727"/>
                    </a:solidFill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10:30</a:t>
                      </a: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  <a:ea typeface="+mn-ea"/>
                          <a:cs typeface="+mn-cs"/>
                        </a:rPr>
                        <a:t>в день экзамена, если в ППЭ не явился ни один участник экзамена, распределенный в ППЭ</a:t>
                      </a: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2727"/>
                    </a:solidFill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27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4240629"/>
                  </a:ext>
                </a:extLst>
              </a:tr>
              <a:tr h="364845"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Завершение</a:t>
                      </a:r>
                      <a:endParaRPr lang="ru-RU" sz="1400" b="1" i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экзаменов</a:t>
                      </a:r>
                      <a:endParaRPr lang="ru-RU" sz="1400" b="1" i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Экзамены завершены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10:30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16:30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4845">
                <a:tc>
                  <a:txBody>
                    <a:bodyPr/>
                    <a:lstStyle/>
                    <a:p>
                      <a:pPr marL="127000"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Передача бланков</a:t>
                      </a:r>
                      <a:endParaRPr lang="ru-RU" sz="1400" b="1" i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32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Бланки переданы в РЦОИ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11:00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400" spc="0" dirty="0">
                          <a:effectLst/>
                          <a:latin typeface="Philosopher" panose="00000500000000000000" pitchFamily="2" charset="-52"/>
                        </a:rPr>
                        <a:t>19:00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4845"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Передача журналов</a:t>
                      </a:r>
                      <a:endParaRPr lang="ru-RU" sz="1400" b="1" i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282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Philosopher" panose="00000500000000000000" pitchFamily="2" charset="-52"/>
                        </a:rPr>
                        <a:t> 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Philosopher" panose="00000500000000000000" pitchFamily="2" charset="-52"/>
                        <a:ea typeface="Courier New" panose="02070309020205020404" pitchFamily="49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10:30</a:t>
                      </a:r>
                      <a:endParaRPr lang="ru-RU" sz="1400" b="1" i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spc="0" dirty="0">
                          <a:solidFill>
                            <a:schemeClr val="bg1"/>
                          </a:solidFill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i="1" dirty="0">
                        <a:solidFill>
                          <a:schemeClr val="bg1"/>
                        </a:solidFill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-215900" algn="ctr">
                        <a:lnSpc>
                          <a:spcPts val="1210"/>
                        </a:lnSpc>
                        <a:spcAft>
                          <a:spcPts val="0"/>
                        </a:spcAft>
                      </a:pPr>
                      <a:r>
                        <a:rPr lang="en-US" sz="1400" spc="0" dirty="0">
                          <a:effectLst/>
                          <a:latin typeface="Philosopher" panose="00000500000000000000" pitchFamily="2" charset="-52"/>
                        </a:rPr>
                        <a:t>19:00</a:t>
                      </a:r>
                      <a:endParaRPr lang="ru-RU" sz="1400" dirty="0">
                        <a:effectLst/>
                        <a:latin typeface="Philosopher" panose="00000500000000000000" pitchFamily="2" charset="-52"/>
                      </a:endParaRPr>
                    </a:p>
                    <a:p>
                      <a:pPr indent="-21590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effectLst/>
                          <a:latin typeface="Philosopher" panose="00000500000000000000" pitchFamily="2" charset="-52"/>
                        </a:rPr>
                        <a:t>в день экзамена</a:t>
                      </a:r>
                      <a:endParaRPr lang="ru-RU" sz="1400" b="1" dirty="0">
                        <a:effectLst/>
                        <a:latin typeface="Philosopher" panose="00000500000000000000" pitchFamily="2" charset="-52"/>
                        <a:ea typeface="Century Gothic" panose="020B0502020202020204" pitchFamily="34" charset="0"/>
                        <a:cs typeface="Century Gothic" panose="020B0502020202020204" pitchFamily="34" charset="0"/>
                      </a:endParaRPr>
                    </a:p>
                  </a:txBody>
                  <a:tcPr marL="6234" marR="6234" marT="0" marB="0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66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048544" y="3198167"/>
            <a:ext cx="10094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A42727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Philosopher" panose="00000500000000000000" pitchFamily="2" charset="-52"/>
              </a:rPr>
              <a:t>ПОДГОТОВИТЕЛЬНЫЕ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177369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786A1C-1CC7-45C6-A454-4FEB43900C16}"/>
              </a:ext>
            </a:extLst>
          </p:cNvPr>
          <p:cNvSpPr txBox="1"/>
          <p:nvPr/>
        </p:nvSpPr>
        <p:spPr>
          <a:xfrm>
            <a:off x="1271464" y="908778"/>
            <a:ext cx="85459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sz="2600" dirty="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rPr>
              <a:t>Подготовительные мероприятия. Действия члена ГЭК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C122DB28-F021-4ABE-B172-944024EC3F60}"/>
              </a:ext>
            </a:extLst>
          </p:cNvPr>
          <p:cNvSpPr txBox="1">
            <a:spLocks/>
          </p:cNvSpPr>
          <p:nvPr/>
        </p:nvSpPr>
        <p:spPr bwMode="auto">
          <a:xfrm>
            <a:off x="119336" y="1533465"/>
            <a:ext cx="11881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 algn="just">
              <a:buBlip>
                <a:blip r:embed="rId2"/>
              </a:buBlip>
              <a:defRPr sz="2200">
                <a:solidFill>
                  <a:srgbClr val="A42727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1pPr>
            <a:lvl3pPr marL="800100" lvl="2" indent="-342900" algn="just">
              <a:buBlip>
                <a:blip r:embed="rId2"/>
              </a:buBlip>
              <a:defRPr sz="2000">
                <a:solidFill>
                  <a:srgbClr val="282828"/>
                </a:solidFill>
                <a:latin typeface="Philosopher" panose="00000500000000000000" pitchFamily="2" charset="-52"/>
                <a:ea typeface="Cambria" panose="02040503050406030204" pitchFamily="18" charset="0"/>
              </a:defRPr>
            </a:lvl3pPr>
          </a:lstStyle>
          <a:p>
            <a:r>
              <a:rPr lang="ru-RU" sz="2000" dirty="0">
                <a:solidFill>
                  <a:srgbClr val="282828"/>
                </a:solidFill>
              </a:rPr>
              <a:t>Передать ВДП и сейф-пакет  в штабе ППЭ руководителю ППЭ (под видеонаблюдением)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Присутствовать при печати пакета руководителя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Контролировать вход сотрудников в ППЭ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Присутствовать на инструктаже организаторов</a:t>
            </a:r>
          </a:p>
          <a:p>
            <a:endParaRPr lang="ru-RU" sz="2000" dirty="0">
              <a:solidFill>
                <a:srgbClr val="282828"/>
              </a:solidFill>
            </a:endParaRPr>
          </a:p>
          <a:p>
            <a:r>
              <a:rPr lang="ru-RU" sz="2000" dirty="0">
                <a:solidFill>
                  <a:srgbClr val="282828"/>
                </a:solidFill>
              </a:rPr>
              <a:t>Контролировать вход участников в ППЭ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4568F76-C4DA-454F-88D3-0CEAC6CECFCA}"/>
              </a:ext>
            </a:extLst>
          </p:cNvPr>
          <p:cNvSpPr/>
          <p:nvPr/>
        </p:nvSpPr>
        <p:spPr>
          <a:xfrm>
            <a:off x="2351584" y="4653136"/>
            <a:ext cx="6804248" cy="5760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28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82828"/>
                </a:solidFill>
                <a:latin typeface="Philosopher" panose="00000500000000000000" pitchFamily="2" charset="-52"/>
              </a:rPr>
              <a:t>В 9:30 скачать ключ доступа к ЭМ  в Личном кабинете ППЭ</a:t>
            </a:r>
          </a:p>
        </p:txBody>
      </p:sp>
      <p:sp>
        <p:nvSpPr>
          <p:cNvPr id="20" name="Стрелка вниз 4">
            <a:extLst>
              <a:ext uri="{FF2B5EF4-FFF2-40B4-BE49-F238E27FC236}">
                <a16:creationId xmlns:a16="http://schemas.microsoft.com/office/drawing/2014/main" xmlns="" id="{EC819DA3-5AA2-461B-8AFD-910576CA28AD}"/>
              </a:ext>
            </a:extLst>
          </p:cNvPr>
          <p:cNvSpPr/>
          <p:nvPr/>
        </p:nvSpPr>
        <p:spPr>
          <a:xfrm>
            <a:off x="5375445" y="5321781"/>
            <a:ext cx="756526" cy="24688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rgbClr val="28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B8086A8-B531-4496-A830-C78DC3CC9651}"/>
              </a:ext>
            </a:extLst>
          </p:cNvPr>
          <p:cNvSpPr/>
          <p:nvPr/>
        </p:nvSpPr>
        <p:spPr>
          <a:xfrm>
            <a:off x="2351584" y="5661248"/>
            <a:ext cx="6804248" cy="792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28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82828"/>
                </a:solidFill>
                <a:latin typeface="Philosopher" panose="00000500000000000000" pitchFamily="2" charset="-52"/>
              </a:rPr>
              <a:t>Обойти вместе с техническим специалистом  все аудитории, </a:t>
            </a:r>
            <a:r>
              <a:rPr lang="en-US" sz="1600" b="1" dirty="0">
                <a:solidFill>
                  <a:srgbClr val="282828"/>
                </a:solidFill>
                <a:latin typeface="Philosopher" panose="00000500000000000000" pitchFamily="2" charset="-52"/>
              </a:rPr>
              <a:t/>
            </a:r>
            <a:br>
              <a:rPr lang="en-US" sz="1600" b="1" dirty="0">
                <a:solidFill>
                  <a:srgbClr val="282828"/>
                </a:solidFill>
                <a:latin typeface="Philosopher" panose="00000500000000000000" pitchFamily="2" charset="-52"/>
              </a:rPr>
            </a:br>
            <a:r>
              <a:rPr lang="ru-RU" sz="1600" b="1" dirty="0">
                <a:solidFill>
                  <a:srgbClr val="282828"/>
                </a:solidFill>
                <a:latin typeface="Philosopher" panose="00000500000000000000" pitchFamily="2" charset="-52"/>
              </a:rPr>
              <a:t>где выполняется печать ЭМ, загрузить ключ доступа к ЭМ в ПО станции организатора и выполнить его активацию</a:t>
            </a:r>
          </a:p>
        </p:txBody>
      </p:sp>
    </p:spTree>
    <p:extLst>
      <p:ext uri="{BB962C8B-B14F-4D97-AF65-F5344CB8AC3E}">
        <p14:creationId xmlns:p14="http://schemas.microsoft.com/office/powerpoint/2010/main" val="509947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29663</TotalTime>
  <Words>3521</Words>
  <Application>Microsoft Office PowerPoint</Application>
  <PresentationFormat>Широкоэкранный</PresentationFormat>
  <Paragraphs>557</Paragraphs>
  <Slides>78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78</vt:i4>
      </vt:variant>
    </vt:vector>
  </HeadingPairs>
  <TitlesOfParts>
    <vt:vector size="90" baseType="lpstr">
      <vt:lpstr>Philosopher</vt:lpstr>
      <vt:lpstr>MS PGothic</vt:lpstr>
      <vt:lpstr>Cambria</vt:lpstr>
      <vt:lpstr>Calibri</vt:lpstr>
      <vt:lpstr>Courier New</vt:lpstr>
      <vt:lpstr>Verdana</vt:lpstr>
      <vt:lpstr>Times New Roman</vt:lpstr>
      <vt:lpstr>Arial</vt:lpstr>
      <vt:lpstr>Century Gothic</vt:lpstr>
      <vt:lpstr>Тема Office</vt:lpstr>
      <vt:lpstr>Image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пакете руководителя</vt:lpstr>
      <vt:lpstr>Презентация PowerPoint</vt:lpstr>
      <vt:lpstr>На рабочем столе участника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lovygina.ui</dc:creator>
  <cp:lastModifiedBy>Мария Яковлева</cp:lastModifiedBy>
  <cp:revision>1214</cp:revision>
  <cp:lastPrinted>2019-02-18T10:07:19Z</cp:lastPrinted>
  <dcterms:created xsi:type="dcterms:W3CDTF">2010-03-02T09:36:00Z</dcterms:created>
  <dcterms:modified xsi:type="dcterms:W3CDTF">2024-02-21T09:49:26Z</dcterms:modified>
</cp:coreProperties>
</file>