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644" r:id="rId1"/>
  </p:sldMasterIdLst>
  <p:notesMasterIdLst>
    <p:notesMasterId r:id="rId77"/>
  </p:notesMasterIdLst>
  <p:handoutMasterIdLst>
    <p:handoutMasterId r:id="rId78"/>
  </p:handoutMasterIdLst>
  <p:sldIdLst>
    <p:sldId id="557" r:id="rId2"/>
    <p:sldId id="894" r:id="rId3"/>
    <p:sldId id="895" r:id="rId4"/>
    <p:sldId id="896" r:id="rId5"/>
    <p:sldId id="900" r:id="rId6"/>
    <p:sldId id="844" r:id="rId7"/>
    <p:sldId id="901" r:id="rId8"/>
    <p:sldId id="902" r:id="rId9"/>
    <p:sldId id="903" r:id="rId10"/>
    <p:sldId id="904" r:id="rId11"/>
    <p:sldId id="905" r:id="rId12"/>
    <p:sldId id="906" r:id="rId13"/>
    <p:sldId id="907" r:id="rId14"/>
    <p:sldId id="908" r:id="rId15"/>
    <p:sldId id="909" r:id="rId16"/>
    <p:sldId id="910" r:id="rId17"/>
    <p:sldId id="911" r:id="rId18"/>
    <p:sldId id="912" r:id="rId19"/>
    <p:sldId id="913" r:id="rId20"/>
    <p:sldId id="914" r:id="rId21"/>
    <p:sldId id="915" r:id="rId22"/>
    <p:sldId id="916" r:id="rId23"/>
    <p:sldId id="917" r:id="rId24"/>
    <p:sldId id="918" r:id="rId25"/>
    <p:sldId id="919" r:id="rId26"/>
    <p:sldId id="920" r:id="rId27"/>
    <p:sldId id="922" r:id="rId28"/>
    <p:sldId id="923" r:id="rId29"/>
    <p:sldId id="924" r:id="rId30"/>
    <p:sldId id="925" r:id="rId31"/>
    <p:sldId id="926" r:id="rId32"/>
    <p:sldId id="927" r:id="rId33"/>
    <p:sldId id="928" r:id="rId34"/>
    <p:sldId id="929" r:id="rId35"/>
    <p:sldId id="892" r:id="rId36"/>
    <p:sldId id="813" r:id="rId37"/>
    <p:sldId id="814" r:id="rId38"/>
    <p:sldId id="815" r:id="rId39"/>
    <p:sldId id="816" r:id="rId40"/>
    <p:sldId id="930" r:id="rId41"/>
    <p:sldId id="931" r:id="rId42"/>
    <p:sldId id="932" r:id="rId43"/>
    <p:sldId id="933" r:id="rId44"/>
    <p:sldId id="934" r:id="rId45"/>
    <p:sldId id="936" r:id="rId46"/>
    <p:sldId id="694" r:id="rId47"/>
    <p:sldId id="826" r:id="rId48"/>
    <p:sldId id="827" r:id="rId49"/>
    <p:sldId id="703" r:id="rId50"/>
    <p:sldId id="851" r:id="rId51"/>
    <p:sldId id="835" r:id="rId52"/>
    <p:sldId id="707" r:id="rId53"/>
    <p:sldId id="708" r:id="rId54"/>
    <p:sldId id="829" r:id="rId55"/>
    <p:sldId id="832" r:id="rId56"/>
    <p:sldId id="769" r:id="rId57"/>
    <p:sldId id="770" r:id="rId58"/>
    <p:sldId id="836" r:id="rId59"/>
    <p:sldId id="876" r:id="rId60"/>
    <p:sldId id="897" r:id="rId61"/>
    <p:sldId id="898" r:id="rId62"/>
    <p:sldId id="899" r:id="rId63"/>
    <p:sldId id="937" r:id="rId64"/>
    <p:sldId id="938" r:id="rId65"/>
    <p:sldId id="939" r:id="rId66"/>
    <p:sldId id="940" r:id="rId67"/>
    <p:sldId id="941" r:id="rId68"/>
    <p:sldId id="942" r:id="rId69"/>
    <p:sldId id="943" r:id="rId70"/>
    <p:sldId id="944" r:id="rId71"/>
    <p:sldId id="945" r:id="rId72"/>
    <p:sldId id="946" r:id="rId73"/>
    <p:sldId id="947" r:id="rId74"/>
    <p:sldId id="948" r:id="rId75"/>
    <p:sldId id="949" r:id="rId76"/>
  </p:sldIdLst>
  <p:sldSz cx="12192000" cy="6858000"/>
  <p:notesSz cx="6738938" cy="9869488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mbria" panose="02040503050406030204" pitchFamily="18" charset="0"/>
      <p:regular r:id="rId83"/>
      <p:bold r:id="rId84"/>
      <p:italic r:id="rId85"/>
      <p:boldItalic r:id="rId86"/>
    </p:embeddedFont>
    <p:embeddedFont>
      <p:font typeface="Philosopher" panose="00000500000000000000" pitchFamily="2" charset="-52"/>
      <p:regular r:id="rId87"/>
      <p:bold r:id="rId88"/>
      <p:italic r:id="rId89"/>
      <p:boldItalic r:id="rId9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va" initials="k" lastIdx="0" clrIdx="0">
    <p:extLst>
      <p:ext uri="{19B8F6BF-5375-455C-9EA6-DF929625EA0E}">
        <p15:presenceInfo xmlns:p15="http://schemas.microsoft.com/office/powerpoint/2012/main" userId="ki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727"/>
    <a:srgbClr val="323232"/>
    <a:srgbClr val="282828"/>
    <a:srgbClr val="166824"/>
    <a:srgbClr val="005E9E"/>
    <a:srgbClr val="606060"/>
    <a:srgbClr val="496DA7"/>
    <a:srgbClr val="700000"/>
    <a:srgbClr val="088DCF"/>
    <a:srgbClr val="356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6433" autoAdjust="0"/>
  </p:normalViewPr>
  <p:slideViewPr>
    <p:cSldViewPr>
      <p:cViewPr varScale="1">
        <p:scale>
          <a:sx n="99" d="100"/>
          <a:sy n="99" d="100"/>
        </p:scale>
        <p:origin x="7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>
              <a:solidFill>
                <a:srgbClr val="002060"/>
              </a:solidFill>
            </a:rPr>
            <a:t>Акт по форме ППЭ-21</a:t>
          </a: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>
              <a:solidFill>
                <a:srgbClr val="002060"/>
              </a:solidFill>
            </a:rPr>
            <a:t>Отметка в БР</a:t>
          </a:r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>
              <a:solidFill>
                <a:srgbClr val="002060"/>
              </a:solidFill>
            </a:rPr>
            <a:t>Отметка в форме ППЭ-05-02</a:t>
          </a: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4C6AF2BF-4CA9-46A9-BAF2-B76AA8F31FD6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>
              <a:solidFill>
                <a:srgbClr val="002060"/>
              </a:solidFill>
            </a:rPr>
            <a:t>Уведомление о явке в КО</a:t>
          </a:r>
        </a:p>
      </dgm:t>
    </dgm:pt>
    <dgm:pt modelId="{FDCABF61-C14B-4F78-BBB5-7D9EE8FD084D}" type="parTrans" cxnId="{3463006A-E133-442A-A892-9776FEEB9A83}">
      <dgm:prSet/>
      <dgm:spPr/>
      <dgm:t>
        <a:bodyPr/>
        <a:lstStyle/>
        <a:p>
          <a:endParaRPr lang="ru-RU"/>
        </a:p>
      </dgm:t>
    </dgm:pt>
    <dgm:pt modelId="{5BED3539-5DC5-403B-934E-25C210D3BF9C}" type="sibTrans" cxnId="{3463006A-E133-442A-A892-9776FEEB9A83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1">
            <a:lumMod val="75000"/>
          </a:schemeClr>
        </a:solidFill>
      </dgm:spPr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4" custLinFactNeighborX="-295" custLinFactNeighborY="-4001"/>
      <dgm:spPr/>
    </dgm:pt>
    <dgm:pt modelId="{51DDE8AA-5AA3-403C-8331-7D2E02E4E426}" type="pres">
      <dgm:prSet presAssocID="{84C1A9BA-349A-4BB0-9CD0-79A8664D2FB4}" presName="nodeTx" presStyleLbl="node1" presStyleIdx="0" presStyleCnt="4">
        <dgm:presLayoutVars>
          <dgm:bulletEnabled val="1"/>
        </dgm:presLayoutVars>
      </dgm:prSet>
      <dgm:spPr/>
    </dgm:pt>
    <dgm:pt modelId="{61F4B1E7-F51B-4C76-ACF6-7E41387DD0F1}" type="pres">
      <dgm:prSet presAssocID="{84C1A9BA-349A-4BB0-9CD0-79A8664D2FB4}" presName="invisiNode" presStyleLbl="node1" presStyleIdx="0" presStyleCnt="4"/>
      <dgm:spPr/>
    </dgm:pt>
    <dgm:pt modelId="{E7355EEC-17BA-486C-B30B-953EC7119146}" type="pres">
      <dgm:prSet presAssocID="{84C1A9BA-349A-4BB0-9CD0-79A8664D2FB4}" presName="imagNode" presStyleLbl="fgImgPlace1" presStyleIdx="0" presStyleCnt="4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F201BD5-DA25-466D-A21D-9349B234A09C}" type="pres">
      <dgm:prSet presAssocID="{E7CBB107-1942-4CFD-9FAC-15CC98794CCB}" presName="sibTrans" presStyleLbl="sibTrans2D1" presStyleIdx="0" presStyleCnt="0"/>
      <dgm:spPr/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4" custLinFactNeighborX="1500" custLinFactNeighborY="-2756"/>
      <dgm:spPr/>
    </dgm:pt>
    <dgm:pt modelId="{8BC2D775-1F93-4619-B425-01103EE55CDC}" type="pres">
      <dgm:prSet presAssocID="{EB15CE03-8F4B-442F-8C79-12C9E9EB3AD0}" presName="nodeTx" presStyleLbl="node1" presStyleIdx="1" presStyleCnt="4">
        <dgm:presLayoutVars>
          <dgm:bulletEnabled val="1"/>
        </dgm:presLayoutVars>
      </dgm:prSet>
      <dgm:spPr/>
    </dgm:pt>
    <dgm:pt modelId="{7A221578-24D4-4928-A313-B96EED09F42B}" type="pres">
      <dgm:prSet presAssocID="{EB15CE03-8F4B-442F-8C79-12C9E9EB3AD0}" presName="invisiNode" presStyleLbl="node1" presStyleIdx="1" presStyleCnt="4"/>
      <dgm:spPr/>
    </dgm:pt>
    <dgm:pt modelId="{78AECD96-2D13-4C11-AE27-8D7D59C7C6A5}" type="pres">
      <dgm:prSet presAssocID="{EB15CE03-8F4B-442F-8C79-12C9E9EB3AD0}" presName="imagNode" presStyleLbl="fgImgPlace1" presStyleIdx="1" presStyleCnt="4" custScaleX="128849" custScaleY="164885" custLinFactNeighborX="-1256" custLinFactNeighborY="26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A8B4F60-8F73-467D-B7CD-120B658BCB4D}" type="pres">
      <dgm:prSet presAssocID="{DCA44F4B-AD6C-413A-B277-EB1FC042971C}" presName="sibTrans" presStyleLbl="sibTrans2D1" presStyleIdx="0" presStyleCnt="0"/>
      <dgm:spPr/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4" custLinFactNeighborX="-915" custLinFactNeighborY="-2991"/>
      <dgm:spPr/>
    </dgm:pt>
    <dgm:pt modelId="{30813065-2F7D-4053-A1A1-69391A808A43}" type="pres">
      <dgm:prSet presAssocID="{13635093-DF15-46A1-9E5E-FE3E45DCA1C7}" presName="nodeTx" presStyleLbl="node1" presStyleIdx="2" presStyleCnt="4">
        <dgm:presLayoutVars>
          <dgm:bulletEnabled val="1"/>
        </dgm:presLayoutVars>
      </dgm:prSet>
      <dgm:spPr/>
    </dgm:pt>
    <dgm:pt modelId="{50709B82-1EDB-4CD1-B2C2-34096A18107D}" type="pres">
      <dgm:prSet presAssocID="{13635093-DF15-46A1-9E5E-FE3E45DCA1C7}" presName="invisiNode" presStyleLbl="node1" presStyleIdx="2" presStyleCnt="4"/>
      <dgm:spPr/>
    </dgm:pt>
    <dgm:pt modelId="{696AD255-D2AA-4C19-8A66-C2D716C8A496}" type="pres">
      <dgm:prSet presAssocID="{13635093-DF15-46A1-9E5E-FE3E45DCA1C7}" presName="imagNode" presStyleLbl="fgImgPlace1" presStyleIdx="2" presStyleCnt="4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1C4932E-4E07-40A8-B5F5-0837AB24C5BB}" type="pres">
      <dgm:prSet presAssocID="{C92358AA-FB28-46C2-8DE4-7445972604FF}" presName="sibTrans" presStyleLbl="sibTrans2D1" presStyleIdx="0" presStyleCnt="0"/>
      <dgm:spPr/>
    </dgm:pt>
    <dgm:pt modelId="{60A117AB-610A-4BFC-BC42-E8A8007E393B}" type="pres">
      <dgm:prSet presAssocID="{4C6AF2BF-4CA9-46A9-BAF2-B76AA8F31FD6}" presName="compNode" presStyleCnt="0"/>
      <dgm:spPr/>
    </dgm:pt>
    <dgm:pt modelId="{2821A98C-7ABF-4B81-ACD3-93278B01C6E6}" type="pres">
      <dgm:prSet presAssocID="{4C6AF2BF-4CA9-46A9-BAF2-B76AA8F31FD6}" presName="bkgdShape" presStyleLbl="node1" presStyleIdx="3" presStyleCnt="4"/>
      <dgm:spPr/>
    </dgm:pt>
    <dgm:pt modelId="{0F9D5DDD-AB1B-4A63-91B4-CD07E20F1EFB}" type="pres">
      <dgm:prSet presAssocID="{4C6AF2BF-4CA9-46A9-BAF2-B76AA8F31FD6}" presName="nodeTx" presStyleLbl="node1" presStyleIdx="3" presStyleCnt="4">
        <dgm:presLayoutVars>
          <dgm:bulletEnabled val="1"/>
        </dgm:presLayoutVars>
      </dgm:prSet>
      <dgm:spPr/>
    </dgm:pt>
    <dgm:pt modelId="{E1E4837D-6050-4499-96A1-FABE2AA0D95B}" type="pres">
      <dgm:prSet presAssocID="{4C6AF2BF-4CA9-46A9-BAF2-B76AA8F31FD6}" presName="invisiNode" presStyleLbl="node1" presStyleIdx="3" presStyleCnt="4"/>
      <dgm:spPr/>
    </dgm:pt>
    <dgm:pt modelId="{65923987-F910-4771-BB88-CD40CDC3AB48}" type="pres">
      <dgm:prSet presAssocID="{4C6AF2BF-4CA9-46A9-BAF2-B76AA8F31FD6}" presName="imagNode" presStyleLbl="fgImgPlace1" presStyleIdx="3" presStyleCnt="4" custScaleY="113988" custLinFactNeighborX="1297" custLinFactNeighborY="820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6099DF1F-81CD-4743-8BA2-79273FA38149}" type="presOf" srcId="{EB15CE03-8F4B-442F-8C79-12C9E9EB3AD0}" destId="{8BC2D775-1F93-4619-B425-01103EE55CDC}" srcOrd="1" destOrd="0" presId="urn:microsoft.com/office/officeart/2005/8/layout/hList7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610F7D44-8DC4-4039-99DC-CEBA600BD30C}" type="presOf" srcId="{84C1A9BA-349A-4BB0-9CD0-79A8664D2FB4}" destId="{B42E5675-4677-455D-8B52-5F90EB4B23A9}" srcOrd="0" destOrd="0" presId="urn:microsoft.com/office/officeart/2005/8/layout/hList7"/>
    <dgm:cxn modelId="{3463006A-E133-442A-A892-9776FEEB9A83}" srcId="{9B3653B2-385F-479E-8AED-E923A4098C51}" destId="{4C6AF2BF-4CA9-46A9-BAF2-B76AA8F31FD6}" srcOrd="3" destOrd="0" parTransId="{FDCABF61-C14B-4F78-BBB5-7D9EE8FD084D}" sibTransId="{5BED3539-5DC5-403B-934E-25C210D3BF9C}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58B5C776-C50D-46F8-85B5-2629AD066310}" type="presOf" srcId="{13635093-DF15-46A1-9E5E-FE3E45DCA1C7}" destId="{AF043C9C-0EFA-4578-A5E9-6F7A715B92B1}" srcOrd="0" destOrd="0" presId="urn:microsoft.com/office/officeart/2005/8/layout/hList7"/>
    <dgm:cxn modelId="{D973CE83-AFDB-4D11-927D-B491714A5A95}" type="presOf" srcId="{4C6AF2BF-4CA9-46A9-BAF2-B76AA8F31FD6}" destId="{2821A98C-7ABF-4B81-ACD3-93278B01C6E6}" srcOrd="0" destOrd="0" presId="urn:microsoft.com/office/officeart/2005/8/layout/hList7"/>
    <dgm:cxn modelId="{9AA8858B-A91F-4A92-BF8D-C67BBDAE0FD5}" type="presOf" srcId="{EB15CE03-8F4B-442F-8C79-12C9E9EB3AD0}" destId="{65C4BC29-AD05-478D-8B3E-F7DFB98ABE9E}" srcOrd="0" destOrd="0" presId="urn:microsoft.com/office/officeart/2005/8/layout/hList7"/>
    <dgm:cxn modelId="{3DEE6991-354E-4681-BEA5-7999B4E8974A}" type="presOf" srcId="{13635093-DF15-46A1-9E5E-FE3E45DCA1C7}" destId="{30813065-2F7D-4053-A1A1-69391A808A43}" srcOrd="1" destOrd="0" presId="urn:microsoft.com/office/officeart/2005/8/layout/hList7"/>
    <dgm:cxn modelId="{0AB91DA3-527F-40AF-9344-DDA212BF47DB}" type="presOf" srcId="{4C6AF2BF-4CA9-46A9-BAF2-B76AA8F31FD6}" destId="{0F9D5DDD-AB1B-4A63-91B4-CD07E20F1EFB}" srcOrd="1" destOrd="0" presId="urn:microsoft.com/office/officeart/2005/8/layout/hList7"/>
    <dgm:cxn modelId="{37D362A4-D774-4DA0-A36F-8D20E1747DA0}" type="presOf" srcId="{E7CBB107-1942-4CFD-9FAC-15CC98794CCB}" destId="{DF201BD5-DA25-466D-A21D-9349B234A09C}" srcOrd="0" destOrd="0" presId="urn:microsoft.com/office/officeart/2005/8/layout/hList7"/>
    <dgm:cxn modelId="{99605EA5-545D-4596-A6E8-195536E50A21}" type="presOf" srcId="{9B3653B2-385F-479E-8AED-E923A4098C51}" destId="{4058AFAE-CCC7-4031-8933-58C6E7D6E8E6}" srcOrd="0" destOrd="0" presId="urn:microsoft.com/office/officeart/2005/8/layout/hList7"/>
    <dgm:cxn modelId="{045715D3-E443-4C73-A57F-107EB0CE7282}" type="presOf" srcId="{84C1A9BA-349A-4BB0-9CD0-79A8664D2FB4}" destId="{51DDE8AA-5AA3-403C-8331-7D2E02E4E426}" srcOrd="1" destOrd="0" presId="urn:microsoft.com/office/officeart/2005/8/layout/hList7"/>
    <dgm:cxn modelId="{1B0FC5E1-38AA-46D5-A0BF-E78033F8B01D}" type="presOf" srcId="{C92358AA-FB28-46C2-8DE4-7445972604FF}" destId="{61C4932E-4E07-40A8-B5F5-0837AB24C5BB}" srcOrd="0" destOrd="0" presId="urn:microsoft.com/office/officeart/2005/8/layout/hList7"/>
    <dgm:cxn modelId="{27348BFC-0724-4E50-AE55-6170D02EC9BA}" type="presOf" srcId="{DCA44F4B-AD6C-413A-B277-EB1FC042971C}" destId="{AA8B4F60-8F73-467D-B7CD-120B658BCB4D}" srcOrd="0" destOrd="0" presId="urn:microsoft.com/office/officeart/2005/8/layout/hList7"/>
    <dgm:cxn modelId="{ED8AE05C-560B-430C-A35E-819A0AB8EAE1}" type="presParOf" srcId="{4058AFAE-CCC7-4031-8933-58C6E7D6E8E6}" destId="{4FDF8D35-57AF-49BD-A1BF-A5E47BB3FB08}" srcOrd="0" destOrd="0" presId="urn:microsoft.com/office/officeart/2005/8/layout/hList7"/>
    <dgm:cxn modelId="{47033D01-B74E-4968-953A-83112CCFEB37}" type="presParOf" srcId="{4058AFAE-CCC7-4031-8933-58C6E7D6E8E6}" destId="{95512887-EEC6-4D6D-87AA-29B4ACC1F0A4}" srcOrd="1" destOrd="0" presId="urn:microsoft.com/office/officeart/2005/8/layout/hList7"/>
    <dgm:cxn modelId="{B6EF4BA1-6E93-4424-AF12-B574CA1E9EA4}" type="presParOf" srcId="{95512887-EEC6-4D6D-87AA-29B4ACC1F0A4}" destId="{3682AA56-9A9C-4139-917C-1BB3E9AB13EE}" srcOrd="0" destOrd="0" presId="urn:microsoft.com/office/officeart/2005/8/layout/hList7"/>
    <dgm:cxn modelId="{37B22145-0E55-4493-A1A4-3E22E8AC41BF}" type="presParOf" srcId="{3682AA56-9A9C-4139-917C-1BB3E9AB13EE}" destId="{B42E5675-4677-455D-8B52-5F90EB4B23A9}" srcOrd="0" destOrd="0" presId="urn:microsoft.com/office/officeart/2005/8/layout/hList7"/>
    <dgm:cxn modelId="{70FF0239-1734-432D-995A-CC25D1F242C1}" type="presParOf" srcId="{3682AA56-9A9C-4139-917C-1BB3E9AB13EE}" destId="{51DDE8AA-5AA3-403C-8331-7D2E02E4E426}" srcOrd="1" destOrd="0" presId="urn:microsoft.com/office/officeart/2005/8/layout/hList7"/>
    <dgm:cxn modelId="{0D2DCBCD-CA65-4DC0-9820-488EE45C65EF}" type="presParOf" srcId="{3682AA56-9A9C-4139-917C-1BB3E9AB13EE}" destId="{61F4B1E7-F51B-4C76-ACF6-7E41387DD0F1}" srcOrd="2" destOrd="0" presId="urn:microsoft.com/office/officeart/2005/8/layout/hList7"/>
    <dgm:cxn modelId="{E4D5FD6E-D3E0-4F79-AFEB-3B4A9C0D99E2}" type="presParOf" srcId="{3682AA56-9A9C-4139-917C-1BB3E9AB13EE}" destId="{E7355EEC-17BA-486C-B30B-953EC7119146}" srcOrd="3" destOrd="0" presId="urn:microsoft.com/office/officeart/2005/8/layout/hList7"/>
    <dgm:cxn modelId="{91D5CBB4-C8FF-4637-A3D6-6BE6CF8D1009}" type="presParOf" srcId="{95512887-EEC6-4D6D-87AA-29B4ACC1F0A4}" destId="{DF201BD5-DA25-466D-A21D-9349B234A09C}" srcOrd="1" destOrd="0" presId="urn:microsoft.com/office/officeart/2005/8/layout/hList7"/>
    <dgm:cxn modelId="{B05D6B7F-578B-4315-BB9F-B82935142483}" type="presParOf" srcId="{95512887-EEC6-4D6D-87AA-29B4ACC1F0A4}" destId="{12D27EAE-3F63-47AD-89E0-2B9639CA025D}" srcOrd="2" destOrd="0" presId="urn:microsoft.com/office/officeart/2005/8/layout/hList7"/>
    <dgm:cxn modelId="{E44E27DC-3E8F-4B7F-9BCE-58D89026B118}" type="presParOf" srcId="{12D27EAE-3F63-47AD-89E0-2B9639CA025D}" destId="{65C4BC29-AD05-478D-8B3E-F7DFB98ABE9E}" srcOrd="0" destOrd="0" presId="urn:microsoft.com/office/officeart/2005/8/layout/hList7"/>
    <dgm:cxn modelId="{2081151D-0C1C-4DE4-B63C-FB351322C82F}" type="presParOf" srcId="{12D27EAE-3F63-47AD-89E0-2B9639CA025D}" destId="{8BC2D775-1F93-4619-B425-01103EE55CDC}" srcOrd="1" destOrd="0" presId="urn:microsoft.com/office/officeart/2005/8/layout/hList7"/>
    <dgm:cxn modelId="{ED63EC87-12B1-4A8D-8B7E-DF0F96AE3652}" type="presParOf" srcId="{12D27EAE-3F63-47AD-89E0-2B9639CA025D}" destId="{7A221578-24D4-4928-A313-B96EED09F42B}" srcOrd="2" destOrd="0" presId="urn:microsoft.com/office/officeart/2005/8/layout/hList7"/>
    <dgm:cxn modelId="{5905DC3C-63FD-429B-BDA4-886670FF317C}" type="presParOf" srcId="{12D27EAE-3F63-47AD-89E0-2B9639CA025D}" destId="{78AECD96-2D13-4C11-AE27-8D7D59C7C6A5}" srcOrd="3" destOrd="0" presId="urn:microsoft.com/office/officeart/2005/8/layout/hList7"/>
    <dgm:cxn modelId="{119185C5-B50F-4216-BCA3-8064E471EC51}" type="presParOf" srcId="{95512887-EEC6-4D6D-87AA-29B4ACC1F0A4}" destId="{AA8B4F60-8F73-467D-B7CD-120B658BCB4D}" srcOrd="3" destOrd="0" presId="urn:microsoft.com/office/officeart/2005/8/layout/hList7"/>
    <dgm:cxn modelId="{F7D1676B-8C3C-4A88-B0EF-536BEF6442B4}" type="presParOf" srcId="{95512887-EEC6-4D6D-87AA-29B4ACC1F0A4}" destId="{85F60322-BA2B-4B91-9CCA-6F0E884A7F48}" srcOrd="4" destOrd="0" presId="urn:microsoft.com/office/officeart/2005/8/layout/hList7"/>
    <dgm:cxn modelId="{6E1BEA73-8C51-4CA9-A579-55E58429233A}" type="presParOf" srcId="{85F60322-BA2B-4B91-9CCA-6F0E884A7F48}" destId="{AF043C9C-0EFA-4578-A5E9-6F7A715B92B1}" srcOrd="0" destOrd="0" presId="urn:microsoft.com/office/officeart/2005/8/layout/hList7"/>
    <dgm:cxn modelId="{780B6512-EE9F-4F75-A1E7-3492F72DBAC1}" type="presParOf" srcId="{85F60322-BA2B-4B91-9CCA-6F0E884A7F48}" destId="{30813065-2F7D-4053-A1A1-69391A808A43}" srcOrd="1" destOrd="0" presId="urn:microsoft.com/office/officeart/2005/8/layout/hList7"/>
    <dgm:cxn modelId="{7D7F0B64-A8E0-4C74-8F12-3DC018541267}" type="presParOf" srcId="{85F60322-BA2B-4B91-9CCA-6F0E884A7F48}" destId="{50709B82-1EDB-4CD1-B2C2-34096A18107D}" srcOrd="2" destOrd="0" presId="urn:microsoft.com/office/officeart/2005/8/layout/hList7"/>
    <dgm:cxn modelId="{AEC63BD6-B2DA-4204-8EF1-7A703682EAC7}" type="presParOf" srcId="{85F60322-BA2B-4B91-9CCA-6F0E884A7F48}" destId="{696AD255-D2AA-4C19-8A66-C2D716C8A496}" srcOrd="3" destOrd="0" presId="urn:microsoft.com/office/officeart/2005/8/layout/hList7"/>
    <dgm:cxn modelId="{913259C4-7DA8-4894-9962-EE2E1FC83405}" type="presParOf" srcId="{95512887-EEC6-4D6D-87AA-29B4ACC1F0A4}" destId="{61C4932E-4E07-40A8-B5F5-0837AB24C5BB}" srcOrd="5" destOrd="0" presId="urn:microsoft.com/office/officeart/2005/8/layout/hList7"/>
    <dgm:cxn modelId="{C71BF3D2-05E1-42B4-8EAC-07398FA88822}" type="presParOf" srcId="{95512887-EEC6-4D6D-87AA-29B4ACC1F0A4}" destId="{60A117AB-610A-4BFC-BC42-E8A8007E393B}" srcOrd="6" destOrd="0" presId="urn:microsoft.com/office/officeart/2005/8/layout/hList7"/>
    <dgm:cxn modelId="{9E39ED79-85FC-4FA4-9000-7D9FC8C03219}" type="presParOf" srcId="{60A117AB-610A-4BFC-BC42-E8A8007E393B}" destId="{2821A98C-7ABF-4B81-ACD3-93278B01C6E6}" srcOrd="0" destOrd="0" presId="urn:microsoft.com/office/officeart/2005/8/layout/hList7"/>
    <dgm:cxn modelId="{4670DC58-5282-40EC-A868-ED5A105D37AC}" type="presParOf" srcId="{60A117AB-610A-4BFC-BC42-E8A8007E393B}" destId="{0F9D5DDD-AB1B-4A63-91B4-CD07E20F1EFB}" srcOrd="1" destOrd="0" presId="urn:microsoft.com/office/officeart/2005/8/layout/hList7"/>
    <dgm:cxn modelId="{6F1ECF8B-5CF9-46E0-B291-7B1057FA856B}" type="presParOf" srcId="{60A117AB-610A-4BFC-BC42-E8A8007E393B}" destId="{E1E4837D-6050-4499-96A1-FABE2AA0D95B}" srcOrd="2" destOrd="0" presId="urn:microsoft.com/office/officeart/2005/8/layout/hList7"/>
    <dgm:cxn modelId="{B09B0FA5-4674-4872-A8F9-B81AA451C090}" type="presParOf" srcId="{60A117AB-610A-4BFC-BC42-E8A8007E393B}" destId="{65923987-F910-4771-BB88-CD40CDC3AB4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3653B2-385F-479E-8AED-E923A4098C5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C1A9BA-349A-4BB0-9CD0-79A8664D2FB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>
              <a:solidFill>
                <a:srgbClr val="002060"/>
              </a:solidFill>
            </a:rPr>
            <a:t>Акт по форме ППЭ-22</a:t>
          </a:r>
        </a:p>
      </dgm:t>
    </dgm:pt>
    <dgm:pt modelId="{0614B877-F5DF-4263-B8CD-2D9D09F14591}" type="parTrans" cxnId="{160DC032-9382-49B4-BAFE-6AFC4C042035}">
      <dgm:prSet/>
      <dgm:spPr/>
      <dgm:t>
        <a:bodyPr/>
        <a:lstStyle/>
        <a:p>
          <a:endParaRPr lang="ru-RU"/>
        </a:p>
      </dgm:t>
    </dgm:pt>
    <dgm:pt modelId="{E7CBB107-1942-4CFD-9FAC-15CC98794CCB}" type="sibTrans" cxnId="{160DC032-9382-49B4-BAFE-6AFC4C042035}">
      <dgm:prSet/>
      <dgm:spPr/>
      <dgm:t>
        <a:bodyPr/>
        <a:lstStyle/>
        <a:p>
          <a:endParaRPr lang="ru-RU"/>
        </a:p>
      </dgm:t>
    </dgm:pt>
    <dgm:pt modelId="{13635093-DF15-46A1-9E5E-FE3E45DCA1C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>
              <a:solidFill>
                <a:srgbClr val="002060"/>
              </a:solidFill>
            </a:rPr>
            <a:t>Отметка в форме ППЭ-05-02</a:t>
          </a:r>
        </a:p>
      </dgm:t>
    </dgm:pt>
    <dgm:pt modelId="{66B8E688-F7F0-4345-BCCB-FD663680A7EF}" type="parTrans" cxnId="{88F5B751-E96B-43D0-88DF-5F63569128A8}">
      <dgm:prSet/>
      <dgm:spPr/>
      <dgm:t>
        <a:bodyPr/>
        <a:lstStyle/>
        <a:p>
          <a:endParaRPr lang="ru-RU"/>
        </a:p>
      </dgm:t>
    </dgm:pt>
    <dgm:pt modelId="{C92358AA-FB28-46C2-8DE4-7445972604FF}" type="sibTrans" cxnId="{88F5B751-E96B-43D0-88DF-5F63569128A8}">
      <dgm:prSet/>
      <dgm:spPr/>
      <dgm:t>
        <a:bodyPr/>
        <a:lstStyle/>
        <a:p>
          <a:endParaRPr lang="ru-RU"/>
        </a:p>
      </dgm:t>
    </dgm:pt>
    <dgm:pt modelId="{EB15CE03-8F4B-442F-8C79-12C9E9EB3AD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endParaRPr lang="ru-RU" sz="2200" b="1" dirty="0">
            <a:solidFill>
              <a:schemeClr val="accent3">
                <a:lumMod val="50000"/>
              </a:schemeClr>
            </a:solidFill>
          </a:endParaRPr>
        </a:p>
        <a:p>
          <a:r>
            <a:rPr lang="ru-RU" sz="2200" b="1" dirty="0">
              <a:solidFill>
                <a:srgbClr val="002060"/>
              </a:solidFill>
            </a:rPr>
            <a:t>Отметка в БР</a:t>
          </a:r>
        </a:p>
      </dgm:t>
    </dgm:pt>
    <dgm:pt modelId="{DCA44F4B-AD6C-413A-B277-EB1FC042971C}" type="sibTrans" cxnId="{0FF9F417-B585-45B0-AAB9-05C919BB6775}">
      <dgm:prSet/>
      <dgm:spPr/>
      <dgm:t>
        <a:bodyPr/>
        <a:lstStyle/>
        <a:p>
          <a:endParaRPr lang="ru-RU"/>
        </a:p>
      </dgm:t>
    </dgm:pt>
    <dgm:pt modelId="{2444DC82-50F2-44A7-A42D-922455C7C837}" type="parTrans" cxnId="{0FF9F417-B585-45B0-AAB9-05C919BB6775}">
      <dgm:prSet/>
      <dgm:spPr/>
      <dgm:t>
        <a:bodyPr/>
        <a:lstStyle/>
        <a:p>
          <a:endParaRPr lang="ru-RU"/>
        </a:p>
      </dgm:t>
    </dgm:pt>
    <dgm:pt modelId="{4058AFAE-CCC7-4031-8933-58C6E7D6E8E6}" type="pres">
      <dgm:prSet presAssocID="{9B3653B2-385F-479E-8AED-E923A4098C51}" presName="Name0" presStyleCnt="0">
        <dgm:presLayoutVars>
          <dgm:dir/>
          <dgm:resizeHandles val="exact"/>
        </dgm:presLayoutVars>
      </dgm:prSet>
      <dgm:spPr/>
    </dgm:pt>
    <dgm:pt modelId="{4FDF8D35-57AF-49BD-A1BF-A5E47BB3FB08}" type="pres">
      <dgm:prSet presAssocID="{9B3653B2-385F-479E-8AED-E923A4098C51}" presName="fgShape" presStyleLbl="fgShp" presStyleIdx="0" presStyleCnt="1" custLinFactNeighborY="32394"/>
      <dgm:spPr>
        <a:solidFill>
          <a:schemeClr val="accent1">
            <a:lumMod val="75000"/>
          </a:schemeClr>
        </a:solidFill>
      </dgm:spPr>
    </dgm:pt>
    <dgm:pt modelId="{95512887-EEC6-4D6D-87AA-29B4ACC1F0A4}" type="pres">
      <dgm:prSet presAssocID="{9B3653B2-385F-479E-8AED-E923A4098C51}" presName="linComp" presStyleCnt="0"/>
      <dgm:spPr/>
    </dgm:pt>
    <dgm:pt modelId="{3682AA56-9A9C-4139-917C-1BB3E9AB13EE}" type="pres">
      <dgm:prSet presAssocID="{84C1A9BA-349A-4BB0-9CD0-79A8664D2FB4}" presName="compNode" presStyleCnt="0"/>
      <dgm:spPr/>
    </dgm:pt>
    <dgm:pt modelId="{B42E5675-4677-455D-8B52-5F90EB4B23A9}" type="pres">
      <dgm:prSet presAssocID="{84C1A9BA-349A-4BB0-9CD0-79A8664D2FB4}" presName="bkgdShape" presStyleLbl="node1" presStyleIdx="0" presStyleCnt="3" custLinFactNeighborX="-295" custLinFactNeighborY="-4001"/>
      <dgm:spPr/>
    </dgm:pt>
    <dgm:pt modelId="{51DDE8AA-5AA3-403C-8331-7D2E02E4E426}" type="pres">
      <dgm:prSet presAssocID="{84C1A9BA-349A-4BB0-9CD0-79A8664D2FB4}" presName="nodeTx" presStyleLbl="node1" presStyleIdx="0" presStyleCnt="3">
        <dgm:presLayoutVars>
          <dgm:bulletEnabled val="1"/>
        </dgm:presLayoutVars>
      </dgm:prSet>
      <dgm:spPr/>
    </dgm:pt>
    <dgm:pt modelId="{61F4B1E7-F51B-4C76-ACF6-7E41387DD0F1}" type="pres">
      <dgm:prSet presAssocID="{84C1A9BA-349A-4BB0-9CD0-79A8664D2FB4}" presName="invisiNode" presStyleLbl="node1" presStyleIdx="0" presStyleCnt="3"/>
      <dgm:spPr/>
    </dgm:pt>
    <dgm:pt modelId="{E7355EEC-17BA-486C-B30B-953EC7119146}" type="pres">
      <dgm:prSet presAssocID="{84C1A9BA-349A-4BB0-9CD0-79A8664D2FB4}" presName="imagNode" presStyleLbl="fgImgPlace1" presStyleIdx="0" presStyleCnt="3" custScaleX="124828" custScaleY="174501" custLinFactNeighborX="-4808" custLinFactNeighborY="240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F201BD5-DA25-466D-A21D-9349B234A09C}" type="pres">
      <dgm:prSet presAssocID="{E7CBB107-1942-4CFD-9FAC-15CC98794CCB}" presName="sibTrans" presStyleLbl="sibTrans2D1" presStyleIdx="0" presStyleCnt="0"/>
      <dgm:spPr/>
    </dgm:pt>
    <dgm:pt modelId="{12D27EAE-3F63-47AD-89E0-2B9639CA025D}" type="pres">
      <dgm:prSet presAssocID="{EB15CE03-8F4B-442F-8C79-12C9E9EB3AD0}" presName="compNode" presStyleCnt="0"/>
      <dgm:spPr/>
    </dgm:pt>
    <dgm:pt modelId="{65C4BC29-AD05-478D-8B3E-F7DFB98ABE9E}" type="pres">
      <dgm:prSet presAssocID="{EB15CE03-8F4B-442F-8C79-12C9E9EB3AD0}" presName="bkgdShape" presStyleLbl="node1" presStyleIdx="1" presStyleCnt="3" custLinFactNeighborX="1500" custLinFactNeighborY="-2756"/>
      <dgm:spPr/>
    </dgm:pt>
    <dgm:pt modelId="{8BC2D775-1F93-4619-B425-01103EE55CDC}" type="pres">
      <dgm:prSet presAssocID="{EB15CE03-8F4B-442F-8C79-12C9E9EB3AD0}" presName="nodeTx" presStyleLbl="node1" presStyleIdx="1" presStyleCnt="3">
        <dgm:presLayoutVars>
          <dgm:bulletEnabled val="1"/>
        </dgm:presLayoutVars>
      </dgm:prSet>
      <dgm:spPr/>
    </dgm:pt>
    <dgm:pt modelId="{7A221578-24D4-4928-A313-B96EED09F42B}" type="pres">
      <dgm:prSet presAssocID="{EB15CE03-8F4B-442F-8C79-12C9E9EB3AD0}" presName="invisiNode" presStyleLbl="node1" presStyleIdx="1" presStyleCnt="3"/>
      <dgm:spPr/>
    </dgm:pt>
    <dgm:pt modelId="{78AECD96-2D13-4C11-AE27-8D7D59C7C6A5}" type="pres">
      <dgm:prSet presAssocID="{EB15CE03-8F4B-442F-8C79-12C9E9EB3AD0}" presName="imagNode" presStyleLbl="fgImgPlace1" presStyleIdx="1" presStyleCnt="3" custScaleX="128849" custScaleY="164885" custLinFactNeighborX="-1256" custLinFactNeighborY="26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A8B4F60-8F73-467D-B7CD-120B658BCB4D}" type="pres">
      <dgm:prSet presAssocID="{DCA44F4B-AD6C-413A-B277-EB1FC042971C}" presName="sibTrans" presStyleLbl="sibTrans2D1" presStyleIdx="0" presStyleCnt="0"/>
      <dgm:spPr/>
    </dgm:pt>
    <dgm:pt modelId="{85F60322-BA2B-4B91-9CCA-6F0E884A7F48}" type="pres">
      <dgm:prSet presAssocID="{13635093-DF15-46A1-9E5E-FE3E45DCA1C7}" presName="compNode" presStyleCnt="0"/>
      <dgm:spPr/>
    </dgm:pt>
    <dgm:pt modelId="{AF043C9C-0EFA-4578-A5E9-6F7A715B92B1}" type="pres">
      <dgm:prSet presAssocID="{13635093-DF15-46A1-9E5E-FE3E45DCA1C7}" presName="bkgdShape" presStyleLbl="node1" presStyleIdx="2" presStyleCnt="3" custLinFactNeighborX="-915" custLinFactNeighborY="-2991"/>
      <dgm:spPr/>
    </dgm:pt>
    <dgm:pt modelId="{30813065-2F7D-4053-A1A1-69391A808A43}" type="pres">
      <dgm:prSet presAssocID="{13635093-DF15-46A1-9E5E-FE3E45DCA1C7}" presName="nodeTx" presStyleLbl="node1" presStyleIdx="2" presStyleCnt="3">
        <dgm:presLayoutVars>
          <dgm:bulletEnabled val="1"/>
        </dgm:presLayoutVars>
      </dgm:prSet>
      <dgm:spPr/>
    </dgm:pt>
    <dgm:pt modelId="{50709B82-1EDB-4CD1-B2C2-34096A18107D}" type="pres">
      <dgm:prSet presAssocID="{13635093-DF15-46A1-9E5E-FE3E45DCA1C7}" presName="invisiNode" presStyleLbl="node1" presStyleIdx="2" presStyleCnt="3"/>
      <dgm:spPr/>
    </dgm:pt>
    <dgm:pt modelId="{696AD255-D2AA-4C19-8A66-C2D716C8A496}" type="pres">
      <dgm:prSet presAssocID="{13635093-DF15-46A1-9E5E-FE3E45DCA1C7}" presName="imagNode" presStyleLbl="fgImgPlace1" presStyleIdx="2" presStyleCnt="3" custScaleX="123602" custScaleY="168286" custLinFactNeighborX="-3267" custLinFactNeighborY="257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A647611-D13A-4FD2-AA4A-44BF8C4CFA4C}" type="presOf" srcId="{EB15CE03-8F4B-442F-8C79-12C9E9EB3AD0}" destId="{65C4BC29-AD05-478D-8B3E-F7DFB98ABE9E}" srcOrd="0" destOrd="0" presId="urn:microsoft.com/office/officeart/2005/8/layout/hList7"/>
    <dgm:cxn modelId="{0FF9F417-B585-45B0-AAB9-05C919BB6775}" srcId="{9B3653B2-385F-479E-8AED-E923A4098C51}" destId="{EB15CE03-8F4B-442F-8C79-12C9E9EB3AD0}" srcOrd="1" destOrd="0" parTransId="{2444DC82-50F2-44A7-A42D-922455C7C837}" sibTransId="{DCA44F4B-AD6C-413A-B277-EB1FC042971C}"/>
    <dgm:cxn modelId="{160DC032-9382-49B4-BAFE-6AFC4C042035}" srcId="{9B3653B2-385F-479E-8AED-E923A4098C51}" destId="{84C1A9BA-349A-4BB0-9CD0-79A8664D2FB4}" srcOrd="0" destOrd="0" parTransId="{0614B877-F5DF-4263-B8CD-2D9D09F14591}" sibTransId="{E7CBB107-1942-4CFD-9FAC-15CC98794CCB}"/>
    <dgm:cxn modelId="{311A063A-67CB-4E2E-AA86-56AB4EAD57D3}" type="presOf" srcId="{13635093-DF15-46A1-9E5E-FE3E45DCA1C7}" destId="{AF043C9C-0EFA-4578-A5E9-6F7A715B92B1}" srcOrd="0" destOrd="0" presId="urn:microsoft.com/office/officeart/2005/8/layout/hList7"/>
    <dgm:cxn modelId="{07FA9B42-BFA6-456E-ACDE-5E13635A1E0C}" type="presOf" srcId="{84C1A9BA-349A-4BB0-9CD0-79A8664D2FB4}" destId="{51DDE8AA-5AA3-403C-8331-7D2E02E4E426}" srcOrd="1" destOrd="0" presId="urn:microsoft.com/office/officeart/2005/8/layout/hList7"/>
    <dgm:cxn modelId="{21E59646-07E0-48A4-B92B-6B30A2CBAE5B}" type="presOf" srcId="{DCA44F4B-AD6C-413A-B277-EB1FC042971C}" destId="{AA8B4F60-8F73-467D-B7CD-120B658BCB4D}" srcOrd="0" destOrd="0" presId="urn:microsoft.com/office/officeart/2005/8/layout/hList7"/>
    <dgm:cxn modelId="{0742F146-4C91-4C47-A35D-5A58E78BE597}" type="presOf" srcId="{E7CBB107-1942-4CFD-9FAC-15CC98794CCB}" destId="{DF201BD5-DA25-466D-A21D-9349B234A09C}" srcOrd="0" destOrd="0" presId="urn:microsoft.com/office/officeart/2005/8/layout/hList7"/>
    <dgm:cxn modelId="{88F5B751-E96B-43D0-88DF-5F63569128A8}" srcId="{9B3653B2-385F-479E-8AED-E923A4098C51}" destId="{13635093-DF15-46A1-9E5E-FE3E45DCA1C7}" srcOrd="2" destOrd="0" parTransId="{66B8E688-F7F0-4345-BCCB-FD663680A7EF}" sibTransId="{C92358AA-FB28-46C2-8DE4-7445972604FF}"/>
    <dgm:cxn modelId="{C47109AE-ADDA-4E59-8E5E-4923521F189E}" type="presOf" srcId="{EB15CE03-8F4B-442F-8C79-12C9E9EB3AD0}" destId="{8BC2D775-1F93-4619-B425-01103EE55CDC}" srcOrd="1" destOrd="0" presId="urn:microsoft.com/office/officeart/2005/8/layout/hList7"/>
    <dgm:cxn modelId="{703D6DC9-1044-43A4-977F-91A37EE3F2DB}" type="presOf" srcId="{9B3653B2-385F-479E-8AED-E923A4098C51}" destId="{4058AFAE-CCC7-4031-8933-58C6E7D6E8E6}" srcOrd="0" destOrd="0" presId="urn:microsoft.com/office/officeart/2005/8/layout/hList7"/>
    <dgm:cxn modelId="{69B6BAE5-9461-4668-A22C-74D4636F69A8}" type="presOf" srcId="{13635093-DF15-46A1-9E5E-FE3E45DCA1C7}" destId="{30813065-2F7D-4053-A1A1-69391A808A43}" srcOrd="1" destOrd="0" presId="urn:microsoft.com/office/officeart/2005/8/layout/hList7"/>
    <dgm:cxn modelId="{61CD30FC-4DA8-4490-9506-FB65D56C836A}" type="presOf" srcId="{84C1A9BA-349A-4BB0-9CD0-79A8664D2FB4}" destId="{B42E5675-4677-455D-8B52-5F90EB4B23A9}" srcOrd="0" destOrd="0" presId="urn:microsoft.com/office/officeart/2005/8/layout/hList7"/>
    <dgm:cxn modelId="{F8C9844C-6C61-4D5E-BE66-91634A756132}" type="presParOf" srcId="{4058AFAE-CCC7-4031-8933-58C6E7D6E8E6}" destId="{4FDF8D35-57AF-49BD-A1BF-A5E47BB3FB08}" srcOrd="0" destOrd="0" presId="urn:microsoft.com/office/officeart/2005/8/layout/hList7"/>
    <dgm:cxn modelId="{F47971C6-891C-4800-8860-7F1AAE8FF276}" type="presParOf" srcId="{4058AFAE-CCC7-4031-8933-58C6E7D6E8E6}" destId="{95512887-EEC6-4D6D-87AA-29B4ACC1F0A4}" srcOrd="1" destOrd="0" presId="urn:microsoft.com/office/officeart/2005/8/layout/hList7"/>
    <dgm:cxn modelId="{36E427F5-D5E8-4232-B208-CBB3073A971F}" type="presParOf" srcId="{95512887-EEC6-4D6D-87AA-29B4ACC1F0A4}" destId="{3682AA56-9A9C-4139-917C-1BB3E9AB13EE}" srcOrd="0" destOrd="0" presId="urn:microsoft.com/office/officeart/2005/8/layout/hList7"/>
    <dgm:cxn modelId="{D7E5FA0F-988A-4078-9AE2-BCFE2113224D}" type="presParOf" srcId="{3682AA56-9A9C-4139-917C-1BB3E9AB13EE}" destId="{B42E5675-4677-455D-8B52-5F90EB4B23A9}" srcOrd="0" destOrd="0" presId="urn:microsoft.com/office/officeart/2005/8/layout/hList7"/>
    <dgm:cxn modelId="{77DF1FE3-2776-4F3A-957C-639B5A7677E7}" type="presParOf" srcId="{3682AA56-9A9C-4139-917C-1BB3E9AB13EE}" destId="{51DDE8AA-5AA3-403C-8331-7D2E02E4E426}" srcOrd="1" destOrd="0" presId="urn:microsoft.com/office/officeart/2005/8/layout/hList7"/>
    <dgm:cxn modelId="{2BA8BDBC-CFDD-4379-AEBE-30E479AEFA4A}" type="presParOf" srcId="{3682AA56-9A9C-4139-917C-1BB3E9AB13EE}" destId="{61F4B1E7-F51B-4C76-ACF6-7E41387DD0F1}" srcOrd="2" destOrd="0" presId="urn:microsoft.com/office/officeart/2005/8/layout/hList7"/>
    <dgm:cxn modelId="{ACB289F3-F8B1-417F-A521-EEB32ECC8E49}" type="presParOf" srcId="{3682AA56-9A9C-4139-917C-1BB3E9AB13EE}" destId="{E7355EEC-17BA-486C-B30B-953EC7119146}" srcOrd="3" destOrd="0" presId="urn:microsoft.com/office/officeart/2005/8/layout/hList7"/>
    <dgm:cxn modelId="{CF1CAEEB-1A23-43A0-9911-0CE84D6098BA}" type="presParOf" srcId="{95512887-EEC6-4D6D-87AA-29B4ACC1F0A4}" destId="{DF201BD5-DA25-466D-A21D-9349B234A09C}" srcOrd="1" destOrd="0" presId="urn:microsoft.com/office/officeart/2005/8/layout/hList7"/>
    <dgm:cxn modelId="{2F07DC42-87BB-4C1B-AF83-463B43594D1A}" type="presParOf" srcId="{95512887-EEC6-4D6D-87AA-29B4ACC1F0A4}" destId="{12D27EAE-3F63-47AD-89E0-2B9639CA025D}" srcOrd="2" destOrd="0" presId="urn:microsoft.com/office/officeart/2005/8/layout/hList7"/>
    <dgm:cxn modelId="{DA0B33B5-61F5-4CC5-A9EF-D9D2E8F34B45}" type="presParOf" srcId="{12D27EAE-3F63-47AD-89E0-2B9639CA025D}" destId="{65C4BC29-AD05-478D-8B3E-F7DFB98ABE9E}" srcOrd="0" destOrd="0" presId="urn:microsoft.com/office/officeart/2005/8/layout/hList7"/>
    <dgm:cxn modelId="{10E03040-507A-492B-B2DD-6FF1E2D2FD34}" type="presParOf" srcId="{12D27EAE-3F63-47AD-89E0-2B9639CA025D}" destId="{8BC2D775-1F93-4619-B425-01103EE55CDC}" srcOrd="1" destOrd="0" presId="urn:microsoft.com/office/officeart/2005/8/layout/hList7"/>
    <dgm:cxn modelId="{76422C8E-AC26-429D-A064-EC6C6F7BE318}" type="presParOf" srcId="{12D27EAE-3F63-47AD-89E0-2B9639CA025D}" destId="{7A221578-24D4-4928-A313-B96EED09F42B}" srcOrd="2" destOrd="0" presId="urn:microsoft.com/office/officeart/2005/8/layout/hList7"/>
    <dgm:cxn modelId="{29A4A827-27B2-4DCC-A853-4EC49B4EBB1E}" type="presParOf" srcId="{12D27EAE-3F63-47AD-89E0-2B9639CA025D}" destId="{78AECD96-2D13-4C11-AE27-8D7D59C7C6A5}" srcOrd="3" destOrd="0" presId="urn:microsoft.com/office/officeart/2005/8/layout/hList7"/>
    <dgm:cxn modelId="{36602818-AA29-442D-9507-DBB9EB29A9FA}" type="presParOf" srcId="{95512887-EEC6-4D6D-87AA-29B4ACC1F0A4}" destId="{AA8B4F60-8F73-467D-B7CD-120B658BCB4D}" srcOrd="3" destOrd="0" presId="urn:microsoft.com/office/officeart/2005/8/layout/hList7"/>
    <dgm:cxn modelId="{7564D81F-70CA-4F63-8799-673836E25CBD}" type="presParOf" srcId="{95512887-EEC6-4D6D-87AA-29B4ACC1F0A4}" destId="{85F60322-BA2B-4B91-9CCA-6F0E884A7F48}" srcOrd="4" destOrd="0" presId="urn:microsoft.com/office/officeart/2005/8/layout/hList7"/>
    <dgm:cxn modelId="{16913CF8-3C46-462B-911F-91DB60CD3A16}" type="presParOf" srcId="{85F60322-BA2B-4B91-9CCA-6F0E884A7F48}" destId="{AF043C9C-0EFA-4578-A5E9-6F7A715B92B1}" srcOrd="0" destOrd="0" presId="urn:microsoft.com/office/officeart/2005/8/layout/hList7"/>
    <dgm:cxn modelId="{3CCCD08D-5D60-4AB9-A55A-F50B417A0FA7}" type="presParOf" srcId="{85F60322-BA2B-4B91-9CCA-6F0E884A7F48}" destId="{30813065-2F7D-4053-A1A1-69391A808A43}" srcOrd="1" destOrd="0" presId="urn:microsoft.com/office/officeart/2005/8/layout/hList7"/>
    <dgm:cxn modelId="{174EBC8F-8A36-4800-97CA-C6040FBC571A}" type="presParOf" srcId="{85F60322-BA2B-4B91-9CCA-6F0E884A7F48}" destId="{50709B82-1EDB-4CD1-B2C2-34096A18107D}" srcOrd="2" destOrd="0" presId="urn:microsoft.com/office/officeart/2005/8/layout/hList7"/>
    <dgm:cxn modelId="{E730A406-B51E-4D19-A843-8A0F3E828B94}" type="presParOf" srcId="{85F60322-BA2B-4B91-9CCA-6F0E884A7F48}" destId="{696AD255-D2AA-4C19-8A66-C2D716C8A4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E5675-4677-455D-8B52-5F90EB4B23A9}">
      <dsp:nvSpPr>
        <dsp:cNvPr id="0" name=""/>
        <dsp:cNvSpPr/>
      </dsp:nvSpPr>
      <dsp:spPr>
        <a:xfrm>
          <a:off x="8" y="0"/>
          <a:ext cx="2144817" cy="449736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2060"/>
              </a:solidFill>
            </a:rPr>
            <a:t>Акт по форме ППЭ-21</a:t>
          </a:r>
        </a:p>
      </dsp:txBody>
      <dsp:txXfrm>
        <a:off x="8" y="1798945"/>
        <a:ext cx="2144817" cy="1798945"/>
      </dsp:txXfrm>
    </dsp:sp>
    <dsp:sp modelId="{E7355EEC-17BA-486C-B30B-953EC7119146}">
      <dsp:nvSpPr>
        <dsp:cNvPr id="0" name=""/>
        <dsp:cNvSpPr/>
      </dsp:nvSpPr>
      <dsp:spPr>
        <a:xfrm>
          <a:off x="72013" y="216028"/>
          <a:ext cx="1869451" cy="26133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4BC29-AD05-478D-8B3E-F7DFB98ABE9E}">
      <dsp:nvSpPr>
        <dsp:cNvPr id="0" name=""/>
        <dsp:cNvSpPr/>
      </dsp:nvSpPr>
      <dsp:spPr>
        <a:xfrm>
          <a:off x="2247670" y="0"/>
          <a:ext cx="2144817" cy="449736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2060"/>
              </a:solidFill>
            </a:rPr>
            <a:t>Отметка в БР</a:t>
          </a:r>
        </a:p>
      </dsp:txBody>
      <dsp:txXfrm>
        <a:off x="2247670" y="1798945"/>
        <a:ext cx="2144817" cy="1798945"/>
      </dsp:txXfrm>
    </dsp:sp>
    <dsp:sp modelId="{78AECD96-2D13-4C11-AE27-8D7D59C7C6A5}">
      <dsp:nvSpPr>
        <dsp:cNvPr id="0" name=""/>
        <dsp:cNvSpPr/>
      </dsp:nvSpPr>
      <dsp:spPr>
        <a:xfrm>
          <a:off x="2304261" y="288034"/>
          <a:ext cx="1929670" cy="24693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3C9C-0EFA-4578-A5E9-6F7A715B92B1}">
      <dsp:nvSpPr>
        <dsp:cNvPr id="0" name=""/>
        <dsp:cNvSpPr/>
      </dsp:nvSpPr>
      <dsp:spPr>
        <a:xfrm>
          <a:off x="4405035" y="0"/>
          <a:ext cx="2144817" cy="449736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2060"/>
              </a:solidFill>
            </a:rPr>
            <a:t>Отметка в форме ППЭ-05-02</a:t>
          </a:r>
        </a:p>
      </dsp:txBody>
      <dsp:txXfrm>
        <a:off x="4405035" y="1798945"/>
        <a:ext cx="2144817" cy="1798945"/>
      </dsp:txXfrm>
    </dsp:sp>
    <dsp:sp modelId="{696AD255-D2AA-4C19-8A66-C2D716C8A496}">
      <dsp:nvSpPr>
        <dsp:cNvPr id="0" name=""/>
        <dsp:cNvSpPr/>
      </dsp:nvSpPr>
      <dsp:spPr>
        <a:xfrm>
          <a:off x="4522596" y="264757"/>
          <a:ext cx="1851090" cy="252028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1A98C-7ABF-4B81-ACD3-93278B01C6E6}">
      <dsp:nvSpPr>
        <dsp:cNvPr id="0" name=""/>
        <dsp:cNvSpPr/>
      </dsp:nvSpPr>
      <dsp:spPr>
        <a:xfrm>
          <a:off x="6633822" y="0"/>
          <a:ext cx="2144817" cy="449736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2060"/>
              </a:solidFill>
            </a:rPr>
            <a:t>Уведомление о явке в КО</a:t>
          </a:r>
        </a:p>
      </dsp:txBody>
      <dsp:txXfrm>
        <a:off x="6633822" y="1798945"/>
        <a:ext cx="2144817" cy="1798945"/>
      </dsp:txXfrm>
    </dsp:sp>
    <dsp:sp modelId="{65923987-F910-4771-BB88-CD40CDC3AB48}">
      <dsp:nvSpPr>
        <dsp:cNvPr id="0" name=""/>
        <dsp:cNvSpPr/>
      </dsp:nvSpPr>
      <dsp:spPr>
        <a:xfrm>
          <a:off x="6976844" y="288037"/>
          <a:ext cx="1497621" cy="170710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F8D35-57AF-49BD-A1BF-A5E47BB3FB08}">
      <dsp:nvSpPr>
        <dsp:cNvPr id="0" name=""/>
        <dsp:cNvSpPr/>
      </dsp:nvSpPr>
      <dsp:spPr>
        <a:xfrm>
          <a:off x="351399" y="3816421"/>
          <a:ext cx="8082177" cy="674604"/>
        </a:xfrm>
        <a:prstGeom prst="leftRightArrow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E5675-4677-455D-8B52-5F90EB4B23A9}">
      <dsp:nvSpPr>
        <dsp:cNvPr id="0" name=""/>
        <dsp:cNvSpPr/>
      </dsp:nvSpPr>
      <dsp:spPr>
        <a:xfrm>
          <a:off x="0" y="0"/>
          <a:ext cx="2866899" cy="449736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2060"/>
              </a:solidFill>
            </a:rPr>
            <a:t>Акт по форме ППЭ-22</a:t>
          </a:r>
        </a:p>
      </dsp:txBody>
      <dsp:txXfrm>
        <a:off x="0" y="1798945"/>
        <a:ext cx="2866899" cy="1798945"/>
      </dsp:txXfrm>
    </dsp:sp>
    <dsp:sp modelId="{E7355EEC-17BA-486C-B30B-953EC7119146}">
      <dsp:nvSpPr>
        <dsp:cNvPr id="0" name=""/>
        <dsp:cNvSpPr/>
      </dsp:nvSpPr>
      <dsp:spPr>
        <a:xfrm>
          <a:off x="432850" y="216028"/>
          <a:ext cx="1869451" cy="26133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4BC29-AD05-478D-8B3E-F7DFB98ABE9E}">
      <dsp:nvSpPr>
        <dsp:cNvPr id="0" name=""/>
        <dsp:cNvSpPr/>
      </dsp:nvSpPr>
      <dsp:spPr>
        <a:xfrm>
          <a:off x="3002041" y="0"/>
          <a:ext cx="2866899" cy="449736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2060"/>
              </a:solidFill>
            </a:rPr>
            <a:t>Отметка в БР</a:t>
          </a:r>
        </a:p>
      </dsp:txBody>
      <dsp:txXfrm>
        <a:off x="3002041" y="1798945"/>
        <a:ext cx="2866899" cy="1798945"/>
      </dsp:txXfrm>
    </dsp:sp>
    <dsp:sp modelId="{78AECD96-2D13-4C11-AE27-8D7D59C7C6A5}">
      <dsp:nvSpPr>
        <dsp:cNvPr id="0" name=""/>
        <dsp:cNvSpPr/>
      </dsp:nvSpPr>
      <dsp:spPr>
        <a:xfrm>
          <a:off x="3408842" y="288034"/>
          <a:ext cx="1929670" cy="24693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43C9C-0EFA-4578-A5E9-6F7A715B92B1}">
      <dsp:nvSpPr>
        <dsp:cNvPr id="0" name=""/>
        <dsp:cNvSpPr/>
      </dsp:nvSpPr>
      <dsp:spPr>
        <a:xfrm>
          <a:off x="5885712" y="0"/>
          <a:ext cx="2866899" cy="449736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2060"/>
              </a:solidFill>
            </a:rPr>
            <a:t>Отметка в форме ППЭ-05-02</a:t>
          </a:r>
        </a:p>
      </dsp:txBody>
      <dsp:txXfrm>
        <a:off x="5885712" y="1798945"/>
        <a:ext cx="2866899" cy="1798945"/>
      </dsp:txXfrm>
    </dsp:sp>
    <dsp:sp modelId="{696AD255-D2AA-4C19-8A66-C2D716C8A496}">
      <dsp:nvSpPr>
        <dsp:cNvPr id="0" name=""/>
        <dsp:cNvSpPr/>
      </dsp:nvSpPr>
      <dsp:spPr>
        <a:xfrm>
          <a:off x="6370921" y="264757"/>
          <a:ext cx="1851090" cy="252028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F8D35-57AF-49BD-A1BF-A5E47BB3FB08}">
      <dsp:nvSpPr>
        <dsp:cNvPr id="0" name=""/>
        <dsp:cNvSpPr/>
      </dsp:nvSpPr>
      <dsp:spPr>
        <a:xfrm>
          <a:off x="351399" y="3816421"/>
          <a:ext cx="8082177" cy="674604"/>
        </a:xfrm>
        <a:prstGeom prst="leftRightArrow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7172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585BA9F-68DE-4DFA-B94D-DC197090B3D1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7172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76EF4D2-3094-48E7-929B-ADF6C7DFC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34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7172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963B96-27B3-4774-ABDD-6D5A73BAA805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894" y="4688007"/>
            <a:ext cx="539115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7172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05AC9E-3451-4415-A084-28BE318C9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91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3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6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1480B9-056A-4868-A5B6-B317BD6EEFD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3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0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33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75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9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7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6175-2933-4EA2-86C0-9DA4A2C4BD37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16C01-97FF-48E3-A687-5400229C6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C1D12-6CD2-47E8-A2D3-6AD660689D92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B673-D7CA-4E0B-B305-CB217F432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BBAE-4C2A-42CD-9FDA-2D266FE73406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A20F0-0CFC-42C1-8DA3-24EC36FE2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18.03.2024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05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3E80-5219-4391-8991-0176D7E6CDD5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FB4B-5FD3-40BB-8874-80F076A16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8E55-3CFC-4E48-BBFE-4B5DD182E6FE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8668-3972-4A9F-A7AB-FE46831E9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B556-5971-4071-B576-EA57510B68B8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78024-DCA9-4C2D-A734-3E0A6E83C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1489-F9F6-45A3-8E18-6895A1902A35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0735-7DEA-43F4-BF53-E385B03E5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6E1C-2511-470A-AC27-5A134673F8C0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EB39-ED32-4BFA-90E3-C7784769D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6753E-9B83-4A2D-80D7-6907521121A9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40F5E-53D3-4EAC-80AC-43FC2BCE4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F467E-4D6B-441B-8779-1F2D5D4C441B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266AC-0F80-43C0-A231-D3029899B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FCBA2-D7BF-4528-9712-7B7EAABD3AAA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E2CD1-ABD1-496D-B192-BBA9364C1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DC0F96A-6A91-4E8A-A543-786CDA72CAD8}" type="datetime1">
              <a:rPr lang="ru-RU" smtClean="0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31FAD40-1A3E-4484-8C8B-1B64D15C7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5" r:id="rId2"/>
    <p:sldLayoutId id="2147484654" r:id="rId3"/>
    <p:sldLayoutId id="2147484653" r:id="rId4"/>
    <p:sldLayoutId id="2147484652" r:id="rId5"/>
    <p:sldLayoutId id="2147484651" r:id="rId6"/>
    <p:sldLayoutId id="2147484650" r:id="rId7"/>
    <p:sldLayoutId id="2147484649" r:id="rId8"/>
    <p:sldLayoutId id="2147484648" r:id="rId9"/>
    <p:sldLayoutId id="2147484647" r:id="rId10"/>
    <p:sldLayoutId id="2147484646" r:id="rId11"/>
    <p:sldLayoutId id="214748465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8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png@01D39F54.00F8F020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cid:image004.png@01D39F54.00F8F020" TargetMode="Externa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4.png@01D39F54.00F8F020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cid:image004.png@01D39F54.00F8F020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048544" y="2951946"/>
            <a:ext cx="100949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ОРГАНИЗАЦИЯ ЕГЭ В ППЭ, РАСПОЛОЖЕННЫХ НА ДОМУ</a:t>
            </a:r>
            <a:b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</a:br>
            <a: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И В МЕДИЦИНСКИХ УЧРЕЖДЕНИЯХ</a:t>
            </a:r>
            <a:b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</a:br>
            <a: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(с использованием ЭМ, заранее распечатанных</a:t>
            </a:r>
            <a:b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</a:br>
            <a: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на материальных носителях («бумажная технология»)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6245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Состав сейф-пакета руководителя ППЭ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3E0283-2A30-4CD2-BCB4-3FC69D217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 rot="2141038">
            <a:off x="959007" y="2654340"/>
            <a:ext cx="1660389" cy="246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Левая фигурная скобка 3">
            <a:extLst>
              <a:ext uri="{FF2B5EF4-FFF2-40B4-BE49-F238E27FC236}">
                <a16:creationId xmlns:a16="http://schemas.microsoft.com/office/drawing/2014/main" id="{79AC6828-E711-4FDC-82ED-56AFE4BC8B28}"/>
              </a:ext>
            </a:extLst>
          </p:cNvPr>
          <p:cNvSpPr/>
          <p:nvPr/>
        </p:nvSpPr>
        <p:spPr>
          <a:xfrm>
            <a:off x="3431703" y="2521696"/>
            <a:ext cx="530489" cy="2877409"/>
          </a:xfrm>
          <a:prstGeom prst="leftBrace">
            <a:avLst>
              <a:gd name="adj1" fmla="val 90880"/>
              <a:gd name="adj2" fmla="val 4963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6D21A2-C4C2-4296-BBE1-3CBDC3DA5FDA}"/>
              </a:ext>
            </a:extLst>
          </p:cNvPr>
          <p:cNvSpPr/>
          <p:nvPr/>
        </p:nvSpPr>
        <p:spPr>
          <a:xfrm>
            <a:off x="4055324" y="3221736"/>
            <a:ext cx="78488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buBlip>
                <a:blip r:embed="rId3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Формы ППЭ в необходимом количестве</a:t>
            </a:r>
          </a:p>
          <a:p>
            <a:pPr marL="342900" indent="-342900" algn="just" eaLnBrk="0" hangingPunct="0">
              <a:buBlip>
                <a:blip r:embed="rId3"/>
              </a:buBlip>
            </a:pPr>
            <a:endParaRPr lang="ru-RU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 eaLnBrk="0" hangingPunct="0">
              <a:buBlip>
                <a:blip r:embed="rId3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Форма Ф.1 (для передачи УСС)</a:t>
            </a:r>
          </a:p>
          <a:p>
            <a:pPr marL="342900" indent="-342900" algn="just" eaLnBrk="0" hangingPunct="0">
              <a:buBlip>
                <a:blip r:embed="rId3"/>
              </a:buBlip>
            </a:pPr>
            <a:endParaRPr lang="ru-RU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 eaLnBrk="0" hangingPunct="0">
              <a:buBlip>
                <a:blip r:embed="rId3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Адресная метка (для передачи УСС)</a:t>
            </a:r>
          </a:p>
        </p:txBody>
      </p:sp>
    </p:spTree>
    <p:extLst>
      <p:ext uri="{BB962C8B-B14F-4D97-AF65-F5344CB8AC3E}">
        <p14:creationId xmlns:p14="http://schemas.microsoft.com/office/powerpoint/2010/main" val="76794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27655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Назначение ВДП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6D21A2-C4C2-4296-BBE1-3CBDC3DA5FDA}"/>
              </a:ext>
            </a:extLst>
          </p:cNvPr>
          <p:cNvSpPr/>
          <p:nvPr/>
        </p:nvSpPr>
        <p:spPr>
          <a:xfrm>
            <a:off x="3935760" y="2272225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buBlip>
                <a:blip r:embed="rId2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Бланки ответов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F31BAC8-1E91-4FF0-80B8-82F809626CD3}"/>
              </a:ext>
            </a:extLst>
          </p:cNvPr>
          <p:cNvSpPr/>
          <p:nvPr/>
        </p:nvSpPr>
        <p:spPr>
          <a:xfrm rot="16200000">
            <a:off x="1379476" y="1520788"/>
            <a:ext cx="1224136" cy="187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8B1302-1A38-4425-9A54-E0FBDA929322}"/>
              </a:ext>
            </a:extLst>
          </p:cNvPr>
          <p:cNvSpPr/>
          <p:nvPr/>
        </p:nvSpPr>
        <p:spPr>
          <a:xfrm>
            <a:off x="3935760" y="3841502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buBlip>
                <a:blip r:embed="rId2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Использованные КИМ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3C51B8D-76D8-4365-9BB5-F155FB38D277}"/>
              </a:ext>
            </a:extLst>
          </p:cNvPr>
          <p:cNvSpPr/>
          <p:nvPr/>
        </p:nvSpPr>
        <p:spPr>
          <a:xfrm rot="16200000">
            <a:off x="1379476" y="3090065"/>
            <a:ext cx="1224136" cy="187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BB232A9-3C82-4935-9F60-F2A92A5E2CB8}"/>
              </a:ext>
            </a:extLst>
          </p:cNvPr>
          <p:cNvSpPr/>
          <p:nvPr/>
        </p:nvSpPr>
        <p:spPr>
          <a:xfrm>
            <a:off x="3935760" y="5410779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buBlip>
                <a:blip r:embed="rId2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Испорченные и бракованные бланки и КИМ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07C0ABE-DE45-4B3F-B858-C6FF72D66461}"/>
              </a:ext>
            </a:extLst>
          </p:cNvPr>
          <p:cNvSpPr/>
          <p:nvPr/>
        </p:nvSpPr>
        <p:spPr>
          <a:xfrm rot="16200000">
            <a:off x="1379476" y="4659342"/>
            <a:ext cx="1224136" cy="187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182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36017C-D1F4-43F6-AE47-E42F14765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" t="20251" r="40938" b="9002"/>
          <a:stretch/>
        </p:blipFill>
        <p:spPr>
          <a:xfrm>
            <a:off x="4727848" y="1401221"/>
            <a:ext cx="6985508" cy="4902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944FB3-3C35-4DE5-A96C-D2CD1315454E}"/>
              </a:ext>
            </a:extLst>
          </p:cNvPr>
          <p:cNvSpPr txBox="1"/>
          <p:nvPr/>
        </p:nvSpPr>
        <p:spPr>
          <a:xfrm>
            <a:off x="8256240" y="3319015"/>
            <a:ext cx="2584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A42727"/>
                </a:solidFill>
                <a:latin typeface="Philosopher" panose="020B0604020202020204" charset="-52"/>
              </a:rPr>
              <a:t>Количество участников х 5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68E17E7-B529-4D97-AD0A-69DC94818053}"/>
              </a:ext>
            </a:extLst>
          </p:cNvPr>
          <p:cNvSpPr/>
          <p:nvPr/>
        </p:nvSpPr>
        <p:spPr>
          <a:xfrm flipV="1">
            <a:off x="10832145" y="3337447"/>
            <a:ext cx="792088" cy="2709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C13CD01-9F57-4268-9DBB-7951A8A9E7E0}"/>
              </a:ext>
            </a:extLst>
          </p:cNvPr>
          <p:cNvSpPr/>
          <p:nvPr/>
        </p:nvSpPr>
        <p:spPr>
          <a:xfrm>
            <a:off x="4974724" y="2625357"/>
            <a:ext cx="2952328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66D7473-D9E4-4C69-8A1C-851899479E1E}"/>
              </a:ext>
            </a:extLst>
          </p:cNvPr>
          <p:cNvSpPr/>
          <p:nvPr/>
        </p:nvSpPr>
        <p:spPr>
          <a:xfrm>
            <a:off x="6240016" y="3040856"/>
            <a:ext cx="1875987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71464" y="908778"/>
            <a:ext cx="5963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Акт приема-передачи ЭМ (ППЭ-14-01)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3C1609-E2DD-4494-8591-23D52A72ACC0}"/>
              </a:ext>
            </a:extLst>
          </p:cNvPr>
          <p:cNvSpPr txBox="1"/>
          <p:nvPr/>
        </p:nvSpPr>
        <p:spPr>
          <a:xfrm>
            <a:off x="8674940" y="2633891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A42727"/>
                </a:solidFill>
                <a:latin typeface="Philosopher" panose="020B0604020202020204" charset="-52"/>
              </a:rPr>
              <a:t>С запасом, но не менее 1</a:t>
            </a:r>
          </a:p>
        </p:txBody>
      </p:sp>
    </p:spTree>
    <p:extLst>
      <p:ext uri="{BB962C8B-B14F-4D97-AF65-F5344CB8AC3E}">
        <p14:creationId xmlns:p14="http://schemas.microsoft.com/office/powerpoint/2010/main" val="74847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70070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Действия члена ГЭК в день проведения ЕГЭ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8344E0-0CBD-463D-BC4B-60688AD92679}"/>
              </a:ext>
            </a:extLst>
          </p:cNvPr>
          <p:cNvSpPr/>
          <p:nvPr/>
        </p:nvSpPr>
        <p:spPr>
          <a:xfrm>
            <a:off x="2556331" y="2467063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Получить ЭМ от сотрудника УСС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BF40F7-B444-4D1D-BD65-505A3926CE0C}"/>
              </a:ext>
            </a:extLst>
          </p:cNvPr>
          <p:cNvSpPr/>
          <p:nvPr/>
        </p:nvSpPr>
        <p:spPr>
          <a:xfrm>
            <a:off x="2063130" y="2467063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8ED63E4-8D67-45B6-B5F6-53CA651C6440}"/>
              </a:ext>
            </a:extLst>
          </p:cNvPr>
          <p:cNvSpPr/>
          <p:nvPr/>
        </p:nvSpPr>
        <p:spPr>
          <a:xfrm>
            <a:off x="2556331" y="3217174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Передать ЭМ руководителю ППЭ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87D4BE-51D8-41F6-B37D-CB16A62A5EC5}"/>
              </a:ext>
            </a:extLst>
          </p:cNvPr>
          <p:cNvSpPr/>
          <p:nvPr/>
        </p:nvSpPr>
        <p:spPr>
          <a:xfrm>
            <a:off x="2063130" y="3225561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A80E448-E4D0-4D6B-BB4E-54E91A109D85}"/>
              </a:ext>
            </a:extLst>
          </p:cNvPr>
          <p:cNvSpPr/>
          <p:nvPr/>
        </p:nvSpPr>
        <p:spPr>
          <a:xfrm>
            <a:off x="2567608" y="4005064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Присутствовать на инструктаже организаторов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88BF67F-35FF-4134-B4B8-7802AF52D273}"/>
              </a:ext>
            </a:extLst>
          </p:cNvPr>
          <p:cNvSpPr/>
          <p:nvPr/>
        </p:nvSpPr>
        <p:spPr>
          <a:xfrm>
            <a:off x="2063130" y="4027914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55A9AB-DC74-48AE-A430-9F0091562046}"/>
              </a:ext>
            </a:extLst>
          </p:cNvPr>
          <p:cNvSpPr txBox="1"/>
          <p:nvPr/>
        </p:nvSpPr>
        <p:spPr>
          <a:xfrm>
            <a:off x="4934000" y="5661248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204768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83038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Действия руководителя ППЭ в день проведения ЕГЭ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CC66550-B667-4B10-BD24-01F963DE7A21}"/>
              </a:ext>
            </a:extLst>
          </p:cNvPr>
          <p:cNvSpPr/>
          <p:nvPr/>
        </p:nvSpPr>
        <p:spPr>
          <a:xfrm>
            <a:off x="2573125" y="1940547"/>
            <a:ext cx="8380457" cy="668281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Проверить готовность ППЭ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E30A30-97D4-4643-8169-B9C38A83B694}"/>
              </a:ext>
            </a:extLst>
          </p:cNvPr>
          <p:cNvSpPr/>
          <p:nvPr/>
        </p:nvSpPr>
        <p:spPr>
          <a:xfrm>
            <a:off x="2082215" y="2062665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1C3B89-343A-4447-94AE-9B701599337E}"/>
              </a:ext>
            </a:extLst>
          </p:cNvPr>
          <p:cNvSpPr/>
          <p:nvPr/>
        </p:nvSpPr>
        <p:spPr>
          <a:xfrm>
            <a:off x="2589756" y="3985000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Провести инструктаж организаторов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BEAD1B-2969-46BD-B1AD-7CBD850CDA6B}"/>
              </a:ext>
            </a:extLst>
          </p:cNvPr>
          <p:cNvSpPr/>
          <p:nvPr/>
        </p:nvSpPr>
        <p:spPr>
          <a:xfrm>
            <a:off x="2589757" y="3283607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Вскрыть сейф-пакет с документами руководителя ППЭ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0A8A91-FD28-486B-B672-354A1D930F88}"/>
              </a:ext>
            </a:extLst>
          </p:cNvPr>
          <p:cNvSpPr/>
          <p:nvPr/>
        </p:nvSpPr>
        <p:spPr>
          <a:xfrm>
            <a:off x="2082215" y="2712153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AD3FBFD-E32B-410A-BA8C-1A57B6072473}"/>
              </a:ext>
            </a:extLst>
          </p:cNvPr>
          <p:cNvSpPr/>
          <p:nvPr/>
        </p:nvSpPr>
        <p:spPr>
          <a:xfrm>
            <a:off x="2589758" y="2673522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Получить ЭМ от члена ГЭК, проверить комплектность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A92A244-8BD2-458C-9C53-AF815C95F92B}"/>
              </a:ext>
            </a:extLst>
          </p:cNvPr>
          <p:cNvSpPr/>
          <p:nvPr/>
        </p:nvSpPr>
        <p:spPr>
          <a:xfrm>
            <a:off x="2082215" y="3348669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31A7E51-9B27-451A-92CD-CADB6F4F66E1}"/>
              </a:ext>
            </a:extLst>
          </p:cNvPr>
          <p:cNvSpPr/>
          <p:nvPr/>
        </p:nvSpPr>
        <p:spPr>
          <a:xfrm>
            <a:off x="2075319" y="3985000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136B6C2-7738-44A3-9AA8-6CAC350636D6}"/>
              </a:ext>
            </a:extLst>
          </p:cNvPr>
          <p:cNvSpPr/>
          <p:nvPr/>
        </p:nvSpPr>
        <p:spPr>
          <a:xfrm>
            <a:off x="2082215" y="4592917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5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577F75E-E41A-46E3-95FB-08C620CC346A}"/>
              </a:ext>
            </a:extLst>
          </p:cNvPr>
          <p:cNvSpPr/>
          <p:nvPr/>
        </p:nvSpPr>
        <p:spPr>
          <a:xfrm>
            <a:off x="2589756" y="4592917"/>
            <a:ext cx="8380457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Выдать организатору формы, экзаменационные материалы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463FF9-E7FF-49D5-8BF8-71CBAA03266C}"/>
              </a:ext>
            </a:extLst>
          </p:cNvPr>
          <p:cNvSpPr txBox="1"/>
          <p:nvPr/>
        </p:nvSpPr>
        <p:spPr>
          <a:xfrm>
            <a:off x="4934000" y="5661248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2496868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78390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Передача форм организаторам в аудиториях ППЭ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589363E-4D4E-4914-AB96-8DB166A5A184}"/>
              </a:ext>
            </a:extLst>
          </p:cNvPr>
          <p:cNvSpPr/>
          <p:nvPr/>
        </p:nvSpPr>
        <p:spPr>
          <a:xfrm>
            <a:off x="983435" y="1660148"/>
            <a:ext cx="10765129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Ведомость коррекции персональных данных участников ГИА в аудитории (ППЭ-12-02)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FDE9EB-235F-4EDD-BCA1-A72FCFC5DB7D}"/>
              </a:ext>
            </a:extLst>
          </p:cNvPr>
          <p:cNvSpPr/>
          <p:nvPr/>
        </p:nvSpPr>
        <p:spPr>
          <a:xfrm>
            <a:off x="443438" y="1660148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64C2C72-5283-4C07-9F25-C57CBADF5694}"/>
              </a:ext>
            </a:extLst>
          </p:cNvPr>
          <p:cNvSpPr/>
          <p:nvPr/>
        </p:nvSpPr>
        <p:spPr>
          <a:xfrm>
            <a:off x="983435" y="2236211"/>
            <a:ext cx="10765129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Ведомость использования дополнительных бланков ответов №2 (ППЭ-12-03)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476865F-138D-41F7-AD61-15CC7D6F1466}"/>
              </a:ext>
            </a:extLst>
          </p:cNvPr>
          <p:cNvSpPr/>
          <p:nvPr/>
        </p:nvSpPr>
        <p:spPr>
          <a:xfrm>
            <a:off x="443437" y="2236211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3FA7F23-7E94-4CDF-9959-BD4E5BADC58A}"/>
              </a:ext>
            </a:extLst>
          </p:cNvPr>
          <p:cNvSpPr/>
          <p:nvPr/>
        </p:nvSpPr>
        <p:spPr>
          <a:xfrm>
            <a:off x="983435" y="2812274"/>
            <a:ext cx="10765130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600" b="1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Ведомость учета времени отсутствия участников ГИА в аудитории (ППЭ-12-04МАШ)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418D79F-A2F6-49D9-B4F5-BEDDA76B86EF}"/>
              </a:ext>
            </a:extLst>
          </p:cNvPr>
          <p:cNvSpPr/>
          <p:nvPr/>
        </p:nvSpPr>
        <p:spPr>
          <a:xfrm>
            <a:off x="443436" y="2812274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397F25E-1499-4661-9C52-5BFAF9005025}"/>
              </a:ext>
            </a:extLst>
          </p:cNvPr>
          <p:cNvSpPr/>
          <p:nvPr/>
        </p:nvSpPr>
        <p:spPr>
          <a:xfrm>
            <a:off x="983433" y="3384138"/>
            <a:ext cx="1076513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Список участников ГИА в аудитории ППЭ (ППЭ-05-01)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D4CB81-BD64-432F-BA47-4B3355E9D06D}"/>
              </a:ext>
            </a:extLst>
          </p:cNvPr>
          <p:cNvSpPr/>
          <p:nvPr/>
        </p:nvSpPr>
        <p:spPr>
          <a:xfrm>
            <a:off x="443434" y="3384138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B810BCE-1420-4313-9A80-39138721D411}"/>
              </a:ext>
            </a:extLst>
          </p:cNvPr>
          <p:cNvSpPr/>
          <p:nvPr/>
        </p:nvSpPr>
        <p:spPr>
          <a:xfrm>
            <a:off x="983432" y="3962736"/>
            <a:ext cx="10765136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Протокол проведения ГИА в аудитории (ППЭ-05-02)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FA7E5ED-FF58-4490-A6EA-EAE14C425551}"/>
              </a:ext>
            </a:extLst>
          </p:cNvPr>
          <p:cNvSpPr/>
          <p:nvPr/>
        </p:nvSpPr>
        <p:spPr>
          <a:xfrm>
            <a:off x="443433" y="3962736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5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5161A15-8171-4152-9909-3616CC4E606D}"/>
              </a:ext>
            </a:extLst>
          </p:cNvPr>
          <p:cNvSpPr/>
          <p:nvPr/>
        </p:nvSpPr>
        <p:spPr>
          <a:xfrm>
            <a:off x="983432" y="4538799"/>
            <a:ext cx="10765136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Расшифровка кодов образовательных организаций ППЭ (ППЭ-16)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DC11BA6-2723-4DBA-9870-D3B304DCDF82}"/>
              </a:ext>
            </a:extLst>
          </p:cNvPr>
          <p:cNvSpPr/>
          <p:nvPr/>
        </p:nvSpPr>
        <p:spPr>
          <a:xfrm>
            <a:off x="443433" y="4538799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6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097ED62-9C70-4D37-9127-2B63C7EA029D}"/>
              </a:ext>
            </a:extLst>
          </p:cNvPr>
          <p:cNvSpPr/>
          <p:nvPr/>
        </p:nvSpPr>
        <p:spPr>
          <a:xfrm>
            <a:off x="983432" y="5119831"/>
            <a:ext cx="10765134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Инструкция для организаторов в аудитории ППЭ, правила по заполнению бланков ответов, инструкция, зачитываемая участникам ЕГЭ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0A972FB-C176-499B-8CD8-91FEAEE64CAC}"/>
              </a:ext>
            </a:extLst>
          </p:cNvPr>
          <p:cNvSpPr/>
          <p:nvPr/>
        </p:nvSpPr>
        <p:spPr>
          <a:xfrm>
            <a:off x="443432" y="5119831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6DD872-7C04-4E64-954A-BA8D4B404AED}"/>
              </a:ext>
            </a:extLst>
          </p:cNvPr>
          <p:cNvSpPr txBox="1"/>
          <p:nvPr/>
        </p:nvSpPr>
        <p:spPr>
          <a:xfrm>
            <a:off x="4934000" y="5661248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1508516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75232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Передача ЭМ организаторам в аудиториях ППЭ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E6DDE61-3522-417C-8C83-F24BD996330C}"/>
              </a:ext>
            </a:extLst>
          </p:cNvPr>
          <p:cNvSpPr/>
          <p:nvPr/>
        </p:nvSpPr>
        <p:spPr>
          <a:xfrm>
            <a:off x="1266528" y="1644763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Не позднее, чем за 15 минут до начала экзамена</a:t>
            </a:r>
          </a:p>
          <a:p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на основании формы </a:t>
            </a:r>
            <a:r>
              <a:rPr lang="ru-RU" sz="1600" b="1" cap="all" dirty="0">
                <a:solidFill>
                  <a:srgbClr val="C00000"/>
                </a:solidFill>
                <a:effectLst/>
                <a:latin typeface="Philosopher" panose="020B0604020202020204" charset="-52"/>
              </a:rPr>
              <a:t>ППЭ-14-02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BC05894-94F6-4876-A4E2-78218643D7C8}"/>
              </a:ext>
            </a:extLst>
          </p:cNvPr>
          <p:cNvSpPr/>
          <p:nvPr/>
        </p:nvSpPr>
        <p:spPr>
          <a:xfrm>
            <a:off x="1417350" y="2567162"/>
            <a:ext cx="7439003" cy="540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Доставочные пакеты с индивидуальными комплектами (ИК) по 5 ИК (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CD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-диск иняз  п.ч.)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EC6576E-164B-4873-BDAD-4B5D29709C51}"/>
              </a:ext>
            </a:extLst>
          </p:cNvPr>
          <p:cNvSpPr/>
          <p:nvPr/>
        </p:nvSpPr>
        <p:spPr>
          <a:xfrm>
            <a:off x="877353" y="2567162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6878222-9177-4C83-8CE1-081A028DE92F}"/>
              </a:ext>
            </a:extLst>
          </p:cNvPr>
          <p:cNvSpPr/>
          <p:nvPr/>
        </p:nvSpPr>
        <p:spPr>
          <a:xfrm>
            <a:off x="8856353" y="2567162"/>
            <a:ext cx="2511163" cy="540001"/>
          </a:xfrm>
          <a:prstGeom prst="rect">
            <a:avLst/>
          </a:prstGeom>
          <a:solidFill>
            <a:srgbClr val="166824"/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Philosopher" panose="020B0604020202020204" charset="-52"/>
              </a:rPr>
              <a:t>в необходимом количестве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1FBE6FD-FDEC-4173-B4C2-46AC95452B0C}"/>
              </a:ext>
            </a:extLst>
          </p:cNvPr>
          <p:cNvSpPr/>
          <p:nvPr/>
        </p:nvSpPr>
        <p:spPr>
          <a:xfrm>
            <a:off x="1415480" y="4082729"/>
            <a:ext cx="7440873" cy="540001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Возвратные доставочные пакеты (ВДП) с формой ППЭ-11 для упаковки бланков ответов участников ЕГЭ, КИМ и брака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8E739F8-A7E2-4A1A-B3E5-96948C9E8172}"/>
              </a:ext>
            </a:extLst>
          </p:cNvPr>
          <p:cNvSpPr/>
          <p:nvPr/>
        </p:nvSpPr>
        <p:spPr>
          <a:xfrm>
            <a:off x="875554" y="4083625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8424C25-14B7-4C8C-B774-96C55C24660D}"/>
              </a:ext>
            </a:extLst>
          </p:cNvPr>
          <p:cNvSpPr/>
          <p:nvPr/>
        </p:nvSpPr>
        <p:spPr>
          <a:xfrm>
            <a:off x="8856355" y="4082729"/>
            <a:ext cx="2511161" cy="541792"/>
          </a:xfrm>
          <a:prstGeom prst="rect">
            <a:avLst/>
          </a:prstGeom>
          <a:solidFill>
            <a:srgbClr val="166824"/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Philosopher" panose="020B0604020202020204" charset="-52"/>
              </a:rPr>
              <a:t>3 на аудиторию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E036DF8-33AB-4AC3-BDDA-A30DC2F2078A}"/>
              </a:ext>
            </a:extLst>
          </p:cNvPr>
          <p:cNvSpPr/>
          <p:nvPr/>
        </p:nvSpPr>
        <p:spPr>
          <a:xfrm>
            <a:off x="1415480" y="3335433"/>
            <a:ext cx="7440873" cy="525341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Дополнительные бланки ответов №2 (ДБО)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D582817-EF59-4BD5-9751-E3AB3ED0E1C6}"/>
              </a:ext>
            </a:extLst>
          </p:cNvPr>
          <p:cNvSpPr/>
          <p:nvPr/>
        </p:nvSpPr>
        <p:spPr>
          <a:xfrm>
            <a:off x="877351" y="3324780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3A7936D-F5DF-4CA6-B17E-1A414D969878}"/>
              </a:ext>
            </a:extLst>
          </p:cNvPr>
          <p:cNvSpPr/>
          <p:nvPr/>
        </p:nvSpPr>
        <p:spPr>
          <a:xfrm>
            <a:off x="8856355" y="3335433"/>
            <a:ext cx="2511161" cy="525341"/>
          </a:xfrm>
          <a:prstGeom prst="rect">
            <a:avLst/>
          </a:prstGeom>
          <a:solidFill>
            <a:srgbClr val="166824"/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Philosopher" panose="020B0604020202020204" charset="-52"/>
              </a:rPr>
              <a:t>в необходимом количестве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EA7AD8A-6354-403D-8E73-5F4C89CC9E52}"/>
              </a:ext>
            </a:extLst>
          </p:cNvPr>
          <p:cNvSpPr/>
          <p:nvPr/>
        </p:nvSpPr>
        <p:spPr>
          <a:xfrm>
            <a:off x="1415480" y="4844684"/>
            <a:ext cx="7440873" cy="53255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2700">
            <a:solidFill>
              <a:srgbClr val="323232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Черновики и конверт для упаковки использованных черновиков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B63E891-90D8-4A77-86C1-1C99BD0F0148}"/>
              </a:ext>
            </a:extLst>
          </p:cNvPr>
          <p:cNvSpPr/>
          <p:nvPr/>
        </p:nvSpPr>
        <p:spPr>
          <a:xfrm>
            <a:off x="875480" y="4844684"/>
            <a:ext cx="540000" cy="540000"/>
          </a:xfrm>
          <a:prstGeom prst="rect">
            <a:avLst/>
          </a:prstGeom>
          <a:solidFill>
            <a:srgbClr val="A42727"/>
          </a:solidFill>
          <a:ln w="12700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1F2A34-042E-4299-BC94-AC3431243DAD}"/>
              </a:ext>
            </a:extLst>
          </p:cNvPr>
          <p:cNvSpPr txBox="1"/>
          <p:nvPr/>
        </p:nvSpPr>
        <p:spPr>
          <a:xfrm>
            <a:off x="4934000" y="5661248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192229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92079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Действия организатора при подготовке к проведению ЕГЭ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16D6926-2882-4816-B4F7-B11B1D22B580}"/>
              </a:ext>
            </a:extLst>
          </p:cNvPr>
          <p:cNvSpPr/>
          <p:nvPr/>
        </p:nvSpPr>
        <p:spPr>
          <a:xfrm>
            <a:off x="537876" y="2506801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D5515FB-90D8-482F-AF3A-AE5108A1C68B}"/>
              </a:ext>
            </a:extLst>
          </p:cNvPr>
          <p:cNvSpPr/>
          <p:nvPr/>
        </p:nvSpPr>
        <p:spPr>
          <a:xfrm>
            <a:off x="1068369" y="2506801"/>
            <a:ext cx="10546670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Подготовить информацию для проведения инструктажа по заполнению регистрационных полей бланков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AF6275-D113-4FA9-B48F-BE5F39DA7155}"/>
              </a:ext>
            </a:extLst>
          </p:cNvPr>
          <p:cNvSpPr/>
          <p:nvPr/>
        </p:nvSpPr>
        <p:spPr>
          <a:xfrm>
            <a:off x="517882" y="3435835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BC8087B-5036-4609-8303-14BB2D43076A}"/>
              </a:ext>
            </a:extLst>
          </p:cNvPr>
          <p:cNvSpPr/>
          <p:nvPr/>
        </p:nvSpPr>
        <p:spPr>
          <a:xfrm>
            <a:off x="1068369" y="3435835"/>
            <a:ext cx="10546670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При проведении ЕГЭ по иностранным языкам проверить работоспособность звуковоспроизводящего устройства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F2C7D50-4397-44B2-8392-670B0A156930}"/>
              </a:ext>
            </a:extLst>
          </p:cNvPr>
          <p:cNvSpPr/>
          <p:nvPr/>
        </p:nvSpPr>
        <p:spPr>
          <a:xfrm>
            <a:off x="517882" y="4364529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2AC105B-08ED-4531-9AC0-F30DF910F554}"/>
              </a:ext>
            </a:extLst>
          </p:cNvPr>
          <p:cNvSpPr/>
          <p:nvPr/>
        </p:nvSpPr>
        <p:spPr>
          <a:xfrm>
            <a:off x="1068369" y="4364529"/>
            <a:ext cx="10546670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Раздать черновики на рабочие места участников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C7256-EC3A-4BB6-924C-47CEF902C3CA}"/>
              </a:ext>
            </a:extLst>
          </p:cNvPr>
          <p:cNvSpPr txBox="1"/>
          <p:nvPr/>
        </p:nvSpPr>
        <p:spPr>
          <a:xfrm>
            <a:off x="4934000" y="5661248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193589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36295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Допуск участника ЕГЭ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4EC734-6B8D-49EE-B340-84F644457570}"/>
              </a:ext>
            </a:extLst>
          </p:cNvPr>
          <p:cNvSpPr/>
          <p:nvPr/>
        </p:nvSpPr>
        <p:spPr>
          <a:xfrm>
            <a:off x="936247" y="2579670"/>
            <a:ext cx="10751505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Сверить реквизиты документа, удостоверяющего личность участника ЕГЭ, с информацией, содержащейся в Протоколе проведения ЕГЭ в аудитории в аудитории ППЭ (ППЭ-05-02)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660115-4FFF-454C-9D7E-3EC05F812CB1}"/>
              </a:ext>
            </a:extLst>
          </p:cNvPr>
          <p:cNvSpPr/>
          <p:nvPr/>
        </p:nvSpPr>
        <p:spPr>
          <a:xfrm>
            <a:off x="504248" y="2571745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38CF5C-F601-4CA6-A862-35ABD0CC9825}"/>
              </a:ext>
            </a:extLst>
          </p:cNvPr>
          <p:cNvSpPr/>
          <p:nvPr/>
        </p:nvSpPr>
        <p:spPr>
          <a:xfrm>
            <a:off x="504248" y="3425474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3BAED4-D1CA-4D37-BCA0-7602DA1CD44A}"/>
              </a:ext>
            </a:extLst>
          </p:cNvPr>
          <p:cNvSpPr/>
          <p:nvPr/>
        </p:nvSpPr>
        <p:spPr>
          <a:xfrm>
            <a:off x="504248" y="4279203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01607C-51A6-41B5-9CDB-F36224C1ADF6}"/>
              </a:ext>
            </a:extLst>
          </p:cNvPr>
          <p:cNvSpPr/>
          <p:nvPr/>
        </p:nvSpPr>
        <p:spPr>
          <a:xfrm>
            <a:off x="936248" y="3450047"/>
            <a:ext cx="10751504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Отметить явку участника ЕГЭ в аудиторию ППЭ (ППЭ-05-02, графа 6)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935CB40-4D7A-4F5E-A75A-5217EB6D93F5}"/>
              </a:ext>
            </a:extLst>
          </p:cNvPr>
          <p:cNvSpPr/>
          <p:nvPr/>
        </p:nvSpPr>
        <p:spPr>
          <a:xfrm>
            <a:off x="936247" y="4292900"/>
            <a:ext cx="10751504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Заполнить Ведомость коррекции персональных данных участников ГИА в аудитории (ППЭ-12-02),</a:t>
            </a:r>
            <a:b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hilosopher" panose="020B0604020202020204" charset="-52"/>
              </a:rPr>
              <a:t>если требуется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hilosopher" panose="020B060402020202020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37AB5C-816E-4019-A1F1-4CCB8FB29713}"/>
              </a:ext>
            </a:extLst>
          </p:cNvPr>
          <p:cNvSpPr txBox="1"/>
          <p:nvPr/>
        </p:nvSpPr>
        <p:spPr>
          <a:xfrm>
            <a:off x="4934000" y="5661248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277312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31005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Форма ППЭ-05-02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33D576-F4EF-49DA-894A-6716C81DA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" t="25344" r="40151" b="10257"/>
          <a:stretch/>
        </p:blipFill>
        <p:spPr>
          <a:xfrm>
            <a:off x="4583832" y="943853"/>
            <a:ext cx="7488832" cy="4921234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A7B01D0B-96B3-4D9A-A694-42F7F68FB124}"/>
              </a:ext>
            </a:extLst>
          </p:cNvPr>
          <p:cNvSpPr/>
          <p:nvPr/>
        </p:nvSpPr>
        <p:spPr>
          <a:xfrm>
            <a:off x="4597949" y="1610870"/>
            <a:ext cx="4264480" cy="360040"/>
          </a:xfrm>
          <a:prstGeom prst="ellipse">
            <a:avLst/>
          </a:prstGeom>
          <a:noFill/>
          <a:ln w="31750">
            <a:solidFill>
              <a:srgbClr val="A4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09FCAE1-4403-42E5-B913-B1EC3D656B17}"/>
              </a:ext>
            </a:extLst>
          </p:cNvPr>
          <p:cNvSpPr/>
          <p:nvPr/>
        </p:nvSpPr>
        <p:spPr>
          <a:xfrm rot="5400000">
            <a:off x="9347981" y="2789497"/>
            <a:ext cx="1344907" cy="1368152"/>
          </a:xfrm>
          <a:prstGeom prst="ellipse">
            <a:avLst/>
          </a:prstGeom>
          <a:noFill/>
          <a:ln w="31750">
            <a:solidFill>
              <a:srgbClr val="A4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8E031A0-F56E-4414-8616-21BE5D6D1491}"/>
              </a:ext>
            </a:extLst>
          </p:cNvPr>
          <p:cNvSpPr/>
          <p:nvPr/>
        </p:nvSpPr>
        <p:spPr>
          <a:xfrm rot="5400000">
            <a:off x="8043532" y="3245413"/>
            <a:ext cx="1201060" cy="318245"/>
          </a:xfrm>
          <a:prstGeom prst="ellipse">
            <a:avLst/>
          </a:prstGeom>
          <a:noFill/>
          <a:ln w="28575">
            <a:solidFill>
              <a:srgbClr val="A4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5E42AF-04EB-4D4C-970A-39FE3708D7F6}"/>
              </a:ext>
            </a:extLst>
          </p:cNvPr>
          <p:cNvSpPr/>
          <p:nvPr/>
        </p:nvSpPr>
        <p:spPr>
          <a:xfrm>
            <a:off x="8783964" y="2047007"/>
            <a:ext cx="272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42727"/>
                </a:solidFill>
                <a:latin typeface="Philosopher" panose="020B0604020202020204" charset="-52"/>
              </a:rPr>
              <a:t>Отметка о явке участника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275198-C287-4851-A7BF-30916D8FDB70}"/>
              </a:ext>
            </a:extLst>
          </p:cNvPr>
          <p:cNvSpPr txBox="1"/>
          <p:nvPr/>
        </p:nvSpPr>
        <p:spPr>
          <a:xfrm>
            <a:off x="335360" y="5949222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</p:spTree>
    <p:extLst>
      <p:ext uri="{BB962C8B-B14F-4D97-AF65-F5344CB8AC3E}">
        <p14:creationId xmlns:p14="http://schemas.microsoft.com/office/powerpoint/2010/main" val="197267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39757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ЕГЭ. Формы проведения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AE2D166-7C80-4EE7-BAA7-663DAA34D990}"/>
              </a:ext>
            </a:extLst>
          </p:cNvPr>
          <p:cNvSpPr/>
          <p:nvPr/>
        </p:nvSpPr>
        <p:spPr>
          <a:xfrm>
            <a:off x="4727848" y="1988840"/>
            <a:ext cx="2736304" cy="936104"/>
          </a:xfrm>
          <a:prstGeom prst="roundRect">
            <a:avLst/>
          </a:prstGeom>
          <a:noFill/>
          <a:ln>
            <a:solidFill>
              <a:srgbClr val="28282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A42727"/>
                </a:solidFill>
                <a:latin typeface="Philosopher" panose="00000500000000000000" pitchFamily="2" charset="-52"/>
              </a:rPr>
              <a:t>ЕГЭ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86A66C0-BFF6-4B60-B37F-8BC3C5847E48}"/>
              </a:ext>
            </a:extLst>
          </p:cNvPr>
          <p:cNvSpPr/>
          <p:nvPr/>
        </p:nvSpPr>
        <p:spPr>
          <a:xfrm>
            <a:off x="1523492" y="4365104"/>
            <a:ext cx="3528392" cy="1440160"/>
          </a:xfrm>
          <a:prstGeom prst="roundRect">
            <a:avLst/>
          </a:prstGeom>
          <a:noFill/>
          <a:ln>
            <a:solidFill>
              <a:srgbClr val="28282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A42727"/>
                </a:solidFill>
                <a:latin typeface="Philosopher" panose="00000500000000000000" pitchFamily="2" charset="-52"/>
              </a:rPr>
              <a:t>«Бумажная технология»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A5E2EEF-5899-4F02-887A-F4334756B028}"/>
              </a:ext>
            </a:extLst>
          </p:cNvPr>
          <p:cNvSpPr/>
          <p:nvPr/>
        </p:nvSpPr>
        <p:spPr>
          <a:xfrm>
            <a:off x="7140118" y="4365104"/>
            <a:ext cx="3528392" cy="1440160"/>
          </a:xfrm>
          <a:prstGeom prst="roundRect">
            <a:avLst/>
          </a:prstGeom>
          <a:noFill/>
          <a:ln>
            <a:solidFill>
              <a:srgbClr val="28282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A42727"/>
                </a:solidFill>
                <a:latin typeface="Philosopher" panose="00000500000000000000" pitchFamily="2" charset="-52"/>
              </a:rPr>
              <a:t>Стандартная технология</a:t>
            </a:r>
          </a:p>
        </p:txBody>
      </p: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48BB0ACF-A557-4D3D-95E6-C008829B3D58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>
          <a:xfrm rot="16200000" flipH="1">
            <a:off x="6780077" y="2240867"/>
            <a:ext cx="1440160" cy="2808314"/>
          </a:xfrm>
          <a:prstGeom prst="bentConnector3">
            <a:avLst/>
          </a:prstGeom>
          <a:ln w="25400">
            <a:solidFill>
              <a:srgbClr val="A4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B93CC5C3-BD79-463B-B8A7-A010D63618D0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rot="5400000">
            <a:off x="3971764" y="2240868"/>
            <a:ext cx="1440160" cy="2808312"/>
          </a:xfrm>
          <a:prstGeom prst="bentConnector3">
            <a:avLst>
              <a:gd name="adj1" fmla="val 50000"/>
            </a:avLst>
          </a:prstGeom>
          <a:ln w="25400">
            <a:solidFill>
              <a:srgbClr val="A4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72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28071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Начало экзамена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275198-C287-4851-A7BF-30916D8FDB70}"/>
              </a:ext>
            </a:extLst>
          </p:cNvPr>
          <p:cNvSpPr txBox="1"/>
          <p:nvPr/>
        </p:nvSpPr>
        <p:spPr>
          <a:xfrm>
            <a:off x="222845" y="5742929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5CC1E335-299C-4C4B-B994-1612AC36FC33}"/>
              </a:ext>
            </a:extLst>
          </p:cNvPr>
          <p:cNvSpPr/>
          <p:nvPr/>
        </p:nvSpPr>
        <p:spPr>
          <a:xfrm>
            <a:off x="222845" y="1546324"/>
            <a:ext cx="5340350" cy="21686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>
              <a:defRPr/>
            </a:pPr>
            <a:r>
              <a:rPr lang="ru-RU" sz="1400" b="1" i="1" dirty="0">
                <a:solidFill>
                  <a:srgbClr val="323232"/>
                </a:solidFill>
                <a:latin typeface="Philosopher" panose="020B0604020202020204" charset="-52"/>
              </a:rPr>
              <a:t>Организатор(</a:t>
            </a:r>
            <a:r>
              <a:rPr lang="ru-RU" sz="1400" b="1" i="1" dirty="0" err="1">
                <a:solidFill>
                  <a:srgbClr val="323232"/>
                </a:solidFill>
                <a:latin typeface="Philosopher" panose="020B0604020202020204" charset="-52"/>
              </a:rPr>
              <a:t>ы</a:t>
            </a:r>
            <a:r>
              <a:rPr lang="ru-RU" sz="1400" b="1" i="1" dirty="0">
                <a:solidFill>
                  <a:srgbClr val="323232"/>
                </a:solidFill>
                <a:latin typeface="Philosopher" panose="020B0604020202020204" charset="-52"/>
              </a:rPr>
              <a:t>) проводит инструктаж участников. Первая часть инструктажа в 9.50: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О порядке проведения экзамена;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О правилах подачи апелляции о нарушении установленного порядка проведения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О правилах заполнения бланков, случаях удаления с экзамена, использовании доп. материалов;</a:t>
            </a:r>
          </a:p>
          <a:p>
            <a:pPr marL="197579" indent="-197579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О времени и месте ознакомления с результатами</a:t>
            </a:r>
          </a:p>
        </p:txBody>
      </p:sp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CE83F6F5-D2CC-49E2-8E7C-27C35D9F3048}"/>
              </a:ext>
            </a:extLst>
          </p:cNvPr>
          <p:cNvSpPr/>
          <p:nvPr/>
        </p:nvSpPr>
        <p:spPr>
          <a:xfrm>
            <a:off x="5960983" y="1546324"/>
            <a:ext cx="6017166" cy="8207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Объявляется начало, продолжительность и время окончания экзамена, фиксируется время начала и окончания на доске  ППЭ-05-02</a:t>
            </a:r>
          </a:p>
        </p:txBody>
      </p:sp>
      <p:sp>
        <p:nvSpPr>
          <p:cNvPr id="11" name="Скругленный прямоугольник 5">
            <a:extLst>
              <a:ext uri="{FF2B5EF4-FFF2-40B4-BE49-F238E27FC236}">
                <a16:creationId xmlns:a16="http://schemas.microsoft.com/office/drawing/2014/main" id="{238CA9DB-8856-46DB-A9EA-1957A741E26E}"/>
              </a:ext>
            </a:extLst>
          </p:cNvPr>
          <p:cNvSpPr/>
          <p:nvPr/>
        </p:nvSpPr>
        <p:spPr>
          <a:xfrm>
            <a:off x="5960989" y="2770523"/>
            <a:ext cx="6017160" cy="9444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Организаторы проверяют правильность заполнения регистрационных полей бланков участниками; проверяют соответствие данных участника в бланке регистрации и документе, удостоверяющем личность;</a:t>
            </a:r>
          </a:p>
        </p:txBody>
      </p:sp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A63B7387-6FB8-4938-AE38-C9AE96598CCC}"/>
              </a:ext>
            </a:extLst>
          </p:cNvPr>
          <p:cNvSpPr/>
          <p:nvPr/>
        </p:nvSpPr>
        <p:spPr>
          <a:xfrm>
            <a:off x="222846" y="4087476"/>
            <a:ext cx="5340350" cy="12829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>
              <a:defRPr/>
            </a:pPr>
            <a:r>
              <a:rPr lang="ru-RU" sz="1400" b="1" i="1" dirty="0">
                <a:solidFill>
                  <a:srgbClr val="323232"/>
                </a:solidFill>
                <a:latin typeface="Philosopher" panose="020B0604020202020204" charset="-52"/>
              </a:rPr>
              <a:t>Вторая часть инструктажа не ранее 10.00:</a:t>
            </a:r>
          </a:p>
          <a:p>
            <a:pPr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Демонстрирует целостность упаковки сейф-пакета с ЭМ;</a:t>
            </a:r>
          </a:p>
          <a:p>
            <a:pPr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Вскрывает доставочный пакет с ИК (в ППЭ-05-02 фиксируется дата и время)</a:t>
            </a:r>
          </a:p>
          <a:p>
            <a:pPr>
              <a:defRPr/>
            </a:pPr>
            <a:r>
              <a:rPr lang="ru-RU" sz="1400" dirty="0">
                <a:solidFill>
                  <a:srgbClr val="323232"/>
                </a:solidFill>
                <a:latin typeface="Philosopher" panose="020B0604020202020204" charset="-52"/>
              </a:rPr>
              <a:t>Организаторы раздают участникам ИК в произвольном порядке. </a:t>
            </a:r>
          </a:p>
        </p:txBody>
      </p:sp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id="{50F93824-887A-46AB-8758-36A5D656C2BA}"/>
              </a:ext>
            </a:extLst>
          </p:cNvPr>
          <p:cNvSpPr/>
          <p:nvPr/>
        </p:nvSpPr>
        <p:spPr>
          <a:xfrm>
            <a:off x="5960984" y="4087476"/>
            <a:ext cx="6017166" cy="1282945"/>
          </a:xfrm>
          <a:prstGeom prst="roundRect">
            <a:avLst/>
          </a:prstGeom>
          <a:solidFill>
            <a:srgbClr val="006AB3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Philosopher" panose="020B0604020202020204" charset="-52"/>
              </a:rPr>
              <a:t>Участники экзамена:</a:t>
            </a: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Philosopher" panose="020B0604020202020204" charset="-52"/>
              </a:rPr>
              <a:t> в процессе инструктажа по указанию организатора вскрывают ИК; проверяют комплектацию и наличие полиграфического брака; заполняют регистрационные поля бланков.</a:t>
            </a:r>
          </a:p>
        </p:txBody>
      </p:sp>
      <p:pic>
        <p:nvPicPr>
          <p:cNvPr id="14" name="Рисунок 8">
            <a:extLst>
              <a:ext uri="{FF2B5EF4-FFF2-40B4-BE49-F238E27FC236}">
                <a16:creationId xmlns:a16="http://schemas.microsoft.com/office/drawing/2014/main" id="{18E913B0-BDD4-487C-B225-9A3F0D9DF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042" y="912716"/>
            <a:ext cx="10461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7E69BB3-9CC8-4931-9F99-E2F2192FC59D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2893020" y="3714968"/>
            <a:ext cx="1" cy="3725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A4C235E-A51A-4E06-B518-F49EB7D94C9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5563196" y="4728949"/>
            <a:ext cx="39778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B32869C-0D90-4ABE-9787-888AA5F0FC1F}"/>
              </a:ext>
            </a:extLst>
          </p:cNvPr>
          <p:cNvCxnSpPr>
            <a:cxnSpLocks/>
            <a:stCxn id="13" idx="0"/>
            <a:endCxn id="11" idx="2"/>
          </p:cNvCxnSpPr>
          <p:nvPr/>
        </p:nvCxnSpPr>
        <p:spPr>
          <a:xfrm flipV="1">
            <a:off x="8969567" y="3714968"/>
            <a:ext cx="2" cy="3725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D10C7A4-DB01-4306-9940-6CE024999D20}"/>
              </a:ext>
            </a:extLst>
          </p:cNvPr>
          <p:cNvCxnSpPr>
            <a:cxnSpLocks/>
            <a:stCxn id="11" idx="0"/>
            <a:endCxn id="10" idx="2"/>
          </p:cNvCxnSpPr>
          <p:nvPr/>
        </p:nvCxnSpPr>
        <p:spPr>
          <a:xfrm flipH="1" flipV="1">
            <a:off x="8969566" y="2367061"/>
            <a:ext cx="3" cy="4034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874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672685-5BD0-4AA2-AE97-9617FB28D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75" y="3933056"/>
            <a:ext cx="1523578" cy="1800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1464" y="908778"/>
            <a:ext cx="45624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 рабочем столе участника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275198-C287-4851-A7BF-30916D8FDB70}"/>
              </a:ext>
            </a:extLst>
          </p:cNvPr>
          <p:cNvSpPr txBox="1"/>
          <p:nvPr/>
        </p:nvSpPr>
        <p:spPr>
          <a:xfrm>
            <a:off x="222845" y="5949280"/>
            <a:ext cx="685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r"/>
            <a:r>
              <a:rPr lang="ru-RU" sz="20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ДЕЙСТВИЯ С ЭМ ТОЛЬКО ПОД ВИДЕОКАМЕРАМИ</a:t>
            </a:r>
          </a:p>
        </p:txBody>
      </p:sp>
      <p:pic>
        <p:nvPicPr>
          <p:cNvPr id="16" name="Объект 4">
            <a:extLst>
              <a:ext uri="{FF2B5EF4-FFF2-40B4-BE49-F238E27FC236}">
                <a16:creationId xmlns:a16="http://schemas.microsoft.com/office/drawing/2014/main" id="{9FE91A28-4CF3-4B5C-8726-DF3A39E8D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70" y="1451714"/>
            <a:ext cx="1428750" cy="1428750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A3097C-5DCA-41CA-9C7F-88DE41408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2" y="4144985"/>
            <a:ext cx="1190625" cy="1800225"/>
          </a:xfrm>
          <a:prstGeom prst="rect">
            <a:avLst/>
          </a:prstGeom>
        </p:spPr>
      </p:pic>
      <p:pic>
        <p:nvPicPr>
          <p:cNvPr id="18" name="Объект 4">
            <a:extLst>
              <a:ext uri="{FF2B5EF4-FFF2-40B4-BE49-F238E27FC236}">
                <a16:creationId xmlns:a16="http://schemas.microsoft.com/office/drawing/2014/main" id="{74CB871A-9BA9-436D-8E00-1FCF0857C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522" y="1451714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Объект 4">
            <a:extLst>
              <a:ext uri="{FF2B5EF4-FFF2-40B4-BE49-F238E27FC236}">
                <a16:creationId xmlns:a16="http://schemas.microsoft.com/office/drawing/2014/main" id="{1551A607-11A9-4F36-BBC1-85798388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9290" y="1451714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7A839BC-A17D-4953-A2F6-37E90707BA3F}"/>
              </a:ext>
            </a:extLst>
          </p:cNvPr>
          <p:cNvSpPr/>
          <p:nvPr/>
        </p:nvSpPr>
        <p:spPr>
          <a:xfrm>
            <a:off x="3264254" y="3073492"/>
            <a:ext cx="1440160" cy="432048"/>
          </a:xfrm>
          <a:prstGeom prst="rect">
            <a:avLst/>
          </a:prstGeom>
          <a:solidFill>
            <a:srgbClr val="A42727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20B0604020202020204" charset="-52"/>
              </a:rPr>
              <a:t>Бланки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C994822-FC15-462D-9B3A-AB5D39951DA3}"/>
              </a:ext>
            </a:extLst>
          </p:cNvPr>
          <p:cNvSpPr/>
          <p:nvPr/>
        </p:nvSpPr>
        <p:spPr>
          <a:xfrm>
            <a:off x="5174651" y="3073492"/>
            <a:ext cx="1440160" cy="432048"/>
          </a:xfrm>
          <a:prstGeom prst="rect">
            <a:avLst/>
          </a:prstGeom>
          <a:solidFill>
            <a:srgbClr val="A42727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20B0604020202020204" charset="-52"/>
              </a:rPr>
              <a:t>КИМ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61F3FF5-65E2-4779-A2CB-CE650D1D37A6}"/>
              </a:ext>
            </a:extLst>
          </p:cNvPr>
          <p:cNvSpPr/>
          <p:nvPr/>
        </p:nvSpPr>
        <p:spPr>
          <a:xfrm>
            <a:off x="7104112" y="3093108"/>
            <a:ext cx="1440160" cy="432048"/>
          </a:xfrm>
          <a:prstGeom prst="rect">
            <a:avLst/>
          </a:prstGeom>
          <a:solidFill>
            <a:srgbClr val="A42727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20B0604020202020204" charset="-52"/>
              </a:rPr>
              <a:t>Черновики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BCFB508-E83B-436F-B024-05CE94D52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1" y="4105105"/>
            <a:ext cx="2134298" cy="180399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2121A6E-F4BD-44A2-A1CE-73FF5FBC456C}"/>
              </a:ext>
            </a:extLst>
          </p:cNvPr>
          <p:cNvSpPr/>
          <p:nvPr/>
        </p:nvSpPr>
        <p:spPr>
          <a:xfrm>
            <a:off x="9707810" y="1332176"/>
            <a:ext cx="2016224" cy="2192980"/>
          </a:xfrm>
          <a:prstGeom prst="rect">
            <a:avLst/>
          </a:prstGeom>
          <a:solidFill>
            <a:srgbClr val="A42727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20B0604020202020204" charset="-52"/>
              </a:rPr>
              <a:t>Разрешенные средства воспитания и обучения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9490F1B-ECE5-4D53-B084-03F26BB80EA5}"/>
              </a:ext>
            </a:extLst>
          </p:cNvPr>
          <p:cNvSpPr/>
          <p:nvPr/>
        </p:nvSpPr>
        <p:spPr>
          <a:xfrm>
            <a:off x="9707810" y="3716118"/>
            <a:ext cx="2016224" cy="2192980"/>
          </a:xfrm>
          <a:prstGeom prst="rect">
            <a:avLst/>
          </a:prstGeom>
          <a:solidFill>
            <a:srgbClr val="A42727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20B0604020202020204" charset="-52"/>
              </a:rPr>
              <a:t>Специальные технические средства для лиц с ОВЗ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29AC2-E663-48E5-A6B4-5F6E7A3F2C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9" y="1588412"/>
            <a:ext cx="1936744" cy="1936744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F92D473-CEA9-4AA7-B7D8-E8082499F1CD}"/>
              </a:ext>
            </a:extLst>
          </p:cNvPr>
          <p:cNvSpPr/>
          <p:nvPr/>
        </p:nvSpPr>
        <p:spPr>
          <a:xfrm>
            <a:off x="173507" y="3231972"/>
            <a:ext cx="2767664" cy="618698"/>
          </a:xfrm>
          <a:prstGeom prst="rect">
            <a:avLst/>
          </a:prstGeom>
          <a:solidFill>
            <a:srgbClr val="A42727"/>
          </a:soli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20B0604020202020204" charset="-52"/>
              </a:rPr>
              <a:t>ЭМ</a:t>
            </a:r>
            <a:br>
              <a:rPr lang="ru-RU" dirty="0">
                <a:latin typeface="Philosopher" panose="020B0604020202020204" charset="-52"/>
              </a:rPr>
            </a:br>
            <a:r>
              <a:rPr lang="ru-RU" dirty="0">
                <a:latin typeface="Philosopher" panose="020B0604020202020204" charset="-52"/>
              </a:rPr>
              <a:t>(при необходимости)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6552" y="4417192"/>
            <a:ext cx="2016224" cy="14919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Продукты питания, бутилированная вода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39763" t="10800" r="38975" b="10800"/>
          <a:stretch/>
        </p:blipFill>
        <p:spPr>
          <a:xfrm>
            <a:off x="6106517" y="4017558"/>
            <a:ext cx="921679" cy="19116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t="24801" b="29000"/>
          <a:stretch/>
        </p:blipFill>
        <p:spPr>
          <a:xfrm>
            <a:off x="6629430" y="3802157"/>
            <a:ext cx="1584176" cy="7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11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ЕГЭ по иностранным языкам (письменная часть)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180040" y="191683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Проверка и настройка воспроизведения аудиозаписи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686838" y="1916832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180040" y="262339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Повторное включение аудиозаписи с начала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686838" y="2623398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83208" y="5373216"/>
            <a:ext cx="8805280" cy="100811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C00000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ВО ВРЕМЯ ВЫПОЛНЕНИЯ ЗАДАНИЙ ПО РАЗДЕЛУ «АУДИРОВАНИЕ»</a:t>
            </a:r>
            <a:b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</a:b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ВХОД И ВЫХОД ИЗ АУДИТОРИИ ППЭ, А ТАКЖЕ ПЕРЕМЕЩЕНИЕ ПО АУДИТОРИИ ППЭ</a:t>
            </a:r>
            <a:b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</a:b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КАТЕГОРИЧЕСКИ ЗАПРЕЩЕНЫ!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76410" y="326405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Длительность воспроизведения аудиозаписи – 30 минут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86838" y="3329964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80040" y="4036530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По завершении выполнения раздела «</a:t>
            </a:r>
            <a:r>
              <a:rPr lang="ru-RU" b="1" dirty="0" err="1">
                <a:solidFill>
                  <a:srgbClr val="323232"/>
                </a:solidFill>
                <a:latin typeface="Philosopher" panose="020B0604020202020204" charset="-52"/>
              </a:rPr>
              <a:t>Аудирование</a:t>
            </a:r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», звуковоспроизводящее устройство выключается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86838" y="4036530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66910" y="1285861"/>
            <a:ext cx="7358082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После проведения инструктажа</a:t>
            </a:r>
          </a:p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76410" y="474870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Участники ЕГЭ приступают к выполнению остальных частей экзаменационной работы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83208" y="4748706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5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2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ЕГЭ по иностранным языкам: технические неполадки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80040" y="184482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Приостановить экзамен и зафиксировать время остановки на доске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686838" y="1844824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180040" y="2551390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Обратиться к руководителю ППЭ с просьбой заменить компакт-диск или звуковоспроизводящее устройство (в зависимости от неполадки)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686838" y="2551390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66844" y="5286388"/>
            <a:ext cx="8805280" cy="5916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C00000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ВРЕМЯ ВОССТАНОВЛЕНИЯ ВОСПРОИЗВЕДЕНИЯ ДОБАВЛЯЕТСЯ</a:t>
            </a:r>
            <a:b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</a:b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К ПРОДОЛЖИТЕЛЬНОСТИ ЭКЗАМЕНА!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66911" y="335756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Руководитель ППЭ и, при необходимости, технический специалист в аудитории ППЭ восстанавливают воспроизведение компакт-диска с момента возникновения технических неполадок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86838" y="3257956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80040" y="396452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24000" y="116006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В случае возникновения технических неполадок</a:t>
            </a:r>
          </a:p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66911" y="428625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Продолжить проведение экзамена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66844" y="4286256"/>
            <a:ext cx="432000" cy="432000"/>
          </a:xfrm>
          <a:prstGeom prst="rect">
            <a:avLst/>
          </a:prstGeom>
          <a:solidFill>
            <a:srgbClr val="A42727"/>
          </a:solidFill>
          <a:ln w="15875">
            <a:solidFill>
              <a:srgbClr val="3232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87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60035" y="909882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Состав индивидуального комплекта ЕГЭ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35594" y="4350004"/>
            <a:ext cx="44102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  <a:ea typeface="+mn-ea"/>
                <a:cs typeface="+mn-cs"/>
              </a:rPr>
              <a:t>Черно-белые односторонние бланки: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  <a:ea typeface="+mn-ea"/>
                <a:cs typeface="+mn-cs"/>
              </a:rPr>
              <a:t>бланк регистрации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496DA7"/>
                </a:solidFill>
                <a:latin typeface="Philosopher" panose="020B0604020202020204" charset="-52"/>
                <a:ea typeface="+mn-ea"/>
                <a:cs typeface="+mn-cs"/>
              </a:rPr>
              <a:t>бланк ответов №1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496DA7"/>
                </a:solidFill>
                <a:latin typeface="Philosopher" panose="020B0604020202020204" charset="-52"/>
                <a:ea typeface="+mn-ea"/>
                <a:cs typeface="+mn-cs"/>
              </a:rPr>
              <a:t>бланк ответов №2 лист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496DA7"/>
                </a:solidFill>
                <a:latin typeface="Philosopher" panose="020B0604020202020204" charset="-52"/>
                <a:ea typeface="+mn-ea"/>
                <a:cs typeface="+mn-cs"/>
              </a:rPr>
              <a:t>бланк ответов №2 лист 2</a:t>
            </a:r>
          </a:p>
          <a:p>
            <a:pPr marL="0" indent="0"/>
            <a:r>
              <a:rPr lang="ru-RU" altLang="ru-RU" b="1" dirty="0">
                <a:solidFill>
                  <a:srgbClr val="496DA7"/>
                </a:solidFill>
                <a:latin typeface="Philosopher" panose="020B0604020202020204" charset="-52"/>
                <a:ea typeface="+mn-ea"/>
                <a:cs typeface="+mn-cs"/>
              </a:rPr>
              <a:t>КИМ</a:t>
            </a:r>
          </a:p>
          <a:p>
            <a:pPr marL="0" indent="0"/>
            <a:r>
              <a:rPr lang="ru-RU" altLang="ru-RU" b="1" dirty="0">
                <a:solidFill>
                  <a:srgbClr val="496DA7"/>
                </a:solidFill>
                <a:latin typeface="Philosopher" panose="020B0604020202020204" charset="-52"/>
                <a:ea typeface="+mn-ea"/>
                <a:cs typeface="+mn-cs"/>
              </a:rPr>
              <a:t>Контрольный лист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14" y="1280814"/>
            <a:ext cx="2170027" cy="306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9" y="1275811"/>
            <a:ext cx="2173563" cy="307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75812"/>
            <a:ext cx="2150512" cy="30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1275812"/>
            <a:ext cx="2164345" cy="30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7" y="3717032"/>
            <a:ext cx="3581487" cy="256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5316" y="4362176"/>
            <a:ext cx="1745881" cy="233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804053" y="2451912"/>
            <a:ext cx="3552282" cy="6724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Philosopher" panose="020B0604020202020204" charset="-52"/>
              </a:rPr>
              <a:t>Заполняется в первую очередь лист 1</a:t>
            </a:r>
          </a:p>
        </p:txBody>
      </p:sp>
    </p:spTree>
    <p:extLst>
      <p:ext uri="{BB962C8B-B14F-4D97-AF65-F5344CB8AC3E}">
        <p14:creationId xmlns:p14="http://schemas.microsoft.com/office/powerpoint/2010/main" val="13847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77" y="2682358"/>
            <a:ext cx="5312358" cy="376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166" r="5114" b="3278"/>
          <a:stretch/>
        </p:blipFill>
        <p:spPr>
          <a:xfrm>
            <a:off x="3527319" y="1314557"/>
            <a:ext cx="4798273" cy="3456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r="622" b="56951"/>
          <a:stretch/>
        </p:blipFill>
        <p:spPr>
          <a:xfrm>
            <a:off x="1604534" y="3187125"/>
            <a:ext cx="5571587" cy="3326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1775629" y="4149080"/>
            <a:ext cx="2016115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143672" y="2811224"/>
            <a:ext cx="1246654" cy="13378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 rot="5400000">
            <a:off x="8989290" y="3525856"/>
            <a:ext cx="2304256" cy="456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cxnSp>
        <p:nvCxnSpPr>
          <p:cNvPr id="16" name="Прямая со стрелкой 15"/>
          <p:cNvCxnSpPr>
            <a:stCxn id="9" idx="3"/>
          </p:cNvCxnSpPr>
          <p:nvPr/>
        </p:nvCxnSpPr>
        <p:spPr>
          <a:xfrm flipH="1" flipV="1">
            <a:off x="7634486" y="2316758"/>
            <a:ext cx="2345664" cy="62248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604534" y="1416788"/>
            <a:ext cx="7731827" cy="75702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В случае обнаружения полиграфических дефектов или некомплектности ИК, </a:t>
            </a:r>
            <a:r>
              <a:rPr lang="ru-RU" b="1" dirty="0">
                <a:solidFill>
                  <a:srgbClr val="A42727"/>
                </a:solidFill>
                <a:latin typeface="Philosopher" panose="020B0604020202020204" charset="-52"/>
              </a:rPr>
              <a:t>ПОЛНОСТЬЮ</a:t>
            </a:r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</a:rPr>
              <a:t> заменить дефектный ИК участнику ЕГЭ </a:t>
            </a:r>
          </a:p>
        </p:txBody>
      </p:sp>
    </p:spTree>
    <p:extLst>
      <p:ext uri="{BB962C8B-B14F-4D97-AF65-F5344CB8AC3E}">
        <p14:creationId xmlns:p14="http://schemas.microsoft.com/office/powerpoint/2010/main" val="3503252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376" y="927833"/>
            <a:ext cx="3899559" cy="555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96859" y="1711571"/>
            <a:ext cx="1063898" cy="324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81514" y="1711571"/>
            <a:ext cx="1508751" cy="32443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54083" y="1072662"/>
            <a:ext cx="200276" cy="963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3695" y="5108439"/>
            <a:ext cx="4656406" cy="130193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4049" y="3824869"/>
            <a:ext cx="3874137" cy="778721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1140" y="1583394"/>
            <a:ext cx="680728" cy="321798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 flipH="1">
            <a:off x="2539864" y="2019118"/>
            <a:ext cx="1464035" cy="30475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9" idx="2"/>
          </p:cNvCxnSpPr>
          <p:nvPr/>
        </p:nvCxnSpPr>
        <p:spPr>
          <a:xfrm>
            <a:off x="5835889" y="2036007"/>
            <a:ext cx="341655" cy="172352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454840" y="1907076"/>
            <a:ext cx="2293158" cy="10980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691598" y="1098809"/>
            <a:ext cx="1837592" cy="923330"/>
          </a:xfrm>
          <a:prstGeom prst="rect">
            <a:avLst/>
          </a:prstGeom>
          <a:solidFill>
            <a:srgbClr val="FFFFBD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554"/>
              </a:spcAft>
            </a:pPr>
            <a:r>
              <a:rPr lang="ru-RU" b="1" dirty="0">
                <a:latin typeface="Philosopher" panose="020B0604020202020204" charset="-52"/>
                <a:ea typeface="Verdana" pitchFamily="34" charset="0"/>
                <a:cs typeface="Verdana" pitchFamily="34" charset="0"/>
              </a:rPr>
              <a:t>Наносится при шифровании</a:t>
            </a:r>
            <a:br>
              <a:rPr lang="ru-RU" b="1" dirty="0">
                <a:latin typeface="Philosopher" panose="020B0604020202020204" charset="-52"/>
                <a:ea typeface="Verdana" pitchFamily="34" charset="0"/>
                <a:cs typeface="Verdana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Philosopher" panose="020B0604020202020204" charset="-52"/>
                <a:ea typeface="Verdana" pitchFamily="34" charset="0"/>
                <a:cs typeface="Verdana" pitchFamily="34" charset="0"/>
              </a:rPr>
              <a:t>в ФЦТ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93119" y="4701808"/>
            <a:ext cx="1931273" cy="1477328"/>
          </a:xfrm>
          <a:prstGeom prst="rect">
            <a:avLst/>
          </a:prstGeom>
          <a:solidFill>
            <a:srgbClr val="FFFFBD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554"/>
              </a:spcAft>
            </a:pPr>
            <a:r>
              <a:rPr lang="ru-RU" b="1" dirty="0">
                <a:latin typeface="Philosopher" panose="020B0604020202020204" charset="-52"/>
                <a:ea typeface="Verdana" pitchFamily="34" charset="0"/>
                <a:cs typeface="Verdana" pitchFamily="34" charset="0"/>
              </a:rPr>
              <a:t>Кодировочные поля заполняются во время инструктажа</a:t>
            </a:r>
            <a:endParaRPr lang="ru-RU" b="1" dirty="0">
              <a:solidFill>
                <a:srgbClr val="FF0000"/>
              </a:solidFill>
              <a:latin typeface="Philosopher" panose="020B0604020202020204" charset="-52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25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3625" r="1053" b="58400"/>
          <a:stretch/>
        </p:blipFill>
        <p:spPr>
          <a:xfrm>
            <a:off x="1959524" y="3284985"/>
            <a:ext cx="8251277" cy="214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836689" y="148478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  <a:cs typeface="+mn-cs"/>
              </a:rPr>
              <a:t>В случае необходимости изменить данные в бланке регистрации (неверно написано ФИО или номер документа) можно зачеркнуть и писать в свободных клетках правее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4122276" y="5046730"/>
            <a:ext cx="173524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374304" y="5046729"/>
            <a:ext cx="173524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00600" y="5048135"/>
            <a:ext cx="173524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799856" y="5051474"/>
            <a:ext cx="173524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7896200" y="5057752"/>
            <a:ext cx="173524" cy="254479"/>
          </a:xfrm>
          <a:custGeom>
            <a:avLst/>
            <a:gdLst>
              <a:gd name="connsiteX0" fmla="*/ 37956 w 162177"/>
              <a:gd name="connsiteY0" fmla="*/ 72462 h 296748"/>
              <a:gd name="connsiteX1" fmla="*/ 55209 w 162177"/>
              <a:gd name="connsiteY1" fmla="*/ 65561 h 296748"/>
              <a:gd name="connsiteX2" fmla="*/ 62110 w 162177"/>
              <a:gd name="connsiteY2" fmla="*/ 51758 h 296748"/>
              <a:gd name="connsiteX3" fmla="*/ 75913 w 162177"/>
              <a:gd name="connsiteY3" fmla="*/ 34505 h 296748"/>
              <a:gd name="connsiteX4" fmla="*/ 103517 w 162177"/>
              <a:gd name="connsiteY4" fmla="*/ 3450 h 296748"/>
              <a:gd name="connsiteX5" fmla="*/ 113869 w 162177"/>
              <a:gd name="connsiteY5" fmla="*/ 0 h 296748"/>
              <a:gd name="connsiteX6" fmla="*/ 96616 w 162177"/>
              <a:gd name="connsiteY6" fmla="*/ 17253 h 296748"/>
              <a:gd name="connsiteX7" fmla="*/ 58660 w 162177"/>
              <a:gd name="connsiteY7" fmla="*/ 41407 h 296748"/>
              <a:gd name="connsiteX8" fmla="*/ 41407 w 162177"/>
              <a:gd name="connsiteY8" fmla="*/ 51758 h 296748"/>
              <a:gd name="connsiteX9" fmla="*/ 27605 w 162177"/>
              <a:gd name="connsiteY9" fmla="*/ 58659 h 296748"/>
              <a:gd name="connsiteX10" fmla="*/ 20704 w 162177"/>
              <a:gd name="connsiteY10" fmla="*/ 72462 h 296748"/>
              <a:gd name="connsiteX11" fmla="*/ 17253 w 162177"/>
              <a:gd name="connsiteY11" fmla="*/ 82813 h 296748"/>
              <a:gd name="connsiteX12" fmla="*/ 27605 w 162177"/>
              <a:gd name="connsiteY12" fmla="*/ 75912 h 296748"/>
              <a:gd name="connsiteX13" fmla="*/ 62110 w 162177"/>
              <a:gd name="connsiteY13" fmla="*/ 37956 h 296748"/>
              <a:gd name="connsiteX14" fmla="*/ 79363 w 162177"/>
              <a:gd name="connsiteY14" fmla="*/ 24154 h 296748"/>
              <a:gd name="connsiteX15" fmla="*/ 103517 w 162177"/>
              <a:gd name="connsiteY15" fmla="*/ 13802 h 296748"/>
              <a:gd name="connsiteX16" fmla="*/ 120770 w 162177"/>
              <a:gd name="connsiteY16" fmla="*/ 6901 h 296748"/>
              <a:gd name="connsiteX17" fmla="*/ 120770 w 162177"/>
              <a:gd name="connsiteY17" fmla="*/ 55209 h 296748"/>
              <a:gd name="connsiteX18" fmla="*/ 106968 w 162177"/>
              <a:gd name="connsiteY18" fmla="*/ 65561 h 296748"/>
              <a:gd name="connsiteX19" fmla="*/ 96616 w 162177"/>
              <a:gd name="connsiteY19" fmla="*/ 72462 h 296748"/>
              <a:gd name="connsiteX20" fmla="*/ 82814 w 162177"/>
              <a:gd name="connsiteY20" fmla="*/ 82813 h 296748"/>
              <a:gd name="connsiteX21" fmla="*/ 34506 w 162177"/>
              <a:gd name="connsiteY21" fmla="*/ 110418 h 296748"/>
              <a:gd name="connsiteX22" fmla="*/ 0 w 162177"/>
              <a:gd name="connsiteY22" fmla="*/ 134572 h 296748"/>
              <a:gd name="connsiteX23" fmla="*/ 17253 w 162177"/>
              <a:gd name="connsiteY23" fmla="*/ 120770 h 296748"/>
              <a:gd name="connsiteX24" fmla="*/ 31055 w 162177"/>
              <a:gd name="connsiteY24" fmla="*/ 113868 h 296748"/>
              <a:gd name="connsiteX25" fmla="*/ 72462 w 162177"/>
              <a:gd name="connsiteY25" fmla="*/ 96616 h 296748"/>
              <a:gd name="connsiteX26" fmla="*/ 103517 w 162177"/>
              <a:gd name="connsiteY26" fmla="*/ 82813 h 296748"/>
              <a:gd name="connsiteX27" fmla="*/ 113869 w 162177"/>
              <a:gd name="connsiteY27" fmla="*/ 75912 h 296748"/>
              <a:gd name="connsiteX28" fmla="*/ 120770 w 162177"/>
              <a:gd name="connsiteY28" fmla="*/ 96616 h 296748"/>
              <a:gd name="connsiteX29" fmla="*/ 96616 w 162177"/>
              <a:gd name="connsiteY29" fmla="*/ 131121 h 296748"/>
              <a:gd name="connsiteX30" fmla="*/ 89715 w 162177"/>
              <a:gd name="connsiteY30" fmla="*/ 141473 h 296748"/>
              <a:gd name="connsiteX31" fmla="*/ 69012 w 162177"/>
              <a:gd name="connsiteY31" fmla="*/ 158726 h 296748"/>
              <a:gd name="connsiteX32" fmla="*/ 62110 w 162177"/>
              <a:gd name="connsiteY32" fmla="*/ 165627 h 296748"/>
              <a:gd name="connsiteX33" fmla="*/ 17253 w 162177"/>
              <a:gd name="connsiteY33" fmla="*/ 203583 h 296748"/>
              <a:gd name="connsiteX34" fmla="*/ 20704 w 162177"/>
              <a:gd name="connsiteY34" fmla="*/ 179429 h 296748"/>
              <a:gd name="connsiteX35" fmla="*/ 34506 w 162177"/>
              <a:gd name="connsiteY35" fmla="*/ 162176 h 296748"/>
              <a:gd name="connsiteX36" fmla="*/ 72462 w 162177"/>
              <a:gd name="connsiteY36" fmla="*/ 124220 h 296748"/>
              <a:gd name="connsiteX37" fmla="*/ 100067 w 162177"/>
              <a:gd name="connsiteY37" fmla="*/ 106967 h 296748"/>
              <a:gd name="connsiteX38" fmla="*/ 106968 w 162177"/>
              <a:gd name="connsiteY38" fmla="*/ 96616 h 296748"/>
              <a:gd name="connsiteX39" fmla="*/ 127671 w 162177"/>
              <a:gd name="connsiteY39" fmla="*/ 89714 h 296748"/>
              <a:gd name="connsiteX40" fmla="*/ 158726 w 162177"/>
              <a:gd name="connsiteY40" fmla="*/ 96616 h 296748"/>
              <a:gd name="connsiteX41" fmla="*/ 155276 w 162177"/>
              <a:gd name="connsiteY41" fmla="*/ 106967 h 296748"/>
              <a:gd name="connsiteX42" fmla="*/ 134572 w 162177"/>
              <a:gd name="connsiteY42" fmla="*/ 141473 h 296748"/>
              <a:gd name="connsiteX43" fmla="*/ 96616 w 162177"/>
              <a:gd name="connsiteY43" fmla="*/ 182880 h 296748"/>
              <a:gd name="connsiteX44" fmla="*/ 82814 w 162177"/>
              <a:gd name="connsiteY44" fmla="*/ 196682 h 296748"/>
              <a:gd name="connsiteX45" fmla="*/ 117319 w 162177"/>
              <a:gd name="connsiteY45" fmla="*/ 193231 h 296748"/>
              <a:gd name="connsiteX46" fmla="*/ 134572 w 162177"/>
              <a:gd name="connsiteY46" fmla="*/ 189781 h 296748"/>
              <a:gd name="connsiteX47" fmla="*/ 144924 w 162177"/>
              <a:gd name="connsiteY47" fmla="*/ 186330 h 296748"/>
              <a:gd name="connsiteX48" fmla="*/ 162177 w 162177"/>
              <a:gd name="connsiteY48" fmla="*/ 182880 h 296748"/>
              <a:gd name="connsiteX49" fmla="*/ 155276 w 162177"/>
              <a:gd name="connsiteY49" fmla="*/ 200133 h 296748"/>
              <a:gd name="connsiteX50" fmla="*/ 138023 w 162177"/>
              <a:gd name="connsiteY50" fmla="*/ 220836 h 296748"/>
              <a:gd name="connsiteX51" fmla="*/ 131122 w 162177"/>
              <a:gd name="connsiteY51" fmla="*/ 238089 h 296748"/>
              <a:gd name="connsiteX52" fmla="*/ 120770 w 162177"/>
              <a:gd name="connsiteY52" fmla="*/ 248441 h 296748"/>
              <a:gd name="connsiteX53" fmla="*/ 100067 w 162177"/>
              <a:gd name="connsiteY53" fmla="*/ 272594 h 296748"/>
              <a:gd name="connsiteX54" fmla="*/ 89715 w 162177"/>
              <a:gd name="connsiteY54" fmla="*/ 286397 h 296748"/>
              <a:gd name="connsiteX55" fmla="*/ 79363 w 162177"/>
              <a:gd name="connsiteY55" fmla="*/ 296748 h 296748"/>
              <a:gd name="connsiteX56" fmla="*/ 86264 w 162177"/>
              <a:gd name="connsiteY56" fmla="*/ 282946 h 296748"/>
              <a:gd name="connsiteX57" fmla="*/ 93166 w 162177"/>
              <a:gd name="connsiteY57" fmla="*/ 276045 h 296748"/>
              <a:gd name="connsiteX58" fmla="*/ 103517 w 162177"/>
              <a:gd name="connsiteY58" fmla="*/ 262243 h 296748"/>
              <a:gd name="connsiteX59" fmla="*/ 103517 w 162177"/>
              <a:gd name="connsiteY59" fmla="*/ 217385 h 296748"/>
              <a:gd name="connsiteX60" fmla="*/ 100067 w 162177"/>
              <a:gd name="connsiteY60" fmla="*/ 213935 h 2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2177" h="296748">
                <a:moveTo>
                  <a:pt x="37956" y="72462"/>
                </a:moveTo>
                <a:cubicBezTo>
                  <a:pt x="43707" y="70162"/>
                  <a:pt x="50506" y="69592"/>
                  <a:pt x="55209" y="65561"/>
                </a:cubicBezTo>
                <a:cubicBezTo>
                  <a:pt x="59115" y="62213"/>
                  <a:pt x="59558" y="56224"/>
                  <a:pt x="62110" y="51758"/>
                </a:cubicBezTo>
                <a:cubicBezTo>
                  <a:pt x="72725" y="33183"/>
                  <a:pt x="64583" y="48668"/>
                  <a:pt x="75913" y="34505"/>
                </a:cubicBezTo>
                <a:cubicBezTo>
                  <a:pt x="84281" y="24045"/>
                  <a:pt x="89172" y="8231"/>
                  <a:pt x="103517" y="3450"/>
                </a:cubicBezTo>
                <a:lnTo>
                  <a:pt x="113869" y="0"/>
                </a:lnTo>
                <a:cubicBezTo>
                  <a:pt x="108118" y="5751"/>
                  <a:pt x="103478" y="12886"/>
                  <a:pt x="96616" y="17253"/>
                </a:cubicBezTo>
                <a:lnTo>
                  <a:pt x="58660" y="41407"/>
                </a:lnTo>
                <a:cubicBezTo>
                  <a:pt x="52973" y="44961"/>
                  <a:pt x="47406" y="48759"/>
                  <a:pt x="41407" y="51758"/>
                </a:cubicBezTo>
                <a:lnTo>
                  <a:pt x="27605" y="58659"/>
                </a:lnTo>
                <a:cubicBezTo>
                  <a:pt x="25305" y="63260"/>
                  <a:pt x="22730" y="67734"/>
                  <a:pt x="20704" y="72462"/>
                </a:cubicBezTo>
                <a:cubicBezTo>
                  <a:pt x="19271" y="75805"/>
                  <a:pt x="14000" y="81187"/>
                  <a:pt x="17253" y="82813"/>
                </a:cubicBezTo>
                <a:cubicBezTo>
                  <a:pt x="20962" y="84667"/>
                  <a:pt x="24154" y="78212"/>
                  <a:pt x="27605" y="75912"/>
                </a:cubicBezTo>
                <a:cubicBezTo>
                  <a:pt x="41724" y="54735"/>
                  <a:pt x="31576" y="68490"/>
                  <a:pt x="62110" y="37956"/>
                </a:cubicBezTo>
                <a:cubicBezTo>
                  <a:pt x="69664" y="30402"/>
                  <a:pt x="69212" y="29954"/>
                  <a:pt x="79363" y="24154"/>
                </a:cubicBezTo>
                <a:cubicBezTo>
                  <a:pt x="94779" y="15345"/>
                  <a:pt x="89446" y="19079"/>
                  <a:pt x="103517" y="13802"/>
                </a:cubicBezTo>
                <a:cubicBezTo>
                  <a:pt x="109317" y="11627"/>
                  <a:pt x="115019" y="9201"/>
                  <a:pt x="120770" y="6901"/>
                </a:cubicBezTo>
                <a:cubicBezTo>
                  <a:pt x="143611" y="14513"/>
                  <a:pt x="140672" y="9717"/>
                  <a:pt x="120770" y="55209"/>
                </a:cubicBezTo>
                <a:cubicBezTo>
                  <a:pt x="118465" y="60478"/>
                  <a:pt x="111648" y="62218"/>
                  <a:pt x="106968" y="65561"/>
                </a:cubicBezTo>
                <a:cubicBezTo>
                  <a:pt x="103593" y="67971"/>
                  <a:pt x="99991" y="70052"/>
                  <a:pt x="96616" y="72462"/>
                </a:cubicBezTo>
                <a:cubicBezTo>
                  <a:pt x="91936" y="75804"/>
                  <a:pt x="87721" y="79814"/>
                  <a:pt x="82814" y="82813"/>
                </a:cubicBezTo>
                <a:cubicBezTo>
                  <a:pt x="66989" y="92484"/>
                  <a:pt x="49700" y="99782"/>
                  <a:pt x="34506" y="110418"/>
                </a:cubicBezTo>
                <a:cubicBezTo>
                  <a:pt x="-5589" y="138484"/>
                  <a:pt x="31063" y="126805"/>
                  <a:pt x="0" y="134572"/>
                </a:cubicBezTo>
                <a:cubicBezTo>
                  <a:pt x="5751" y="129971"/>
                  <a:pt x="11125" y="124855"/>
                  <a:pt x="17253" y="120770"/>
                </a:cubicBezTo>
                <a:cubicBezTo>
                  <a:pt x="21533" y="117917"/>
                  <a:pt x="26342" y="115930"/>
                  <a:pt x="31055" y="113868"/>
                </a:cubicBezTo>
                <a:cubicBezTo>
                  <a:pt x="44754" y="107875"/>
                  <a:pt x="58636" y="102309"/>
                  <a:pt x="72462" y="96616"/>
                </a:cubicBezTo>
                <a:cubicBezTo>
                  <a:pt x="85688" y="91170"/>
                  <a:pt x="91485" y="89689"/>
                  <a:pt x="103517" y="82813"/>
                </a:cubicBezTo>
                <a:cubicBezTo>
                  <a:pt x="107118" y="80755"/>
                  <a:pt x="110418" y="78212"/>
                  <a:pt x="113869" y="75912"/>
                </a:cubicBezTo>
                <a:cubicBezTo>
                  <a:pt x="116169" y="82813"/>
                  <a:pt x="120046" y="89377"/>
                  <a:pt x="120770" y="96616"/>
                </a:cubicBezTo>
                <a:cubicBezTo>
                  <a:pt x="122404" y="112963"/>
                  <a:pt x="105335" y="121312"/>
                  <a:pt x="96616" y="131121"/>
                </a:cubicBezTo>
                <a:cubicBezTo>
                  <a:pt x="93861" y="134221"/>
                  <a:pt x="92647" y="138540"/>
                  <a:pt x="89715" y="141473"/>
                </a:cubicBezTo>
                <a:cubicBezTo>
                  <a:pt x="83363" y="147825"/>
                  <a:pt x="75773" y="152811"/>
                  <a:pt x="69012" y="158726"/>
                </a:cubicBezTo>
                <a:cubicBezTo>
                  <a:pt x="66564" y="160868"/>
                  <a:pt x="64628" y="163567"/>
                  <a:pt x="62110" y="165627"/>
                </a:cubicBezTo>
                <a:cubicBezTo>
                  <a:pt x="17882" y="201813"/>
                  <a:pt x="44316" y="176520"/>
                  <a:pt x="17253" y="203583"/>
                </a:cubicBezTo>
                <a:cubicBezTo>
                  <a:pt x="18403" y="195532"/>
                  <a:pt x="17576" y="186936"/>
                  <a:pt x="20704" y="179429"/>
                </a:cubicBezTo>
                <a:cubicBezTo>
                  <a:pt x="23537" y="172631"/>
                  <a:pt x="29469" y="167549"/>
                  <a:pt x="34506" y="162176"/>
                </a:cubicBezTo>
                <a:cubicBezTo>
                  <a:pt x="46743" y="149123"/>
                  <a:pt x="59810" y="136872"/>
                  <a:pt x="72462" y="124220"/>
                </a:cubicBezTo>
                <a:cubicBezTo>
                  <a:pt x="89618" y="107064"/>
                  <a:pt x="79952" y="111996"/>
                  <a:pt x="100067" y="106967"/>
                </a:cubicBezTo>
                <a:cubicBezTo>
                  <a:pt x="102367" y="103517"/>
                  <a:pt x="103452" y="98814"/>
                  <a:pt x="106968" y="96616"/>
                </a:cubicBezTo>
                <a:cubicBezTo>
                  <a:pt x="113137" y="92760"/>
                  <a:pt x="127671" y="89714"/>
                  <a:pt x="127671" y="89714"/>
                </a:cubicBezTo>
                <a:cubicBezTo>
                  <a:pt x="138023" y="92015"/>
                  <a:pt x="149734" y="90996"/>
                  <a:pt x="158726" y="96616"/>
                </a:cubicBezTo>
                <a:cubicBezTo>
                  <a:pt x="161810" y="98544"/>
                  <a:pt x="157000" y="103765"/>
                  <a:pt x="155276" y="106967"/>
                </a:cubicBezTo>
                <a:cubicBezTo>
                  <a:pt x="148917" y="118777"/>
                  <a:pt x="143159" y="131169"/>
                  <a:pt x="134572" y="141473"/>
                </a:cubicBezTo>
                <a:cubicBezTo>
                  <a:pt x="111073" y="169671"/>
                  <a:pt x="123668" y="155827"/>
                  <a:pt x="96616" y="182880"/>
                </a:cubicBezTo>
                <a:lnTo>
                  <a:pt x="82814" y="196682"/>
                </a:lnTo>
                <a:cubicBezTo>
                  <a:pt x="101846" y="203026"/>
                  <a:pt x="87974" y="200568"/>
                  <a:pt x="117319" y="193231"/>
                </a:cubicBezTo>
                <a:cubicBezTo>
                  <a:pt x="123009" y="191808"/>
                  <a:pt x="128882" y="191203"/>
                  <a:pt x="134572" y="189781"/>
                </a:cubicBezTo>
                <a:cubicBezTo>
                  <a:pt x="138101" y="188899"/>
                  <a:pt x="141395" y="187212"/>
                  <a:pt x="144924" y="186330"/>
                </a:cubicBezTo>
                <a:cubicBezTo>
                  <a:pt x="150614" y="184908"/>
                  <a:pt x="156426" y="184030"/>
                  <a:pt x="162177" y="182880"/>
                </a:cubicBezTo>
                <a:cubicBezTo>
                  <a:pt x="159877" y="188631"/>
                  <a:pt x="158559" y="194881"/>
                  <a:pt x="155276" y="200133"/>
                </a:cubicBezTo>
                <a:cubicBezTo>
                  <a:pt x="136196" y="230660"/>
                  <a:pt x="152556" y="191769"/>
                  <a:pt x="138023" y="220836"/>
                </a:cubicBezTo>
                <a:cubicBezTo>
                  <a:pt x="135253" y="226376"/>
                  <a:pt x="134405" y="232836"/>
                  <a:pt x="131122" y="238089"/>
                </a:cubicBezTo>
                <a:cubicBezTo>
                  <a:pt x="128536" y="242227"/>
                  <a:pt x="124035" y="244814"/>
                  <a:pt x="120770" y="248441"/>
                </a:cubicBezTo>
                <a:cubicBezTo>
                  <a:pt x="113676" y="256323"/>
                  <a:pt x="106782" y="264387"/>
                  <a:pt x="100067" y="272594"/>
                </a:cubicBezTo>
                <a:cubicBezTo>
                  <a:pt x="96425" y="277045"/>
                  <a:pt x="93458" y="282030"/>
                  <a:pt x="89715" y="286397"/>
                </a:cubicBezTo>
                <a:cubicBezTo>
                  <a:pt x="86539" y="290102"/>
                  <a:pt x="82814" y="293298"/>
                  <a:pt x="79363" y="296748"/>
                </a:cubicBezTo>
                <a:cubicBezTo>
                  <a:pt x="81663" y="292147"/>
                  <a:pt x="83411" y="287226"/>
                  <a:pt x="86264" y="282946"/>
                </a:cubicBezTo>
                <a:cubicBezTo>
                  <a:pt x="88069" y="280239"/>
                  <a:pt x="91083" y="278544"/>
                  <a:pt x="93166" y="276045"/>
                </a:cubicBezTo>
                <a:cubicBezTo>
                  <a:pt x="96848" y="271627"/>
                  <a:pt x="100067" y="266844"/>
                  <a:pt x="103517" y="262243"/>
                </a:cubicBezTo>
                <a:cubicBezTo>
                  <a:pt x="107813" y="240763"/>
                  <a:pt x="109235" y="243115"/>
                  <a:pt x="103517" y="217385"/>
                </a:cubicBezTo>
                <a:cubicBezTo>
                  <a:pt x="103164" y="215797"/>
                  <a:pt x="101217" y="215085"/>
                  <a:pt x="100067" y="21393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60035" y="896088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Бланк регистрации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471762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82550"/>
          <a:stretch/>
        </p:blipFill>
        <p:spPr>
          <a:xfrm>
            <a:off x="1956326" y="3573016"/>
            <a:ext cx="8135332" cy="20390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75520" y="1397688"/>
            <a:ext cx="84969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  <a:cs typeface="+mn-cs"/>
              </a:rPr>
              <a:t>Поля «Служебная отметка», «Резерв 2» не заполняются.</a:t>
            </a:r>
          </a:p>
          <a:p>
            <a:pPr algn="just">
              <a:spcBef>
                <a:spcPts val="1200"/>
              </a:spcBef>
            </a:pPr>
            <a:endParaRPr lang="ru-RU" b="1" dirty="0">
              <a:solidFill>
                <a:srgbClr val="323232"/>
              </a:solidFill>
              <a:latin typeface="Philosopher" panose="020B0604020202020204" charset="-52"/>
              <a:cs typeface="+mn-cs"/>
            </a:endParaRPr>
          </a:p>
          <a:p>
            <a:pPr algn="just">
              <a:spcBef>
                <a:spcPts val="1200"/>
              </a:spcBef>
            </a:pPr>
            <a:r>
              <a:rPr lang="ru-RU" b="1" dirty="0">
                <a:solidFill>
                  <a:srgbClr val="323232"/>
                </a:solidFill>
                <a:latin typeface="Philosopher" panose="020B0604020202020204" charset="-52"/>
                <a:cs typeface="+mn-cs"/>
              </a:rPr>
              <a:t>Внизу бланка организатор ставит подпись, только подтверждая метку «Удален» или «Не закончил»</a:t>
            </a:r>
          </a:p>
        </p:txBody>
      </p:sp>
      <p:sp>
        <p:nvSpPr>
          <p:cNvPr id="14" name="Овал 13"/>
          <p:cNvSpPr/>
          <p:nvPr/>
        </p:nvSpPr>
        <p:spPr>
          <a:xfrm>
            <a:off x="2495601" y="4437112"/>
            <a:ext cx="7523967" cy="616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0035" y="896088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Бланк регистрации</a:t>
            </a:r>
          </a:p>
        </p:txBody>
      </p:sp>
    </p:spTree>
    <p:extLst>
      <p:ext uri="{BB962C8B-B14F-4D97-AF65-F5344CB8AC3E}">
        <p14:creationId xmlns:p14="http://schemas.microsoft.com/office/powerpoint/2010/main" val="2262920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0" y="2564904"/>
            <a:ext cx="2862846" cy="39244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62" y="2564904"/>
            <a:ext cx="2713380" cy="39244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39616" y="3876728"/>
            <a:ext cx="1267214" cy="2723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20771" y="3604124"/>
            <a:ext cx="1327557" cy="1193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9693" y="1401162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23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Поля для ответов на некоторые задания в бланке ответов №1 по </a:t>
            </a:r>
            <a:r>
              <a:rPr lang="ru-RU" sz="2000" b="1" u="sng" dirty="0">
                <a:solidFill>
                  <a:srgbClr val="323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географии и литературе </a:t>
            </a:r>
            <a:r>
              <a:rPr lang="ru-RU" sz="2000" b="1" dirty="0">
                <a:solidFill>
                  <a:srgbClr val="323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уже будут заполнены фразой «Задания выполняются на бланке ответов №2»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60035" y="896088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Бланк ответов №1</a:t>
            </a:r>
          </a:p>
        </p:txBody>
      </p:sp>
    </p:spTree>
    <p:extLst>
      <p:ext uri="{BB962C8B-B14F-4D97-AF65-F5344CB8AC3E}">
        <p14:creationId xmlns:p14="http://schemas.microsoft.com/office/powerpoint/2010/main" val="45106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9139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Особенности проведения ЕГЭ по стандартной технологии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1ED7B1-5465-426D-B464-639603B4E644}"/>
              </a:ext>
            </a:extLst>
          </p:cNvPr>
          <p:cNvSpPr txBox="1"/>
          <p:nvPr/>
        </p:nvSpPr>
        <p:spPr>
          <a:xfrm>
            <a:off x="335360" y="2420888"/>
            <a:ext cx="11521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2"/>
              </a:buBlip>
            </a:pP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Стандартная технология в ППЭ на дому применяется в следующих случаях:</a:t>
            </a:r>
          </a:p>
          <a:p>
            <a:pPr marL="800100" lvl="1" indent="-342900" algn="just">
              <a:buBlip>
                <a:blip r:embed="rId2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Проведение устного экзамена по иностранным языкам;</a:t>
            </a:r>
          </a:p>
          <a:p>
            <a:pPr marL="800100" lvl="1" indent="-342900" algn="just">
              <a:buBlip>
                <a:blip r:embed="rId2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Проведение экзамена по информатике в форме КЕГЭ;</a:t>
            </a:r>
          </a:p>
          <a:p>
            <a:pPr marL="800100" lvl="1" indent="-342900" algn="just">
              <a:buBlip>
                <a:blip r:embed="rId2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Проведение экзамена по остальным предметам в случаях невозможности предоставления бумажных экзаменационных материалов.</a:t>
            </a:r>
          </a:p>
          <a:p>
            <a:pPr marL="342900" indent="-342900" algn="just">
              <a:buBlip>
                <a:blip r:embed="rId2"/>
              </a:buBlip>
            </a:pPr>
            <a:endParaRPr lang="ru-RU" sz="22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>
              <a:buBlip>
                <a:blip r:embed="rId2"/>
              </a:buBlip>
            </a:pP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При проведении ЕГЭ по стандартной технологии в ППЭ на дому все действия работников ППЭ идентичны действиям работников в обычном ППЭ.</a:t>
            </a:r>
            <a:endParaRPr lang="en-US" sz="22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07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>
                <a:latin typeface="Philosopher" panose="020B0604020202020204" charset="-52"/>
              </a:rPr>
              <a:pPr>
                <a:defRPr/>
              </a:pPr>
              <a:t>30</a:t>
            </a:fld>
            <a:endParaRPr lang="ru-RU">
              <a:latin typeface="Philosopher" panose="020B0604020202020204" charset="-52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404" y="1444557"/>
            <a:ext cx="7350063" cy="234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404" y="4219852"/>
            <a:ext cx="7350063" cy="216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112240" y="1618550"/>
            <a:ext cx="677280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hilosopher" panose="020B0604020202020204" charset="-52"/>
              </a:rPr>
              <a:t>12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96771" y="1941588"/>
            <a:ext cx="694870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hilosopher" panose="020B0604020202020204" charset="-52"/>
              </a:rPr>
              <a:t>23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94920" y="2282384"/>
            <a:ext cx="692749" cy="597311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hilosopher" panose="020B0604020202020204" charset="-52"/>
              </a:rPr>
              <a:t>13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23270" y="1954105"/>
            <a:ext cx="603404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hilosopher" panose="020B0604020202020204" charset="-52"/>
              </a:rPr>
              <a:t>31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70380" y="1624878"/>
            <a:ext cx="461257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59195" y="2267879"/>
            <a:ext cx="483629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28732" y="3068712"/>
            <a:ext cx="483629" cy="580057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22971" y="3183985"/>
            <a:ext cx="1474991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Philosopher" panose="020B0604020202020204" charset="-52"/>
              </a:rPr>
              <a:t>ПОДПИСЬ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55224" y="5733007"/>
            <a:ext cx="457136" cy="52953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Philosopher" panose="020B0604020202020204" charset="-52"/>
              </a:rPr>
              <a:t>Х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84033" y="5740826"/>
            <a:ext cx="1474991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Philosopher" panose="020B0604020202020204" charset="-52"/>
              </a:rPr>
              <a:t>ПОДПИСЬ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60035" y="896088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Бланк ответов №1</a:t>
            </a:r>
          </a:p>
        </p:txBody>
      </p:sp>
    </p:spTree>
    <p:extLst>
      <p:ext uri="{BB962C8B-B14F-4D97-AF65-F5344CB8AC3E}">
        <p14:creationId xmlns:p14="http://schemas.microsoft.com/office/powerpoint/2010/main" val="1993057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445" y="2962408"/>
            <a:ext cx="8352928" cy="227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04486" y="325044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hilosopher" panose="020B0604020202020204" charset="-52"/>
              </a:rPr>
              <a:t>3   </a:t>
            </a:r>
            <a:endParaRPr lang="ru-RU" dirty="0">
              <a:latin typeface="Philosopher" panose="020B0604020202020204" charset="-52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32477" y="3185175"/>
            <a:ext cx="1656184" cy="497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25088" y="1393251"/>
            <a:ext cx="85858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23232"/>
                </a:solidFill>
                <a:latin typeface="Philosopher" panose="020B0604020202020204" charset="-52"/>
                <a:ea typeface="Cambria" panose="02040503050406030204" pitchFamily="18" charset="0"/>
              </a:rPr>
              <a:t>В случае если в области замены ошибочных ответов будет заполнено поле для номера задания, а новый ответ не внесен, то для оценивания будет использоваться пустой ответ (т.е. задание будет засчитано невыполненным)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44446" y="5463535"/>
            <a:ext cx="4121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23232"/>
                </a:solidFill>
                <a:latin typeface="Philosopher" panose="020B0604020202020204" charset="-52"/>
                <a:ea typeface="Cambria" panose="02040503050406030204" pitchFamily="18" charset="0"/>
              </a:rPr>
              <a:t>Организатор вписывает количество исправлений или Х, если их нет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41843" y="5602033"/>
            <a:ext cx="4121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23232"/>
                </a:solidFill>
                <a:latin typeface="Philosopher" panose="020B0604020202020204" charset="-52"/>
                <a:ea typeface="Cambria" panose="02040503050406030204" pitchFamily="18" charset="0"/>
              </a:rPr>
              <a:t>Подпись</a:t>
            </a:r>
            <a:r>
              <a:rPr lang="ru-RU" dirty="0">
                <a:solidFill>
                  <a:srgbClr val="323232"/>
                </a:solidFill>
                <a:latin typeface="Philosopher" panose="020B0604020202020204" charset="-52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323232"/>
                </a:solidFill>
                <a:latin typeface="Philosopher" panose="020B0604020202020204" charset="-52"/>
                <a:ea typeface="Cambria" panose="02040503050406030204" pitchFamily="18" charset="0"/>
              </a:rPr>
              <a:t>организатора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4337586" y="4894954"/>
            <a:ext cx="1440160" cy="62710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7937986" y="4854220"/>
            <a:ext cx="432048" cy="8118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860035" y="896088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Бланк ответов №1</a:t>
            </a:r>
          </a:p>
        </p:txBody>
      </p:sp>
    </p:spTree>
    <p:extLst>
      <p:ext uri="{BB962C8B-B14F-4D97-AF65-F5344CB8AC3E}">
        <p14:creationId xmlns:p14="http://schemas.microsoft.com/office/powerpoint/2010/main" val="517024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1651" r="2400" b="4851"/>
          <a:stretch/>
        </p:blipFill>
        <p:spPr>
          <a:xfrm>
            <a:off x="1775520" y="1498352"/>
            <a:ext cx="482453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077200" y="3787799"/>
            <a:ext cx="2051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42727"/>
                </a:solidFill>
                <a:latin typeface="Philosopher" panose="020B0604020202020204" charset="-52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A42727"/>
                </a:solidFill>
                <a:latin typeface="Philosopher" panose="020B0604020202020204" charset="-52"/>
                <a:ea typeface="Cambria" panose="02040503050406030204" pitchFamily="18" charset="0"/>
              </a:rPr>
              <a:t>Z </a:t>
            </a:r>
            <a:r>
              <a:rPr lang="ru-RU" sz="2000" b="1" dirty="0">
                <a:solidFill>
                  <a:srgbClr val="A42727"/>
                </a:solidFill>
                <a:latin typeface="Philosopher" panose="020B0604020202020204" charset="-52"/>
                <a:ea typeface="Cambria" panose="02040503050406030204" pitchFamily="18" charset="0"/>
              </a:rPr>
              <a:t> НЕ СТАВИМ!</a:t>
            </a:r>
          </a:p>
        </p:txBody>
      </p:sp>
      <p:sp>
        <p:nvSpPr>
          <p:cNvPr id="4" name="Стрелка вниз 3"/>
          <p:cNvSpPr/>
          <p:nvPr/>
        </p:nvSpPr>
        <p:spPr>
          <a:xfrm rot="16200000">
            <a:off x="6126832" y="3470176"/>
            <a:ext cx="2674640" cy="86409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Philosopher" panose="020B0604020202020204" charset="-52"/>
              </a:rPr>
              <a:t>ОШИБКА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60035" y="896088"/>
            <a:ext cx="8496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Бланк ответов №1</a:t>
            </a:r>
          </a:p>
        </p:txBody>
      </p:sp>
    </p:spTree>
    <p:extLst>
      <p:ext uri="{BB962C8B-B14F-4D97-AF65-F5344CB8AC3E}">
        <p14:creationId xmlns:p14="http://schemas.microsoft.com/office/powerpoint/2010/main" val="2016972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5" y="2591903"/>
            <a:ext cx="2795439" cy="3953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2591903"/>
            <a:ext cx="2795439" cy="3953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591904"/>
            <a:ext cx="2795439" cy="3953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75522" y="1468086"/>
            <a:ext cx="8639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Cambria" panose="02040503050406030204" pitchFamily="18" charset="0"/>
              </a:rPr>
              <a:t>Организатор должен удостовериться, что Бланк ответов №2 лист 1 и лист 2 заполнены, тогда участнику </a:t>
            </a:r>
            <a:r>
              <a:rPr lang="ru-RU" b="1" u="sng" dirty="0">
                <a:solidFill>
                  <a:srgbClr val="A42727"/>
                </a:solidFill>
                <a:latin typeface="Cambria" panose="02040503050406030204" pitchFamily="18" charset="0"/>
              </a:rPr>
              <a:t>ВЫДАЕТСЯ</a:t>
            </a:r>
            <a:r>
              <a:rPr lang="ru-RU" b="1" dirty="0">
                <a:solidFill>
                  <a:srgbClr val="323232"/>
                </a:solidFill>
                <a:latin typeface="Cambria" panose="02040503050406030204" pitchFamily="18" charset="0"/>
              </a:rPr>
              <a:t> ДБО, номер ДБО переносится на лист 2 бланка ответов №2:</a:t>
            </a:r>
          </a:p>
        </p:txBody>
      </p:sp>
      <p:sp>
        <p:nvSpPr>
          <p:cNvPr id="3" name="Овал 2"/>
          <p:cNvSpPr/>
          <p:nvPr/>
        </p:nvSpPr>
        <p:spPr>
          <a:xfrm>
            <a:off x="5231904" y="2924944"/>
            <a:ext cx="1584176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207568" y="2924944"/>
            <a:ext cx="1584176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3384" y="3987093"/>
            <a:ext cx="19882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23232"/>
                </a:solidFill>
                <a:latin typeface="Cambria" panose="02040503050406030204" pitchFamily="18" charset="0"/>
              </a:rPr>
              <a:t>Номер листа 2 впечатан автоматически и связывает две страницы бланка №2 между собой</a:t>
            </a:r>
          </a:p>
        </p:txBody>
      </p:sp>
      <p:cxnSp>
        <p:nvCxnSpPr>
          <p:cNvPr id="14" name="Прямая со стрелкой 13"/>
          <p:cNvCxnSpPr>
            <a:stCxn id="7" idx="1"/>
          </p:cNvCxnSpPr>
          <p:nvPr/>
        </p:nvCxnSpPr>
        <p:spPr>
          <a:xfrm flipH="1" flipV="1">
            <a:off x="3209208" y="3141009"/>
            <a:ext cx="248341" cy="56187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Левая фигурная скобка 6"/>
          <p:cNvSpPr/>
          <p:nvPr/>
        </p:nvSpPr>
        <p:spPr>
          <a:xfrm rot="5400000">
            <a:off x="3205520" y="3054791"/>
            <a:ext cx="504056" cy="1800240"/>
          </a:xfrm>
          <a:prstGeom prst="lef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752586" y="3068961"/>
            <a:ext cx="1079718" cy="384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9" name="Развернутая стрелка 18"/>
          <p:cNvSpPr/>
          <p:nvPr/>
        </p:nvSpPr>
        <p:spPr>
          <a:xfrm flipH="1">
            <a:off x="5910996" y="2398574"/>
            <a:ext cx="2417252" cy="670387"/>
          </a:xfrm>
          <a:prstGeom prst="uturnArrow">
            <a:avLst>
              <a:gd name="adj1" fmla="val 13957"/>
              <a:gd name="adj2" fmla="val 25000"/>
              <a:gd name="adj3" fmla="val 25000"/>
              <a:gd name="adj4" fmla="val 43750"/>
              <a:gd name="adj5" fmla="val 7618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10832" y="3702883"/>
            <a:ext cx="3401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23232"/>
                </a:solidFill>
                <a:latin typeface="Cambria" panose="02040503050406030204" pitchFamily="18" charset="0"/>
              </a:rPr>
              <a:t>Вписываем номер ДБО на лист 2 бланка №2, указываем № листа на ДБО. </a:t>
            </a:r>
            <a:r>
              <a:rPr lang="ru-RU" b="1" dirty="0">
                <a:solidFill>
                  <a:srgbClr val="A42727"/>
                </a:solidFill>
                <a:latin typeface="Cambria" panose="02040503050406030204" pitchFamily="18" charset="0"/>
              </a:rPr>
              <a:t>Нумерация листов ДБО начинается с №3</a:t>
            </a:r>
            <a:r>
              <a:rPr lang="ru-RU" b="1" dirty="0">
                <a:solidFill>
                  <a:srgbClr val="323232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6" name="Овал 15"/>
          <p:cNvSpPr/>
          <p:nvPr/>
        </p:nvSpPr>
        <p:spPr>
          <a:xfrm>
            <a:off x="9840416" y="2924945"/>
            <a:ext cx="504056" cy="335487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23150" y="83867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Выдача дополнительного бланка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1204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1703512" y="2308183"/>
            <a:ext cx="3456384" cy="2862322"/>
          </a:xfrm>
        </p:spPr>
        <p:txBody>
          <a:bodyPr wrap="square">
            <a:spAutoFit/>
          </a:bodyPr>
          <a:lstStyle/>
          <a:p>
            <a:pPr algn="l"/>
            <a:r>
              <a:rPr lang="ru-RU" altLang="ru-RU" sz="2000" b="1" dirty="0">
                <a:solidFill>
                  <a:srgbClr val="323232"/>
                </a:solidFill>
                <a:latin typeface="Philosopher" panose="020B0604020202020204" charset="-52"/>
                <a:ea typeface="+mn-ea"/>
                <a:cs typeface="Arial" charset="0"/>
              </a:rPr>
              <a:t>Ведомость использования дополнительных бланков ответов</a:t>
            </a:r>
            <a:br>
              <a:rPr lang="ru-RU" altLang="ru-RU" sz="2000" b="1" dirty="0">
                <a:solidFill>
                  <a:srgbClr val="323232"/>
                </a:solidFill>
                <a:latin typeface="Philosopher" panose="020B0604020202020204" charset="-52"/>
                <a:ea typeface="+mn-ea"/>
                <a:cs typeface="Arial" charset="0"/>
              </a:rPr>
            </a:br>
            <a:br>
              <a:rPr lang="ru-RU" altLang="ru-RU" sz="2000" b="1" dirty="0">
                <a:solidFill>
                  <a:srgbClr val="323232"/>
                </a:solidFill>
                <a:latin typeface="Philosopher" panose="020B0604020202020204" charset="-52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323232"/>
                </a:solidFill>
                <a:latin typeface="Philosopher" panose="020B0604020202020204" charset="-52"/>
                <a:ea typeface="+mn-ea"/>
                <a:cs typeface="Arial" charset="0"/>
              </a:rPr>
              <a:t>Фиксируются только номера выданных бланков, без привязки к конкретному участнику</a:t>
            </a:r>
            <a:br>
              <a:rPr lang="ru-RU" altLang="ru-RU" sz="2000" b="1" dirty="0">
                <a:solidFill>
                  <a:srgbClr val="323232"/>
                </a:solidFill>
                <a:latin typeface="Philosopher" panose="020B0604020202020204" charset="-52"/>
                <a:ea typeface="+mn-ea"/>
                <a:cs typeface="Arial" charset="0"/>
              </a:rPr>
            </a:br>
            <a:endParaRPr lang="ru-RU" altLang="ru-RU" sz="2000" b="1" dirty="0">
              <a:solidFill>
                <a:srgbClr val="323232"/>
              </a:solidFill>
              <a:latin typeface="Philosopher" panose="020B0604020202020204" charset="-52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16" y="1224136"/>
            <a:ext cx="4338980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308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999724CC-8818-4105-A4BB-D88B0E311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19873"/>
              </p:ext>
            </p:extLst>
          </p:nvPr>
        </p:nvGraphicFramePr>
        <p:xfrm>
          <a:off x="2855640" y="1844824"/>
          <a:ext cx="4872494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3" imgW="5076608" imgH="4876740" progId="AcroExch.Document.DC">
                  <p:embed/>
                </p:oleObj>
              </mc:Choice>
              <mc:Fallback>
                <p:oleObj name="Acrobat Document" r:id="rId3" imgW="5076608" imgH="487674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5640" y="1844824"/>
                        <a:ext cx="4872494" cy="468052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5DB2C9-EC91-46F0-8FC5-155FC87B06E9}"/>
              </a:ext>
            </a:extLst>
          </p:cNvPr>
          <p:cNvSpPr/>
          <p:nvPr/>
        </p:nvSpPr>
        <p:spPr>
          <a:xfrm>
            <a:off x="7915684" y="1720552"/>
            <a:ext cx="2797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Машиночитаемая форма</a:t>
            </a:r>
          </a:p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12-04-МАШ</a:t>
            </a:r>
            <a:endParaRPr lang="ru-RU" b="1" dirty="0">
              <a:latin typeface="Philosopher" panose="020B0604020202020204" charset="-52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1BAA186-F946-4DC0-B6DD-D2080F82CFB2}"/>
              </a:ext>
            </a:extLst>
          </p:cNvPr>
          <p:cNvSpPr/>
          <p:nvPr/>
        </p:nvSpPr>
        <p:spPr>
          <a:xfrm>
            <a:off x="6606712" y="2726508"/>
            <a:ext cx="1008112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0000"/>
                </a:solidFill>
              </a:ln>
              <a:noFill/>
              <a:latin typeface="Philosopher" panose="020B0604020202020204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AF85A5A-D492-492A-92FC-0975C69428E6}"/>
              </a:ext>
            </a:extLst>
          </p:cNvPr>
          <p:cNvSpPr/>
          <p:nvPr/>
        </p:nvSpPr>
        <p:spPr>
          <a:xfrm>
            <a:off x="7926477" y="2584648"/>
            <a:ext cx="30812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Обязательно 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заполнить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 номер страницы!</a:t>
            </a:r>
          </a:p>
          <a:p>
            <a:endParaRPr lang="ru-RU" b="1" dirty="0">
              <a:solidFill>
                <a:srgbClr val="496DA7"/>
              </a:solidFill>
              <a:latin typeface="Philosopher" panose="020B0604020202020204" charset="-52"/>
            </a:endParaRPr>
          </a:p>
          <a:p>
            <a:endParaRPr lang="ru-RU" b="1" dirty="0">
              <a:solidFill>
                <a:srgbClr val="496DA7"/>
              </a:solidFill>
              <a:latin typeface="Philosopher" panose="020B0604020202020204" charset="-52"/>
            </a:endParaRPr>
          </a:p>
          <a:p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НЕЛЬЗЯ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 </a:t>
            </a:r>
            <a:endParaRPr lang="en-US" b="1" dirty="0">
              <a:solidFill>
                <a:srgbClr val="496DA7"/>
              </a:solidFill>
              <a:latin typeface="Philosopher" panose="020B0604020202020204" charset="-52"/>
            </a:endParaRPr>
          </a:p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ставить прочерк </a:t>
            </a:r>
            <a:r>
              <a:rPr lang="en-US" b="1" dirty="0">
                <a:solidFill>
                  <a:srgbClr val="C00000"/>
                </a:solidFill>
                <a:latin typeface="Philosopher" panose="020B0604020202020204" charset="-52"/>
              </a:rPr>
              <a:t>Z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 на незаполненных строках формы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57F330C-6B63-4131-9EC4-E64C8A118158}"/>
              </a:ext>
            </a:extLst>
          </p:cNvPr>
          <p:cNvCxnSpPr>
            <a:endCxn id="19" idx="6"/>
          </p:cNvCxnSpPr>
          <p:nvPr/>
        </p:nvCxnSpPr>
        <p:spPr>
          <a:xfrm flipH="1" flipV="1">
            <a:off x="7614824" y="2906528"/>
            <a:ext cx="498860" cy="10801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01DF27C-8926-465B-A50B-625022AF30A9}"/>
              </a:ext>
            </a:extLst>
          </p:cNvPr>
          <p:cNvCxnSpPr/>
          <p:nvPr/>
        </p:nvCxnSpPr>
        <p:spPr>
          <a:xfrm flipH="1">
            <a:off x="5121236" y="3993071"/>
            <a:ext cx="2805241" cy="10882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9ED7B3F-E8A2-4AE1-8659-FF5796C3D118}"/>
              </a:ext>
            </a:extLst>
          </p:cNvPr>
          <p:cNvSpPr txBox="1"/>
          <p:nvPr/>
        </p:nvSpPr>
        <p:spPr>
          <a:xfrm>
            <a:off x="514181" y="2726508"/>
            <a:ext cx="3474257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9639D">
                    <a:lumMod val="75000"/>
                  </a:srgbClr>
                </a:solidFill>
                <a:latin typeface="Philosopher" panose="020B0604020202020204" charset="-52"/>
              </a:rPr>
              <a:t>Каждый выход участника фиксируется в ведомости ППЭ-12-04МАШ  </a:t>
            </a:r>
          </a:p>
          <a:p>
            <a:r>
              <a:rPr lang="ru-RU" sz="2000" b="1" dirty="0">
                <a:solidFill>
                  <a:srgbClr val="39639D">
                    <a:lumMod val="75000"/>
                  </a:srgbClr>
                </a:solidFill>
                <a:latin typeface="Philosopher" panose="020B0604020202020204" charset="-52"/>
              </a:rPr>
              <a:t>(каждый выход – новая строка при заполнении формы ППЭ-12-04)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7BAFD72-F933-4B27-98A6-E5A707EBFCD7}"/>
              </a:ext>
            </a:extLst>
          </p:cNvPr>
          <p:cNvSpPr/>
          <p:nvPr/>
        </p:nvSpPr>
        <p:spPr>
          <a:xfrm>
            <a:off x="8040216" y="5517700"/>
            <a:ext cx="3271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Philosopher" panose="020B0604020202020204" charset="-52"/>
              </a:rPr>
              <a:t>ФОРМА ЗАПОЛНЯЕТСЯ ЧЕРНОЙ ГЕЛЕВОЙ РУЧКОЙ.</a:t>
            </a:r>
            <a:endParaRPr lang="ru-RU" dirty="0">
              <a:latin typeface="Philosopher" panose="020B0604020202020204" charset="-52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7AB7A65-3D42-4E48-8848-379453B3BC8B}"/>
              </a:ext>
            </a:extLst>
          </p:cNvPr>
          <p:cNvSpPr/>
          <p:nvPr/>
        </p:nvSpPr>
        <p:spPr>
          <a:xfrm>
            <a:off x="1971264" y="902288"/>
            <a:ext cx="9144000" cy="79852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При выходе участника из аудитории организаторы должны проверить комплектность оставленных на рабочем столе участником ЕГЭ ЭМ и черновиков, заполнить форму ППЭ-12-04МАШ</a:t>
            </a:r>
          </a:p>
        </p:txBody>
      </p:sp>
    </p:spTree>
    <p:extLst>
      <p:ext uri="{BB962C8B-B14F-4D97-AF65-F5344CB8AC3E}">
        <p14:creationId xmlns:p14="http://schemas.microsoft.com/office/powerpoint/2010/main" val="2502522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08720"/>
            <a:ext cx="8229600" cy="508918"/>
          </a:xfrm>
        </p:spPr>
        <p:txBody>
          <a:bodyPr/>
          <a:lstStyle/>
          <a:p>
            <a:r>
              <a:rPr lang="ru-RU" alt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Удаление участника с экзамена</a:t>
            </a:r>
            <a:endParaRPr lang="ru-RU" sz="2200" dirty="0">
              <a:latin typeface="Philosopher" panose="020B0604020202020204" charset="-52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835686"/>
              </p:ext>
            </p:extLst>
          </p:nvPr>
        </p:nvGraphicFramePr>
        <p:xfrm>
          <a:off x="1703512" y="1628801"/>
          <a:ext cx="878497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9560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2348880"/>
            <a:ext cx="7948708" cy="253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207568" y="2852937"/>
            <a:ext cx="2736304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419972" y="2852937"/>
            <a:ext cx="2592288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61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908720"/>
            <a:ext cx="8229600" cy="508918"/>
          </a:xfrm>
        </p:spPr>
        <p:txBody>
          <a:bodyPr/>
          <a:lstStyle/>
          <a:p>
            <a:r>
              <a:rPr lang="ru-RU" alt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Досрочное завершение экзамена по уважительной причине</a:t>
            </a:r>
            <a:endParaRPr lang="ru-RU" sz="2200" dirty="0">
              <a:latin typeface="Philosopher" panose="020B0604020202020204" charset="-52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005951"/>
              </p:ext>
            </p:extLst>
          </p:nvPr>
        </p:nvGraphicFramePr>
        <p:xfrm>
          <a:off x="1703512" y="1628801"/>
          <a:ext cx="8784976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9633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2348880"/>
            <a:ext cx="7948708" cy="253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4727848" y="2852937"/>
            <a:ext cx="2736304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419972" y="2852937"/>
            <a:ext cx="2592288" cy="12864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1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110626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Совмещение станций при проведении ЕГЭ по стандартной технологии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1ED7B1-5465-426D-B464-639603B4E644}"/>
              </a:ext>
            </a:extLst>
          </p:cNvPr>
          <p:cNvSpPr txBox="1"/>
          <p:nvPr/>
        </p:nvSpPr>
        <p:spPr>
          <a:xfrm>
            <a:off x="335360" y="1656239"/>
            <a:ext cx="115212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Для оптимизации использования технических средств в ППЭ на дому может быть допущено совмещение различных стаций, задействованных при проведении экзамена, на одном компьютере.</a:t>
            </a:r>
          </a:p>
          <a:p>
            <a:pPr algn="just"/>
            <a:endParaRPr lang="ru-RU" sz="22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algn="just"/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Минимальный набор станций:</a:t>
            </a:r>
          </a:p>
        </p:txBody>
      </p:sp>
      <p:pic>
        <p:nvPicPr>
          <p:cNvPr id="3" name="Рисунок 2" descr="Интернет со сплошной заливкой">
            <a:extLst>
              <a:ext uri="{FF2B5EF4-FFF2-40B4-BE49-F238E27FC236}">
                <a16:creationId xmlns:a16="http://schemas.microsoft.com/office/drawing/2014/main" id="{ED279A63-61D9-4DDB-B932-331FABE8B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0916" y="3696111"/>
            <a:ext cx="914400" cy="914400"/>
          </a:xfrm>
          <a:prstGeom prst="rect">
            <a:avLst/>
          </a:prstGeom>
        </p:spPr>
      </p:pic>
      <p:pic>
        <p:nvPicPr>
          <p:cNvPr id="6" name="Рисунок 5" descr="Ноутбук со сплошной заливкой">
            <a:extLst>
              <a:ext uri="{FF2B5EF4-FFF2-40B4-BE49-F238E27FC236}">
                <a16:creationId xmlns:a16="http://schemas.microsoft.com/office/drawing/2014/main" id="{9AC04A30-D256-4A62-B18E-9764A299B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3696361"/>
            <a:ext cx="914400" cy="914400"/>
          </a:xfrm>
          <a:prstGeom prst="rect">
            <a:avLst/>
          </a:prstGeom>
        </p:spPr>
      </p:pic>
      <p:pic>
        <p:nvPicPr>
          <p:cNvPr id="8" name="Рисунок 7" descr="Ноутбук со сплошной заливкой">
            <a:extLst>
              <a:ext uri="{FF2B5EF4-FFF2-40B4-BE49-F238E27FC236}">
                <a16:creationId xmlns:a16="http://schemas.microsoft.com/office/drawing/2014/main" id="{82A1F36F-8217-4DAC-AF32-27AF8B9ED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6684" y="3696111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CD0ECA-4874-4B17-AC71-238200888511}"/>
              </a:ext>
            </a:extLst>
          </p:cNvPr>
          <p:cNvSpPr txBox="1"/>
          <p:nvPr/>
        </p:nvSpPr>
        <p:spPr>
          <a:xfrm>
            <a:off x="18474" y="4762046"/>
            <a:ext cx="3899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с доступом в ЛК</a:t>
            </a:r>
            <a:b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+ резервная</a:t>
            </a:r>
            <a:endParaRPr lang="en-US" sz="20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780B3-07DB-49E8-B7CF-292F9D526D8D}"/>
              </a:ext>
            </a:extLst>
          </p:cNvPr>
          <p:cNvSpPr txBox="1"/>
          <p:nvPr/>
        </p:nvSpPr>
        <p:spPr>
          <a:xfrm>
            <a:off x="4146358" y="4707622"/>
            <a:ext cx="38992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ОСНОВНЫЕ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записи устных ответов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КЕГЭ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Штаба</a:t>
            </a:r>
            <a:endParaRPr lang="en-US" sz="20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65409-0B5B-4BA3-B162-CBF4629398B7}"/>
              </a:ext>
            </a:extLst>
          </p:cNvPr>
          <p:cNvSpPr txBox="1"/>
          <p:nvPr/>
        </p:nvSpPr>
        <p:spPr>
          <a:xfrm>
            <a:off x="8274242" y="4752418"/>
            <a:ext cx="38992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РЕЗЕРВНЫЕ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записи устных ответов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КЕГЭ</a:t>
            </a:r>
          </a:p>
          <a:p>
            <a:pPr algn="ctr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Штаба</a:t>
            </a:r>
            <a:endParaRPr lang="en-US" sz="20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46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D79D09-CFA9-4B7D-B506-D706A60AB9C2}"/>
              </a:ext>
            </a:extLst>
          </p:cNvPr>
          <p:cNvSpPr/>
          <p:nvPr/>
        </p:nvSpPr>
        <p:spPr>
          <a:xfrm>
            <a:off x="1904344" y="86760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Проведение ЕГЭ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DEE65C-BCC6-4B17-A320-13357E423E95}"/>
              </a:ext>
            </a:extLst>
          </p:cNvPr>
          <p:cNvSpPr/>
          <p:nvPr/>
        </p:nvSpPr>
        <p:spPr>
          <a:xfrm>
            <a:off x="2560383" y="197739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Предупредить участников экзамена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D13F78C-AABB-4521-A28C-DC73AA542513}"/>
              </a:ext>
            </a:extLst>
          </p:cNvPr>
          <p:cNvSpPr/>
          <p:nvPr/>
        </p:nvSpPr>
        <p:spPr>
          <a:xfrm>
            <a:off x="1904344" y="1148574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Действия </a:t>
            </a: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ответственного организатора</a:t>
            </a:r>
          </a:p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За 30 минут до завершения экзамена</a:t>
            </a:r>
            <a:endParaRPr lang="ru-RU" sz="1600" b="1" cap="all" dirty="0">
              <a:solidFill>
                <a:srgbClr val="700000"/>
              </a:solidFill>
              <a:effectLst/>
              <a:latin typeface="Philosopher" panose="020B060402020202020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BBEA92-BA82-4546-9F47-C3FDEC51F249}"/>
              </a:ext>
            </a:extLst>
          </p:cNvPr>
          <p:cNvSpPr/>
          <p:nvPr/>
        </p:nvSpPr>
        <p:spPr>
          <a:xfrm>
            <a:off x="2482410" y="302277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Предупредить участников экзамена</a:t>
            </a:r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72DC9ED-6DDE-44CB-8B78-668E78203BA2}"/>
              </a:ext>
            </a:extLst>
          </p:cNvPr>
          <p:cNvSpPr/>
          <p:nvPr/>
        </p:nvSpPr>
        <p:spPr>
          <a:xfrm>
            <a:off x="2466725" y="367847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Прекратить досрочный прием экзаменационных работ</a:t>
            </a:r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FB7C8C1-45F0-4FC7-8E54-02CCCA86EEDD}"/>
              </a:ext>
            </a:extLst>
          </p:cNvPr>
          <p:cNvSpPr/>
          <p:nvPr/>
        </p:nvSpPr>
        <p:spPr>
          <a:xfrm>
            <a:off x="1884979" y="2592311"/>
            <a:ext cx="9144000" cy="35719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За 5 минут до завершения экзамена</a:t>
            </a:r>
            <a:b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endParaRPr lang="ru-RU" sz="1600" b="1" cap="all" dirty="0">
              <a:solidFill>
                <a:srgbClr val="700000"/>
              </a:solidFill>
              <a:effectLst/>
              <a:latin typeface="Philosopher" panose="020B0604020202020204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61B8E38-B4C5-4708-9755-A0CFAE2C23B6}"/>
              </a:ext>
            </a:extLst>
          </p:cNvPr>
          <p:cNvSpPr/>
          <p:nvPr/>
        </p:nvSpPr>
        <p:spPr>
          <a:xfrm>
            <a:off x="2063552" y="5271444"/>
            <a:ext cx="8805280" cy="109839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C00000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ffectLst/>
                <a:latin typeface="Philosopher" panose="020B0604020202020204" charset="-52"/>
              </a:rPr>
              <a:t>ВСЕ УЧАСТНИКИ ЭКЗАМЕНА ОСТАЮТСЯ НА СВОИХ МЕСТАХ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effectLst/>
                <a:latin typeface="Philosopher" panose="020B0604020202020204" charset="-52"/>
              </a:rPr>
              <a:t>ДО ЗАВЕРШЕНИЯ СБОРА ЭКЗАМЕНАЦИОННЫХ РАБОТ!</a:t>
            </a:r>
          </a:p>
        </p:txBody>
      </p:sp>
    </p:spTree>
    <p:extLst>
      <p:ext uri="{BB962C8B-B14F-4D97-AF65-F5344CB8AC3E}">
        <p14:creationId xmlns:p14="http://schemas.microsoft.com/office/powerpoint/2010/main" val="571469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0701B3C-3D90-431A-B31C-EB39AAD1EE61}"/>
              </a:ext>
            </a:extLst>
          </p:cNvPr>
          <p:cNvSpPr/>
          <p:nvPr/>
        </p:nvSpPr>
        <p:spPr>
          <a:xfrm>
            <a:off x="1566216" y="124888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Завершение проведения ЕГЭ в аудитории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EA71549-856D-422E-BA5F-A7F0A93F2FA2}"/>
              </a:ext>
            </a:extLst>
          </p:cNvPr>
          <p:cNvSpPr/>
          <p:nvPr/>
        </p:nvSpPr>
        <p:spPr>
          <a:xfrm>
            <a:off x="2401767" y="2298583"/>
            <a:ext cx="8308449" cy="128588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В зоне видимости камер видеонаблюдения объявить, что выполнение экзаменационной работы окончено</a:t>
            </a:r>
          </a:p>
          <a:p>
            <a:endParaRPr lang="ru-RU" b="1" dirty="0">
              <a:solidFill>
                <a:srgbClr val="496DA7"/>
              </a:solidFill>
              <a:latin typeface="Philosopher" panose="020B0604020202020204" charset="-52"/>
            </a:endParaRPr>
          </a:p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Организаторы ЕГЭ должны поочередно подойти к столам участников и собрать ЭМ. </a:t>
            </a:r>
            <a:r>
              <a:rPr lang="ru-RU" b="1" dirty="0">
                <a:solidFill>
                  <a:srgbClr val="FF0000"/>
                </a:solidFill>
                <a:latin typeface="Philosopher" panose="020B0604020202020204" charset="-52"/>
              </a:rPr>
              <a:t>На Бланке №1 указать кол-во исправлений (цифра или «Х»).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5054A62-633E-4463-B382-6C24068852FA}"/>
              </a:ext>
            </a:extLst>
          </p:cNvPr>
          <p:cNvSpPr/>
          <p:nvPr/>
        </p:nvSpPr>
        <p:spPr>
          <a:xfrm>
            <a:off x="1729054" y="2286613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58F1EF9-DB39-41FB-A0FF-72D31095E0AB}"/>
              </a:ext>
            </a:extLst>
          </p:cNvPr>
          <p:cNvSpPr/>
          <p:nvPr/>
        </p:nvSpPr>
        <p:spPr>
          <a:xfrm>
            <a:off x="2401767" y="3655905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При сборе бланков организаторы контролируют качество заполнения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9531E7C-582A-44D1-AE99-BBB8F1DBC656}"/>
              </a:ext>
            </a:extLst>
          </p:cNvPr>
          <p:cNvSpPr/>
          <p:nvPr/>
        </p:nvSpPr>
        <p:spPr>
          <a:xfrm>
            <a:off x="1729054" y="3260701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978A686-1B06-4F42-AE90-A20FA8317FD8}"/>
              </a:ext>
            </a:extLst>
          </p:cNvPr>
          <p:cNvSpPr/>
          <p:nvPr/>
        </p:nvSpPr>
        <p:spPr>
          <a:xfrm>
            <a:off x="1566216" y="152984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4FC3465-3D99-488E-95A8-43C10401E236}"/>
              </a:ext>
            </a:extLst>
          </p:cNvPr>
          <p:cNvSpPr/>
          <p:nvPr/>
        </p:nvSpPr>
        <p:spPr>
          <a:xfrm>
            <a:off x="2222255" y="423778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После </a:t>
            </a:r>
            <a:r>
              <a:rPr lang="ru-RU" b="1">
                <a:solidFill>
                  <a:srgbClr val="496DA7"/>
                </a:solidFill>
                <a:latin typeface="Philosopher" panose="020B0604020202020204" charset="-52"/>
              </a:rPr>
              <a:t>сдачи ЭМ 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участники ЕГЭ ставят подпись в форме 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ППЭ-05-02 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и покидают аудиторию.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098CF5-33E4-4973-82D0-414B4163BFF3}"/>
              </a:ext>
            </a:extLst>
          </p:cNvPr>
          <p:cNvSpPr/>
          <p:nvPr/>
        </p:nvSpPr>
        <p:spPr>
          <a:xfrm>
            <a:off x="1729054" y="423778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E1F86CE-D487-4341-B944-E7314AAD3D03}"/>
              </a:ext>
            </a:extLst>
          </p:cNvPr>
          <p:cNvSpPr/>
          <p:nvPr/>
        </p:nvSpPr>
        <p:spPr>
          <a:xfrm>
            <a:off x="2207568" y="537321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В случае наличия незаполненных областей в Бланке ответов №2 лист 1 и лист 2 или в Дополнительных бланках ответов №2организатор заполняет их </a:t>
            </a:r>
            <a:r>
              <a:rPr lang="ru-RU" b="1" dirty="0">
                <a:solidFill>
                  <a:srgbClr val="FF0000"/>
                </a:solidFill>
                <a:latin typeface="Philosopher" panose="020B0604020202020204" charset="-52"/>
              </a:rPr>
              <a:t>символом «</a:t>
            </a:r>
            <a:r>
              <a:rPr lang="en-US" b="1" dirty="0">
                <a:solidFill>
                  <a:srgbClr val="FF0000"/>
                </a:solidFill>
                <a:latin typeface="Philosopher" panose="020B0604020202020204" charset="-52"/>
              </a:rPr>
              <a:t>Z</a:t>
            </a:r>
            <a:r>
              <a:rPr lang="ru-RU" b="1" dirty="0">
                <a:solidFill>
                  <a:srgbClr val="FF0000"/>
                </a:solidFill>
                <a:latin typeface="Philosopher" panose="020B0604020202020204" charset="-52"/>
              </a:rPr>
              <a:t>»</a:t>
            </a:r>
          </a:p>
          <a:p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BF8EB9D-8FBA-4DF1-9F7F-83DAB119F231}"/>
              </a:ext>
            </a:extLst>
          </p:cNvPr>
          <p:cNvSpPr/>
          <p:nvPr/>
        </p:nvSpPr>
        <p:spPr>
          <a:xfrm>
            <a:off x="1729054" y="5214875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8366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4">
            <a:extLst>
              <a:ext uri="{FF2B5EF4-FFF2-40B4-BE49-F238E27FC236}">
                <a16:creationId xmlns:a16="http://schemas.microsoft.com/office/drawing/2014/main" id="{3B2FBFAD-100C-4219-8D17-FCAE6F4CA8E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 l="28428" t="10484" r="26207" b="4839"/>
          <a:stretch>
            <a:fillRect/>
          </a:stretch>
        </p:blipFill>
        <p:spPr bwMode="auto">
          <a:xfrm>
            <a:off x="5217292" y="1756895"/>
            <a:ext cx="1585246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C8FA11AC-46BB-493E-9CE8-CC2543BF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9205" y="2422901"/>
            <a:ext cx="1582941" cy="2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400C1BC-353F-4FEE-8CBD-7761F4B5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0307" y="2633595"/>
            <a:ext cx="1589347" cy="225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FDB6223-EEAF-4F91-A928-1927B03F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6738" y="2305444"/>
            <a:ext cx="1657043" cy="23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Объект 4">
            <a:extLst>
              <a:ext uri="{FF2B5EF4-FFF2-40B4-BE49-F238E27FC236}">
                <a16:creationId xmlns:a16="http://schemas.microsoft.com/office/drawing/2014/main" id="{1DE18A82-B59C-4643-8443-741A12E7DF45}"/>
              </a:ext>
            </a:extLst>
          </p:cNvPr>
          <p:cNvPicPr>
            <a:picLocks/>
          </p:cNvPicPr>
          <p:nvPr/>
        </p:nvPicPr>
        <p:blipFill>
          <a:blip r:embed="rId3" cstate="print"/>
          <a:srcRect l="28428" t="10484" r="26207" b="4839"/>
          <a:stretch>
            <a:fillRect/>
          </a:stretch>
        </p:blipFill>
        <p:spPr bwMode="auto">
          <a:xfrm rot="4096923">
            <a:off x="8789323" y="2203847"/>
            <a:ext cx="1585246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0673996E-D8BE-4B34-8B44-A51CEC95D9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844021"/>
              </p:ext>
            </p:extLst>
          </p:nvPr>
        </p:nvGraphicFramePr>
        <p:xfrm>
          <a:off x="7752184" y="4581128"/>
          <a:ext cx="2744430" cy="1939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7" imgW="8020016" imgH="5667355" progId="AcroExch.Document.11">
                  <p:embed/>
                </p:oleObj>
              </mc:Choice>
              <mc:Fallback>
                <p:oleObj name="Acrobat Document" r:id="rId7" imgW="8020016" imgH="5667355" progId="AcroExch.Document.11">
                  <p:embed/>
                  <p:pic>
                    <p:nvPicPr>
                      <p:cNvPr id="36" name="Объект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2184" y="4581128"/>
                        <a:ext cx="2744430" cy="193976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5CC94EB-CFEC-46BD-9A4A-D93621111123}"/>
              </a:ext>
            </a:extLst>
          </p:cNvPr>
          <p:cNvSpPr/>
          <p:nvPr/>
        </p:nvSpPr>
        <p:spPr>
          <a:xfrm>
            <a:off x="1856727" y="913371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Сбор материалов: Бланки ответов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942FF39-B1DA-4FAB-A430-B32D2AE7C219}"/>
              </a:ext>
            </a:extLst>
          </p:cNvPr>
          <p:cNvSpPr/>
          <p:nvPr/>
        </p:nvSpPr>
        <p:spPr>
          <a:xfrm>
            <a:off x="1856727" y="1194336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1C61E04-F5D7-45F2-ABB1-18EECFBC1196}"/>
              </a:ext>
            </a:extLst>
          </p:cNvPr>
          <p:cNvSpPr/>
          <p:nvPr/>
        </p:nvSpPr>
        <p:spPr>
          <a:xfrm>
            <a:off x="1856727" y="4436836"/>
            <a:ext cx="5848544" cy="205076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rgbClr val="166824"/>
                </a:solidFill>
                <a:effectLst/>
                <a:latin typeface="Philosopher" panose="020B0604020202020204" charset="-52"/>
              </a:rPr>
              <a:t>БЛАНКИ ЕГЭ</a:t>
            </a:r>
            <a:br>
              <a:rPr lang="ru-RU" sz="2000" b="1" dirty="0">
                <a:solidFill>
                  <a:srgbClr val="166824"/>
                </a:solidFill>
                <a:effectLst/>
                <a:latin typeface="Philosopher" panose="020B0604020202020204" charset="-52"/>
              </a:rPr>
            </a:br>
            <a:r>
              <a:rPr lang="ru-RU" sz="2000" b="1" dirty="0">
                <a:solidFill>
                  <a:srgbClr val="166824"/>
                </a:solidFill>
                <a:effectLst/>
                <a:latin typeface="Philosopher" panose="020B0604020202020204" charset="-52"/>
              </a:rPr>
              <a:t>СКЛАДЫВАЮТСЯ </a:t>
            </a:r>
            <a:r>
              <a:rPr lang="ru-RU" sz="2000" b="1" dirty="0">
                <a:solidFill>
                  <a:srgbClr val="C00000"/>
                </a:solidFill>
                <a:effectLst/>
                <a:latin typeface="Philosopher" panose="020B0604020202020204" charset="-52"/>
              </a:rPr>
              <a:t>КОМПЛЕКТАМИ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/>
                <a:latin typeface="Philosopher" panose="020B0604020202020204" charset="-52"/>
              </a:rPr>
              <a:t> ПО УЧАСТНИКАМ: </a:t>
            </a:r>
            <a:r>
              <a:rPr lang="ru-RU" sz="2000" b="1" i="1" dirty="0">
                <a:latin typeface="Philosopher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БР, №1, Б№2 лист 1, Б№2 лист 2, ДБО №2 </a:t>
            </a:r>
            <a:r>
              <a:rPr lang="ru-RU" sz="2000" b="1" i="1" u="sng" dirty="0">
                <a:latin typeface="Philosopher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 ПОРЯДКЕ ВОЗРАСТАНИЯ №№ ЛИСТОВ -</a:t>
            </a:r>
            <a:endParaRPr lang="ru-RU" sz="2000" dirty="0">
              <a:latin typeface="Philosopher" panose="020B0604020202020204" charset="-52"/>
            </a:endParaRPr>
          </a:p>
          <a:p>
            <a:pPr algn="ctr"/>
            <a:r>
              <a:rPr lang="ru-RU" sz="2000" b="1" dirty="0">
                <a:solidFill>
                  <a:srgbClr val="166824"/>
                </a:solidFill>
                <a:effectLst/>
                <a:latin typeface="Philosopher" panose="020B0604020202020204" charset="-52"/>
              </a:rPr>
              <a:t>И УПАКОВЫВАЮТСЯ В </a:t>
            </a:r>
            <a:r>
              <a:rPr lang="ru-RU" sz="2000" b="1" dirty="0">
                <a:solidFill>
                  <a:srgbClr val="C00000"/>
                </a:solidFill>
                <a:effectLst/>
                <a:latin typeface="Philosopher" panose="020B0604020202020204" charset="-52"/>
              </a:rPr>
              <a:t>ОДИН </a:t>
            </a:r>
            <a:r>
              <a:rPr lang="ru-RU" sz="2000" b="1" dirty="0">
                <a:solidFill>
                  <a:srgbClr val="166824"/>
                </a:solidFill>
                <a:effectLst/>
                <a:latin typeface="Philosopher" panose="020B0604020202020204" charset="-52"/>
              </a:rPr>
              <a:t>ВДП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A94D3578-CF8B-417A-AB46-DFC2B93E1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49940">
            <a:off x="8685256" y="2292455"/>
            <a:ext cx="1582941" cy="2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80234F77-D8E6-4A63-958E-FE8176A4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66226" y="1906880"/>
            <a:ext cx="1634932" cy="23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AC7C3F4-E6DC-4BC5-B1F8-A20CE859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77324">
            <a:off x="8427848" y="2440888"/>
            <a:ext cx="1589347" cy="225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D3BA894F-2130-4412-AD79-83571C30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32888">
            <a:off x="8043186" y="2478735"/>
            <a:ext cx="1657043" cy="23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1F75782D-E204-4E54-B9F2-9DDCE90A1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405373">
            <a:off x="7893952" y="2563562"/>
            <a:ext cx="1634932" cy="23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Штриховая стрелка вправо 32">
            <a:extLst>
              <a:ext uri="{FF2B5EF4-FFF2-40B4-BE49-F238E27FC236}">
                <a16:creationId xmlns:a16="http://schemas.microsoft.com/office/drawing/2014/main" id="{B966DA13-8803-409A-914D-E2A332B80524}"/>
              </a:ext>
            </a:extLst>
          </p:cNvPr>
          <p:cNvSpPr/>
          <p:nvPr/>
        </p:nvSpPr>
        <p:spPr>
          <a:xfrm rot="5400000">
            <a:off x="8664247" y="3639410"/>
            <a:ext cx="1289599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166824">
                  <a:alpha val="0"/>
                </a:srgbClr>
              </a:gs>
              <a:gs pos="100000">
                <a:srgbClr val="166824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38" name="Штриховая стрелка вправо 2">
            <a:extLst>
              <a:ext uri="{FF2B5EF4-FFF2-40B4-BE49-F238E27FC236}">
                <a16:creationId xmlns:a16="http://schemas.microsoft.com/office/drawing/2014/main" id="{8B980FC0-53E0-4D95-A6F2-58F898E31B5F}"/>
              </a:ext>
            </a:extLst>
          </p:cNvPr>
          <p:cNvSpPr/>
          <p:nvPr/>
        </p:nvSpPr>
        <p:spPr>
          <a:xfrm>
            <a:off x="6939328" y="2985745"/>
            <a:ext cx="1289599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21" name="Выноска 1 22">
            <a:extLst>
              <a:ext uri="{FF2B5EF4-FFF2-40B4-BE49-F238E27FC236}">
                <a16:creationId xmlns:a16="http://schemas.microsoft.com/office/drawing/2014/main" id="{C0C8A75A-04B0-406A-81CD-46C8E8CA19B3}"/>
              </a:ext>
            </a:extLst>
          </p:cNvPr>
          <p:cNvSpPr/>
          <p:nvPr/>
        </p:nvSpPr>
        <p:spPr>
          <a:xfrm>
            <a:off x="7612231" y="1051265"/>
            <a:ext cx="3024335" cy="1513639"/>
          </a:xfrm>
          <a:prstGeom prst="borderCallout1">
            <a:avLst>
              <a:gd name="adj1" fmla="val 88973"/>
              <a:gd name="adj2" fmla="val -1889"/>
              <a:gd name="adj3" fmla="val 85732"/>
              <a:gd name="adj4" fmla="val -25666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ДБО №2 – ЗА ОСНОВНЫМ БЛАНКОМ ОТВЕТОВ №2 лист 2 КОНКРЕТНОГО УЧАСТНИКА</a:t>
            </a:r>
          </a:p>
        </p:txBody>
      </p:sp>
    </p:spTree>
    <p:extLst>
      <p:ext uri="{BB962C8B-B14F-4D97-AF65-F5344CB8AC3E}">
        <p14:creationId xmlns:p14="http://schemas.microsoft.com/office/powerpoint/2010/main" val="3787709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605D050F-D3AB-4259-8596-8A5371E8E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118624"/>
              </p:ext>
            </p:extLst>
          </p:nvPr>
        </p:nvGraphicFramePr>
        <p:xfrm>
          <a:off x="2135560" y="1772816"/>
          <a:ext cx="8219256" cy="460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Acrobat Document" r:id="rId3" imgW="8020016" imgH="5667355" progId="AcroExch.Document.11">
                  <p:embed/>
                </p:oleObj>
              </mc:Choice>
              <mc:Fallback>
                <p:oleObj name="Acrobat Document" r:id="rId3" imgW="8020016" imgH="5667355" progId="AcroExch.Document.11">
                  <p:embed/>
                  <p:pic>
                    <p:nvPicPr>
                      <p:cNvPr id="19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60" y="1772816"/>
                        <a:ext cx="8219256" cy="46023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B795A50-3AB9-4244-894D-044FA9190A9F}"/>
              </a:ext>
            </a:extLst>
          </p:cNvPr>
          <p:cNvSpPr/>
          <p:nvPr/>
        </p:nvSpPr>
        <p:spPr>
          <a:xfrm>
            <a:off x="1668016" y="83879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Сбор материалов: Бланки ответов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6A69515-465B-476D-8A53-490957271739}"/>
              </a:ext>
            </a:extLst>
          </p:cNvPr>
          <p:cNvSpPr/>
          <p:nvPr/>
        </p:nvSpPr>
        <p:spPr>
          <a:xfrm>
            <a:off x="1668016" y="111975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EC38408-C6A6-4325-AD54-7D862114F5CB}"/>
              </a:ext>
            </a:extLst>
          </p:cNvPr>
          <p:cNvSpPr/>
          <p:nvPr/>
        </p:nvSpPr>
        <p:spPr>
          <a:xfrm>
            <a:off x="5231904" y="3629558"/>
            <a:ext cx="1008112" cy="180974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hilosopher" panose="020B0604020202020204" charset="-52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92F4DB7-78EB-40FE-9A57-6B7503C34F86}"/>
              </a:ext>
            </a:extLst>
          </p:cNvPr>
          <p:cNvSpPr/>
          <p:nvPr/>
        </p:nvSpPr>
        <p:spPr>
          <a:xfrm rot="5400000">
            <a:off x="9031740" y="3240834"/>
            <a:ext cx="305275" cy="111612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hilosopher" panose="020B0604020202020204" charset="-52"/>
            </a:endParaRPr>
          </a:p>
        </p:txBody>
      </p:sp>
      <p:sp>
        <p:nvSpPr>
          <p:cNvPr id="27" name="Выноска 1 11">
            <a:extLst>
              <a:ext uri="{FF2B5EF4-FFF2-40B4-BE49-F238E27FC236}">
                <a16:creationId xmlns:a16="http://schemas.microsoft.com/office/drawing/2014/main" id="{E6A64199-F2EE-4F0D-94F5-B5E0F0A9271E}"/>
              </a:ext>
            </a:extLst>
          </p:cNvPr>
          <p:cNvSpPr/>
          <p:nvPr/>
        </p:nvSpPr>
        <p:spPr>
          <a:xfrm>
            <a:off x="1830016" y="5234601"/>
            <a:ext cx="2232248" cy="1333112"/>
          </a:xfrm>
          <a:prstGeom prst="borderCallout1">
            <a:avLst>
              <a:gd name="adj1" fmla="val 77541"/>
              <a:gd name="adj2" fmla="val 101657"/>
              <a:gd name="adj3" fmla="val 12074"/>
              <a:gd name="adj4" fmla="val 168305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УКАЗАТЬ КОЛИЧЕСТВО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БЛАНКОВ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ПО ТИПАМ </a:t>
            </a:r>
          </a:p>
        </p:txBody>
      </p:sp>
      <p:sp>
        <p:nvSpPr>
          <p:cNvPr id="28" name="Выноска 1 12">
            <a:extLst>
              <a:ext uri="{FF2B5EF4-FFF2-40B4-BE49-F238E27FC236}">
                <a16:creationId xmlns:a16="http://schemas.microsoft.com/office/drawing/2014/main" id="{9F1F1972-FF7B-435B-AF0D-7B17E05A22FD}"/>
              </a:ext>
            </a:extLst>
          </p:cNvPr>
          <p:cNvSpPr/>
          <p:nvPr/>
        </p:nvSpPr>
        <p:spPr>
          <a:xfrm>
            <a:off x="8428112" y="2279633"/>
            <a:ext cx="2232248" cy="858286"/>
          </a:xfrm>
          <a:prstGeom prst="borderCallout1">
            <a:avLst>
              <a:gd name="adj1" fmla="val 102991"/>
              <a:gd name="adj2" fmla="val 37457"/>
              <a:gd name="adj3" fmla="val 172465"/>
              <a:gd name="adj4" fmla="val 30763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ОБЩЕЕ КОЛИЧЕСТВО БЛАНКОВ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CD5784E-642B-4D9C-B22F-9FB8F12325B0}"/>
              </a:ext>
            </a:extLst>
          </p:cNvPr>
          <p:cNvSpPr/>
          <p:nvPr/>
        </p:nvSpPr>
        <p:spPr>
          <a:xfrm>
            <a:off x="1830016" y="1910898"/>
            <a:ext cx="3600400" cy="1183827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УПАКОВЫВАТЬ БЛАНКИ ОТВЕТОВ В ИНЫЕ КОНВЕРТЫ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КАТЕГОРИЧЕСКИ ЗАПРЕЩЕНО!</a:t>
            </a:r>
          </a:p>
        </p:txBody>
      </p:sp>
    </p:spTree>
    <p:extLst>
      <p:ext uri="{BB962C8B-B14F-4D97-AF65-F5344CB8AC3E}">
        <p14:creationId xmlns:p14="http://schemas.microsoft.com/office/powerpoint/2010/main" val="152434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D72574E7-34B8-41B7-A189-AA63EF5D0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781082"/>
              </p:ext>
            </p:extLst>
          </p:nvPr>
        </p:nvGraphicFramePr>
        <p:xfrm>
          <a:off x="2495600" y="1772816"/>
          <a:ext cx="7760839" cy="460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Acrobat Document" r:id="rId3" imgW="8020016" imgH="5667355" progId="AcroExch.Document.11">
                  <p:embed/>
                </p:oleObj>
              </mc:Choice>
              <mc:Fallback>
                <p:oleObj name="Acrobat Document" r:id="rId3" imgW="8020016" imgH="5667355" progId="AcroExch.Document.11">
                  <p:embed/>
                  <p:pic>
                    <p:nvPicPr>
                      <p:cNvPr id="19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600" y="1772816"/>
                        <a:ext cx="7760839" cy="46023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EA779B-D276-4951-98E7-985FB95FBEC8}"/>
              </a:ext>
            </a:extLst>
          </p:cNvPr>
          <p:cNvSpPr/>
          <p:nvPr/>
        </p:nvSpPr>
        <p:spPr>
          <a:xfrm>
            <a:off x="1596009" y="85249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Сбор материалов: испорченные, бракованные эм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F40EB4-A000-4E87-9AB1-438908D06294}"/>
              </a:ext>
            </a:extLst>
          </p:cNvPr>
          <p:cNvSpPr/>
          <p:nvPr/>
        </p:nvSpPr>
        <p:spPr>
          <a:xfrm>
            <a:off x="1596009" y="1098133"/>
            <a:ext cx="9144000" cy="720079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B8B37D8-7C4A-4603-BF0C-0588F50D5F5A}"/>
              </a:ext>
            </a:extLst>
          </p:cNvPr>
          <p:cNvSpPr/>
          <p:nvPr/>
        </p:nvSpPr>
        <p:spPr>
          <a:xfrm rot="5400000">
            <a:off x="7464152" y="3155113"/>
            <a:ext cx="576065" cy="360040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hilosopher" panose="020B0604020202020204" charset="-52"/>
            </a:endParaRPr>
          </a:p>
        </p:txBody>
      </p:sp>
      <p:sp>
        <p:nvSpPr>
          <p:cNvPr id="14" name="Выноска 1 12">
            <a:extLst>
              <a:ext uri="{FF2B5EF4-FFF2-40B4-BE49-F238E27FC236}">
                <a16:creationId xmlns:a16="http://schemas.microsoft.com/office/drawing/2014/main" id="{59E0E388-1B7D-4096-BF39-98D647BC8F3D}"/>
              </a:ext>
            </a:extLst>
          </p:cNvPr>
          <p:cNvSpPr/>
          <p:nvPr/>
        </p:nvSpPr>
        <p:spPr>
          <a:xfrm>
            <a:off x="7104113" y="3186365"/>
            <a:ext cx="2808311" cy="970587"/>
          </a:xfrm>
          <a:prstGeom prst="borderCallout1">
            <a:avLst>
              <a:gd name="adj1" fmla="val 102991"/>
              <a:gd name="adj2" fmla="val 37457"/>
              <a:gd name="adj3" fmla="val 172465"/>
              <a:gd name="adj4" fmla="val 30763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ОБЩЕЕ КОЛИЧЕСТВО ИСПОРЧЕННЫХ (БРАКОВАННЫХ) ЭМ</a:t>
            </a:r>
          </a:p>
        </p:txBody>
      </p:sp>
    </p:spTree>
    <p:extLst>
      <p:ext uri="{BB962C8B-B14F-4D97-AF65-F5344CB8AC3E}">
        <p14:creationId xmlns:p14="http://schemas.microsoft.com/office/powerpoint/2010/main" val="2604361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Сбор материалов: ИСПОЛЬЗОВАННЫЕ КИМ С КОНТРОЛЬНЫМ ЛИСТОМ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24000" y="1458023"/>
            <a:ext cx="9144000" cy="85953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pic>
        <p:nvPicPr>
          <p:cNvPr id="23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3196" y="2349114"/>
            <a:ext cx="2707099" cy="193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180" y="2454707"/>
            <a:ext cx="2707099" cy="193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5164" y="2560300"/>
            <a:ext cx="2707099" cy="193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" name="Штриховая стрелка вправо 43"/>
          <p:cNvSpPr/>
          <p:nvPr/>
        </p:nvSpPr>
        <p:spPr>
          <a:xfrm>
            <a:off x="5015880" y="3663843"/>
            <a:ext cx="1152128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hilosopher" panose="020B060402020202020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2136" y="3587373"/>
            <a:ext cx="1745881" cy="261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6768195" y="2492897"/>
          <a:ext cx="3571669" cy="2524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Acrobat Document" r:id="rId6" imgW="8020016" imgH="5667355" progId="AcroExch.Document.11">
                  <p:embed/>
                </p:oleObj>
              </mc:Choice>
              <mc:Fallback>
                <p:oleObj name="Acrobat Document" r:id="rId6" imgW="8020016" imgH="5667355" progId="AcroExch.Document.11">
                  <p:embed/>
                  <p:pic>
                    <p:nvPicPr>
                      <p:cNvPr id="21" name="Объект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8195" y="2492897"/>
                        <a:ext cx="3571669" cy="252445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Выноска 1 21"/>
          <p:cNvSpPr/>
          <p:nvPr/>
        </p:nvSpPr>
        <p:spPr>
          <a:xfrm>
            <a:off x="6456041" y="4928326"/>
            <a:ext cx="2808311" cy="970587"/>
          </a:xfrm>
          <a:prstGeom prst="borderCallout1">
            <a:avLst>
              <a:gd name="adj1" fmla="val 2582"/>
              <a:gd name="adj2" fmla="val 38742"/>
              <a:gd name="adj3" fmla="val -82897"/>
              <a:gd name="adj4" fmla="val 85602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ОБЩЕЕ КОЛИЧЕСТВО ИСПОЛЬЗОВАННЫХ КИМ</a:t>
            </a:r>
          </a:p>
        </p:txBody>
      </p:sp>
      <p:sp>
        <p:nvSpPr>
          <p:cNvPr id="25" name="Овал 24"/>
          <p:cNvSpPr/>
          <p:nvPr/>
        </p:nvSpPr>
        <p:spPr>
          <a:xfrm rot="5400000">
            <a:off x="9065352" y="3174602"/>
            <a:ext cx="432045" cy="147616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Philosophe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64164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Сбор материалов: Черновики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24000" y="116006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Действия ответственного организатора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40018" y="3504380"/>
            <a:ext cx="3948075" cy="2442638"/>
          </a:xfrm>
          <a:prstGeom prst="rect">
            <a:avLst/>
          </a:prstGeom>
          <a:solidFill>
            <a:schemeClr val="bg1"/>
          </a:solidFill>
          <a:ln>
            <a:solidFill>
              <a:srgbClr val="496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НА КОНВЕРТЕ УКАЗАТЬ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:</a:t>
            </a:r>
          </a:p>
          <a:p>
            <a:endParaRPr lang="ru-RU" b="1" dirty="0">
              <a:solidFill>
                <a:srgbClr val="496DA7"/>
              </a:solidFill>
              <a:latin typeface="Philosopher" panose="020B0604020202020204" charset="-52"/>
            </a:endParaRPr>
          </a:p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ПРЕДМЕТ</a:t>
            </a:r>
          </a:p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ДАТА ЭКЗАМЕНА</a:t>
            </a:r>
          </a:p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КОД ППЭ</a:t>
            </a:r>
          </a:p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НОМЕР АУДИТОРИИ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240017" y="2564904"/>
            <a:ext cx="3948075" cy="939476"/>
          </a:xfrm>
          <a:prstGeom prst="triangle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44" name="Штриховая стрелка вправо 43"/>
          <p:cNvSpPr/>
          <p:nvPr/>
        </p:nvSpPr>
        <p:spPr>
          <a:xfrm>
            <a:off x="4943872" y="3663843"/>
            <a:ext cx="1152128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19536" y="2366598"/>
            <a:ext cx="2808312" cy="379870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solidFill>
              <a:srgbClr val="496DA7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ЧЕРНОВИКИ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92144" y="2311896"/>
            <a:ext cx="2592288" cy="757065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КОНВЕРТ</a:t>
            </a:r>
          </a:p>
        </p:txBody>
      </p:sp>
    </p:spTree>
    <p:extLst>
      <p:ext uri="{BB962C8B-B14F-4D97-AF65-F5344CB8AC3E}">
        <p14:creationId xmlns:p14="http://schemas.microsoft.com/office/powerpoint/2010/main" val="607764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Сбор материалов: формы аудитории ППЭ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28112" y="143087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Протокол проведения ГИА в аудитории (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ППЭ-05-02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734910" y="1430874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734910" y="2180992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66911" y="2187861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Ведомость коррекции персональных данных участников ГИА </a:t>
            </a:r>
            <a:b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</a:b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в аудитории (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ППЭ-12-02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) (если заполнялась)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34910" y="2990759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43545" y="2977021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Ведомость использования дополнительных бланков ответов №2</a:t>
            </a:r>
            <a:b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</a:b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(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ППЭ-12-03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) (если заполнялась)</a:t>
            </a:r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34910" y="428122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66911" y="430150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Служебные записки (если оформлялись)</a:t>
            </a:r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81126" y="5286389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После проведения сбора ЭМ и подписания протокола о проведении экзамена в аудитории (Форма ППЭ-05-02) ответственный организатор 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на камеру видеонаблюдения  объявляет все данные протокола 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и демонстрирует запечатанный ВДП с бланками.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11544" y="368767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43545" y="370795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Ведомость учета времени отсутствия участников ГИА в аудитории (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ППЭ-12-04МАШ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9379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7433225" y="1715246"/>
            <a:ext cx="2977671" cy="2268542"/>
            <a:chOff x="3491880" y="1496725"/>
            <a:chExt cx="2977671" cy="226854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491880" y="1496725"/>
              <a:ext cx="2672871" cy="19637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96DA7"/>
              </a:solidFill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rgbClr val="496DA7"/>
                </a:solidFill>
                <a:latin typeface="Philosopher" panose="020B0604020202020204" charset="-52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44280" y="1649125"/>
              <a:ext cx="2672871" cy="19637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96DA7"/>
              </a:solidFill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rgbClr val="496DA7"/>
                </a:solidFill>
                <a:latin typeface="Philosopher" panose="020B0604020202020204" charset="-52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796680" y="1801525"/>
              <a:ext cx="2672871" cy="19637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96DA7"/>
              </a:solidFill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496DA7"/>
                  </a:solidFill>
                  <a:latin typeface="Philosopher" panose="020B0604020202020204" charset="-52"/>
                </a:rPr>
                <a:t>НЕИСПОЛЬЗОВАННЫЕ ИНДИВИДУАЛЬНЫЕ КОМПЛЕКТЫ</a:t>
              </a:r>
            </a:p>
          </p:txBody>
        </p:sp>
      </p:grpSp>
      <p:pic>
        <p:nvPicPr>
          <p:cNvPr id="24" name="Объект 4"/>
          <p:cNvPicPr>
            <a:picLocks noGrp="1"/>
          </p:cNvPicPr>
          <p:nvPr>
            <p:ph idx="1"/>
          </p:nvPr>
        </p:nvPicPr>
        <p:blipFill>
          <a:blip r:embed="rId3" cstate="print"/>
          <a:srcRect l="28428" t="10484" r="26207" b="4839"/>
          <a:stretch>
            <a:fillRect/>
          </a:stretch>
        </p:blipFill>
        <p:spPr bwMode="auto">
          <a:xfrm>
            <a:off x="4457167" y="4266495"/>
            <a:ext cx="1585246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Сбор материалов: Комплект аудитории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pic>
        <p:nvPicPr>
          <p:cNvPr id="16" name="Содержимое 7" descr="Форма 11-ППЭ_ne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3" y="1835860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1738283" y="4286256"/>
            <a:ext cx="2672871" cy="1963742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ПАКЕТ</a:t>
            </a:r>
            <a:b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</a:b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С ЧЕРНОВИКАМИ</a:t>
            </a:r>
          </a:p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(хранится в ППЭ  в течение месяца со дня проведения ЕГЭ)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702630" y="1830069"/>
            <a:ext cx="2672871" cy="1963742"/>
          </a:xfrm>
          <a:prstGeom prst="rect">
            <a:avLst/>
          </a:prstGeom>
          <a:noFill/>
          <a:ln w="12700">
            <a:solidFill>
              <a:srgbClr val="496DA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  <a:t>ВОЗВРАТНЫЙ ДОСТАВОЧНЫЙ ПАКЕТ</a:t>
            </a:r>
            <a:b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</a:br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  <a:t>С БЛАНКАМИ ОТВЕТОВ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524000" y="116006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не позднее, чем через 15 минут после окончания экзамена в аудитории</a:t>
            </a:r>
          </a:p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ответственный организатор передает руководителю ППЭ</a:t>
            </a:r>
          </a:p>
        </p:txBody>
      </p:sp>
      <p:pic>
        <p:nvPicPr>
          <p:cNvPr id="21" name="Содержимое 7" descr="Форма 11-ППЭ_ne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3034" y="3678988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842730" y="4358218"/>
            <a:ext cx="2825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  <a:t>ВОЗВРАТНЫЙ ДОСТАВОЧНЫЙ ПАКЕТ</a:t>
            </a:r>
            <a:b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</a:br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  <a:t>С ИСПОРЧЕННЫМИ (БРАКОВАННЫМИ) ЭМ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349271" y="4981490"/>
            <a:ext cx="2275593" cy="1151524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Неиспользованные ДБО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48309" y="4420270"/>
            <a:ext cx="1423941" cy="1919317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ФОРМЫ</a:t>
            </a:r>
            <a:b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</a:b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АУДИТОРИИ ППЭ</a:t>
            </a:r>
          </a:p>
        </p:txBody>
      </p:sp>
      <p:pic>
        <p:nvPicPr>
          <p:cNvPr id="28" name="Содержимое 7" descr="Форма 11-ППЭ_ne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078" y="1852491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4554129" y="2164829"/>
            <a:ext cx="25199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  <a:t>ВОЗВРАТНЫЙ ДОСТАВОЧНЫЙ ПАКЕТ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 С ИСПОЛЬЗОВАННЫМИ КИМ И КОНТР. ЛИСТАМИ</a:t>
            </a:r>
          </a:p>
        </p:txBody>
      </p:sp>
    </p:spTree>
    <p:extLst>
      <p:ext uri="{BB962C8B-B14F-4D97-AF65-F5344CB8AC3E}">
        <p14:creationId xmlns:p14="http://schemas.microsoft.com/office/powerpoint/2010/main" val="2253321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Завершение проведения ЕГЭ в ППЭ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80040" y="242088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Заполнить Протокол проведения ЕГЭ в ППЭ (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ППЭ-13-01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86838" y="242088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24000" y="116006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Действия руководителя ППЭ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80040" y="335708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Заполнить Сводную ведомость учёта участников и использования экзаменационных материалов в ППЭ (</a:t>
            </a: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ППЭ-13-02-МАШ</a:t>
            </a:r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86838" y="335708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80040" y="429314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Сформировать комплект документов и комплекты ЭМ ППЭ</a:t>
            </a:r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86838" y="4293144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80040" y="522924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Передать комплект документов и комплекты ЭМ членам ГЭК для упаковки и передачи сотруднику УСС</a:t>
            </a:r>
            <a:endParaRPr lang="ru-RU" b="1" dirty="0">
              <a:solidFill>
                <a:srgbClr val="C00000"/>
              </a:solidFill>
              <a:latin typeface="Philosopher" panose="020B060402020202020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86838" y="522924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570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92785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Минимальные требования к ППЭ, организованном на дому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CC9D271-A664-46F2-B58B-50F80088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844824"/>
            <a:ext cx="11089232" cy="4493538"/>
          </a:xfr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buBlip>
                <a:blip r:embed="rId2"/>
              </a:buBlip>
            </a:pPr>
            <a:r>
              <a:rPr lang="ru-RU" sz="2200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Присутствуют:</a:t>
            </a: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 член ГЭК, руководитель ППЭ, не менее одного организатора, технический специалист и ассистент (при необходимости).</a:t>
            </a:r>
          </a:p>
          <a:p>
            <a:pPr algn="just">
              <a:spcBef>
                <a:spcPct val="0"/>
              </a:spcBef>
              <a:buBlip>
                <a:blip r:embed="rId2"/>
              </a:buBlip>
            </a:pPr>
            <a:endParaRPr lang="ru-RU" sz="22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Blip>
                <a:blip r:embed="rId2"/>
              </a:buBlip>
            </a:pPr>
            <a:r>
              <a:rPr lang="ru-RU" sz="2200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Допускается совмещение отдельных полномочий и обязанностей по согласованию с ГЭК:</a:t>
            </a: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 член ГЭК, руководитель ППЭ и организатор </a:t>
            </a:r>
            <a:r>
              <a:rPr lang="ru-RU" sz="22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могут</a:t>
            </a: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 одновременно </a:t>
            </a:r>
            <a:r>
              <a:rPr lang="ru-RU" sz="2200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выполнять функции </a:t>
            </a: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технического специалиста, родитель участника ГИА может выступать в качестве ассистента.</a:t>
            </a:r>
          </a:p>
          <a:p>
            <a:pPr algn="just">
              <a:spcBef>
                <a:spcPct val="0"/>
              </a:spcBef>
              <a:buBlip>
                <a:blip r:embed="rId2"/>
              </a:buBlip>
            </a:pPr>
            <a:endParaRPr lang="ru-RU" sz="22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Blip>
                <a:blip r:embed="rId2"/>
              </a:buBlip>
            </a:pP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Совмещение должностей члена ГЭК, руководителя ППЭ и организатора</a:t>
            </a:r>
            <a:b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</a:br>
            <a:r>
              <a:rPr lang="ru-RU" sz="22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НЕ ДОПУСКАЕТСЯ</a:t>
            </a: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.</a:t>
            </a:r>
          </a:p>
          <a:p>
            <a:pPr algn="just">
              <a:spcBef>
                <a:spcPct val="0"/>
              </a:spcBef>
              <a:buBlip>
                <a:blip r:embed="rId2"/>
              </a:buBlip>
            </a:pPr>
            <a:endParaRPr lang="ru-RU" sz="22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algn="just">
              <a:spcBef>
                <a:spcPct val="0"/>
              </a:spcBef>
              <a:buBlip>
                <a:blip r:embed="rId2"/>
              </a:buBlip>
            </a:pPr>
            <a:r>
              <a:rPr lang="ru-RU" sz="22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При проведении экзамена на дому сотрудники ППЭ приступают к своим обязанностям не ранее 9.00. </a:t>
            </a:r>
          </a:p>
        </p:txBody>
      </p:sp>
    </p:spTree>
    <p:extLst>
      <p:ext uri="{BB962C8B-B14F-4D97-AF65-F5344CB8AC3E}">
        <p14:creationId xmlns:p14="http://schemas.microsoft.com/office/powerpoint/2010/main" val="2632050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7215" t="26054" r="20310" b="8606"/>
          <a:stretch/>
        </p:blipFill>
        <p:spPr bwMode="auto">
          <a:xfrm>
            <a:off x="2135560" y="1052736"/>
            <a:ext cx="7920880" cy="5303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40134" y="5892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Philosopher" panose="020B0604020202020204" charset="-52"/>
              </a:rPr>
              <a:t>ФОРМА ЗАПОЛНЯЕТСЯ ЧЕРНОЙ ГЕЛЕВОЙ РУЧКОЙ.</a:t>
            </a:r>
            <a:endParaRPr lang="ru-RU" dirty="0">
              <a:latin typeface="Philosophe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24953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340769"/>
            <a:ext cx="7416824" cy="5205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2567608" y="2569530"/>
            <a:ext cx="266429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2304" y="3001579"/>
            <a:ext cx="87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Пакеты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3980" y="3578685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В ВДП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97633" y="3574937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Штуки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21474" y="4165832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Штуки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5607" y="3962673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Остаются в ППЭ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42200" y="4172808"/>
            <a:ext cx="70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в ВДП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82977" y="5136916"/>
            <a:ext cx="305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Только для бумажной технологии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51909" y="5340075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FF0000"/>
                </a:solidFill>
                <a:latin typeface="Philosopher" panose="020B0604020202020204" charset="-52"/>
              </a:rPr>
              <a:t>Штуки</a:t>
            </a:r>
          </a:p>
        </p:txBody>
      </p:sp>
    </p:spTree>
    <p:extLst>
      <p:ext uri="{BB962C8B-B14F-4D97-AF65-F5344CB8AC3E}">
        <p14:creationId xmlns:p14="http://schemas.microsoft.com/office/powerpoint/2010/main" val="3321663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Формирование комплекта документов ППЭ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80040" y="1916880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Акт приемки-передачи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ППЭ-14-01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  <a:b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</a:br>
            <a:r>
              <a:rPr lang="ru-RU" sz="1400" i="1" dirty="0">
                <a:solidFill>
                  <a:srgbClr val="496DA7"/>
                </a:solidFill>
                <a:latin typeface="Philosopher" panose="020B0604020202020204" charset="-52"/>
              </a:rPr>
              <a:t>(экземпляр РЦОИ)</a:t>
            </a:r>
            <a:endParaRPr lang="ru-RU" sz="1600" i="1" dirty="0">
              <a:solidFill>
                <a:srgbClr val="496DA7"/>
              </a:solidFill>
              <a:latin typeface="Philosopher" panose="020B060402020202020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86838" y="1916880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24000" y="116006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Действия руководителя ППЭ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80040" y="242093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Сводная ведомость учёта участников и использования экз. материалов в ППЭ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ППЭ-13-02-МАШ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86838" y="2420936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86838" y="2924992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18839" y="297561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Акты об удалении с экзамена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ППЭ-21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 с уведомлением о необходимости явки в Комитет по образованию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86838" y="342904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4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31840" y="3471210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Акты досрочном завершении экзамена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ППЭ-22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86838" y="3933104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5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118839" y="3981621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Протокол проведения ЕГЭ в ППЭ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ППЭ-13-01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86838" y="4437160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6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31840" y="4521484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Ведомость коррекции персональных данных участников ЕГЭ</a:t>
            </a:r>
            <a:b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</a:b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в аудитории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ППЭ-12-02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746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8791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Формирование комплекта документов ППЭ</a:t>
            </a:r>
            <a:endParaRPr lang="ru-RU" sz="2200" b="1" cap="all" dirty="0">
              <a:solidFill>
                <a:srgbClr val="C00000"/>
              </a:solidFill>
              <a:latin typeface="Philosopher" panose="020B0604020202020204" charset="-52"/>
              <a:ea typeface="+mj-ea"/>
              <a:cs typeface="+mj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24000" y="1160069"/>
            <a:ext cx="9144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После окончания экзамена</a:t>
            </a:r>
            <a:b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</a:b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</a:rPr>
              <a:t>Действия руководителя ППЭ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66911" y="192880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Ведомость выдачи и возврата экзаменационных материалов по аудиториям ППЭ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ППЭ-14-02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86838" y="1916880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9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80040" y="2420936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Ведомость учета времени отсутствия участников ГИА в аудитории(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ППЭ-12-04МАШ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86838" y="2420936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80040" y="2924992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Список работников ППЭ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ППЭ-07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86838" y="2924992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80040" y="3429048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Контроль изменения состава работников в день экзамена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ППЭ-19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86838" y="3429048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12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86838" y="3933104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13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15915" y="3944933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Служебные записки, если они оформлялись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686838" y="4437160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14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202786" y="4508785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Апелляции по вопросам установленного порядка проведения ЕГЭ, если они оформлялись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ППЭ-02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686838" y="4941216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15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180040" y="5001443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Протоколы рассмотрения апелляции, если они оформлялись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ППЭ-03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686838" y="5445272"/>
            <a:ext cx="432000" cy="432000"/>
          </a:xfrm>
          <a:prstGeom prst="rect">
            <a:avLst/>
          </a:prstGeom>
          <a:solidFill>
            <a:srgbClr val="496DA7"/>
          </a:solidFill>
          <a:ln w="15875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Philosopher" panose="020B0604020202020204" charset="-52"/>
              </a:rPr>
              <a:t>16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215914" y="5494101"/>
            <a:ext cx="8308449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Отчет члена ГЭК (</a:t>
            </a:r>
            <a:r>
              <a:rPr lang="ru-RU" sz="1600" b="1" dirty="0">
                <a:solidFill>
                  <a:srgbClr val="C00000"/>
                </a:solidFill>
                <a:latin typeface="Philosopher" panose="020B0604020202020204" charset="-52"/>
              </a:rPr>
              <a:t>ППЭ-10</a:t>
            </a:r>
            <a:r>
              <a:rPr lang="ru-RU" sz="16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32091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064775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Руководитель ППЭ </a:t>
            </a:r>
            <a:r>
              <a:rPr lang="ru-RU" sz="2000" b="1" dirty="0">
                <a:solidFill>
                  <a:srgbClr val="FF0000"/>
                </a:solidFill>
                <a:latin typeface="Philosopher" panose="020B0604020202020204" charset="-52"/>
              </a:rPr>
              <a:t>в отдельный файл </a:t>
            </a:r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вкладывает документы, которые член ГЭК сдает отдельно в зоне приемки в РЦОИ</a:t>
            </a:r>
          </a:p>
          <a:p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Акты об удалении с экзамена (</a:t>
            </a:r>
            <a:r>
              <a:rPr lang="ru-RU" sz="2000" b="1" dirty="0">
                <a:solidFill>
                  <a:srgbClr val="C00000"/>
                </a:solidFill>
                <a:latin typeface="Philosopher" panose="020B0604020202020204" charset="-52"/>
              </a:rPr>
              <a:t>ППЭ-21</a:t>
            </a:r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) (комплект документов на удаленного участника)</a:t>
            </a:r>
          </a:p>
          <a:p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Акты о досрочном завершении экзамена (</a:t>
            </a:r>
            <a:r>
              <a:rPr lang="ru-RU" sz="2000" b="1" dirty="0">
                <a:solidFill>
                  <a:srgbClr val="C00000"/>
                </a:solidFill>
                <a:latin typeface="Philosopher" panose="020B0604020202020204" charset="-52"/>
              </a:rPr>
              <a:t>ППЭ-22</a:t>
            </a:r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)</a:t>
            </a:r>
          </a:p>
          <a:p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Служебные записки</a:t>
            </a:r>
          </a:p>
          <a:p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Апелляции (комплект документов)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 </a:t>
            </a:r>
            <a:endParaRPr lang="ru-RU" sz="2000" dirty="0">
              <a:latin typeface="Philosopher" panose="020B0604020202020204" charset="-52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81200" y="1251227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>
                <a:solidFill>
                  <a:srgbClr val="C00000"/>
                </a:solidFill>
                <a:latin typeface="Philosopher" panose="020B0604020202020204" charset="-52"/>
              </a:rPr>
              <a:t>Формирование комплекта документов ППЭ</a:t>
            </a:r>
          </a:p>
        </p:txBody>
      </p:sp>
    </p:spTree>
    <p:extLst>
      <p:ext uri="{BB962C8B-B14F-4D97-AF65-F5344CB8AC3E}">
        <p14:creationId xmlns:p14="http://schemas.microsoft.com/office/powerpoint/2010/main" val="1972204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1664" y="1124744"/>
            <a:ext cx="3293654" cy="1190456"/>
          </a:xfrm>
          <a:prstGeom prst="rect">
            <a:avLst/>
          </a:prstGeom>
          <a:noFill/>
          <a:ln w="12700">
            <a:solidFill>
              <a:srgbClr val="496DA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20B0604020202020204" charset="-52"/>
              </a:rPr>
              <a:t>УПАКОВАТЬ ЭМ В БОЛЬШОЙ СЕЙФ-ПАКЕТ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79376" y="3138645"/>
            <a:ext cx="5540431" cy="2808312"/>
          </a:xfrm>
        </p:spPr>
        <p:txBody>
          <a:bodyPr/>
          <a:lstStyle/>
          <a:p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После окончания экзамена член ГЭК упаковывает ЭМ в сейф-пакет.</a:t>
            </a:r>
          </a:p>
          <a:p>
            <a:r>
              <a:rPr lang="ru-RU" sz="2000" b="1" dirty="0">
                <a:solidFill>
                  <a:srgbClr val="496DA7"/>
                </a:solidFill>
                <a:latin typeface="Philosopher" panose="020B0604020202020204" charset="-52"/>
              </a:rPr>
              <a:t>По завершении экзамена члены ГЭК составляют отчет о проведении ЕГЭ в ППЭ (форма ППЭ-10), который в тот же день передается в ГЭК.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>
            <a:off x="7032104" y="1340768"/>
            <a:ext cx="3312368" cy="4913346"/>
          </a:xfrm>
          <a:prstGeom prst="rect">
            <a:avLst/>
          </a:prstGeom>
        </p:spPr>
      </p:pic>
      <p:pic>
        <p:nvPicPr>
          <p:cNvPr id="8" name="Рисунок 7" descr="cid:image004.png@01D39F54.00F8F020">
            <a:extLst>
              <a:ext uri="{FF2B5EF4-FFF2-40B4-BE49-F238E27FC236}">
                <a16:creationId xmlns:a16="http://schemas.microsoft.com/office/drawing/2014/main" id="{E123267E-5A3D-4963-80F5-D96B075CE4A5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573016"/>
            <a:ext cx="2564914" cy="1217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700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800" t="12201" r="42913" b="19200"/>
          <a:stretch/>
        </p:blipFill>
        <p:spPr>
          <a:xfrm>
            <a:off x="3937298" y="1677096"/>
            <a:ext cx="4030910" cy="481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908720"/>
            <a:ext cx="8550122" cy="734330"/>
          </a:xfrm>
        </p:spPr>
        <p:txBody>
          <a:bodyPr/>
          <a:lstStyle/>
          <a:p>
            <a:pPr algn="l"/>
            <a:r>
              <a:rPr lang="ru-RU" sz="2400" dirty="0">
                <a:solidFill>
                  <a:srgbClr val="005E9E"/>
                </a:solidFill>
                <a:latin typeface="Philosopher" panose="020B0604020202020204" charset="-52"/>
                <a:ea typeface="+mn-ea"/>
                <a:cs typeface="+mn-cs"/>
              </a:rPr>
              <a:t>В пакет вкладывается сопроводительный лист (Адресная метка) по установленной форме (см. Сборник форм)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>
                <a:latin typeface="Philosopher" panose="020B0604020202020204" charset="-52"/>
              </a:rPr>
              <a:pPr>
                <a:defRPr/>
              </a:pPr>
              <a:t>56</a:t>
            </a:fld>
            <a:endParaRPr lang="ru-RU">
              <a:latin typeface="Philosopher" panose="020B0604020202020204" charset="-52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37655" y="1763923"/>
            <a:ext cx="4101934" cy="588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44072" y="2924945"/>
            <a:ext cx="288032" cy="11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08525" y="2924945"/>
            <a:ext cx="459683" cy="11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99984" y="2962003"/>
            <a:ext cx="840432" cy="80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DE942F-AB07-4CE3-AA4E-C464BD60B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>
            <a:off x="309090" y="1643050"/>
            <a:ext cx="3108582" cy="4611064"/>
          </a:xfrm>
          <a:prstGeom prst="rect">
            <a:avLst/>
          </a:prstGeom>
        </p:spPr>
      </p:pic>
      <p:pic>
        <p:nvPicPr>
          <p:cNvPr id="14" name="Рисунок 13" descr="cid:image004.png@01D39F54.00F8F020">
            <a:extLst>
              <a:ext uri="{FF2B5EF4-FFF2-40B4-BE49-F238E27FC236}">
                <a16:creationId xmlns:a16="http://schemas.microsoft.com/office/drawing/2014/main" id="{7E3EDC56-A18B-4635-A40C-97D1FB15EA97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54" y="3573016"/>
            <a:ext cx="2564914" cy="12176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вал 6"/>
          <p:cNvSpPr/>
          <p:nvPr/>
        </p:nvSpPr>
        <p:spPr>
          <a:xfrm>
            <a:off x="537199" y="3429000"/>
            <a:ext cx="3357586" cy="1571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BA4384-6A3C-48CE-8E51-BBDFAF752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99" y="2662495"/>
            <a:ext cx="5251495" cy="3686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6E84D652-29F5-4239-8673-CFD4682B970D}"/>
              </a:ext>
            </a:extLst>
          </p:cNvPr>
          <p:cNvSpPr/>
          <p:nvPr/>
        </p:nvSpPr>
        <p:spPr>
          <a:xfrm>
            <a:off x="8184231" y="2522883"/>
            <a:ext cx="1378057" cy="734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4134605-1253-49D8-B6D1-E137F6D32B28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176120" y="1953062"/>
            <a:ext cx="1209923" cy="677361"/>
          </a:xfrm>
          <a:prstGeom prst="straightConnector1">
            <a:avLst/>
          </a:prstGeom>
          <a:ln w="25400">
            <a:solidFill>
              <a:srgbClr val="A4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668160-6031-475B-8733-DDB23F4BE565}"/>
              </a:ext>
            </a:extLst>
          </p:cNvPr>
          <p:cNvSpPr/>
          <p:nvPr/>
        </p:nvSpPr>
        <p:spPr>
          <a:xfrm>
            <a:off x="4457438" y="3071131"/>
            <a:ext cx="281678" cy="98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CDB99A-F417-4F21-9822-A56C7F8E3BB4}"/>
              </a:ext>
            </a:extLst>
          </p:cNvPr>
          <p:cNvSpPr/>
          <p:nvPr/>
        </p:nvSpPr>
        <p:spPr>
          <a:xfrm>
            <a:off x="5216229" y="3071131"/>
            <a:ext cx="351860" cy="9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BA473F0-48B7-4686-B637-2546E361B194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3894785" y="2175522"/>
            <a:ext cx="2993303" cy="2039296"/>
          </a:xfrm>
          <a:prstGeom prst="straightConnector1">
            <a:avLst/>
          </a:prstGeom>
          <a:ln w="25400">
            <a:solidFill>
              <a:srgbClr val="A4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800" t="13601" r="42913" b="8000"/>
          <a:stretch/>
        </p:blipFill>
        <p:spPr>
          <a:xfrm>
            <a:off x="2135560" y="1242026"/>
            <a:ext cx="3744416" cy="511432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81752" y="1600201"/>
            <a:ext cx="4826816" cy="4525963"/>
          </a:xfrm>
        </p:spPr>
        <p:txBody>
          <a:bodyPr/>
          <a:lstStyle/>
          <a:p>
            <a:r>
              <a:rPr lang="ru-RU" sz="2400" dirty="0">
                <a:solidFill>
                  <a:srgbClr val="323232"/>
                </a:solidFill>
                <a:latin typeface="Philosopher" panose="020B0604020202020204" charset="-52"/>
              </a:rPr>
              <a:t>Член ГЭК передает пакеты с ЭМ УСС</a:t>
            </a:r>
            <a:br>
              <a:rPr lang="ru-RU" sz="2400" dirty="0">
                <a:solidFill>
                  <a:srgbClr val="323232"/>
                </a:solidFill>
                <a:latin typeface="Philosopher" panose="020B0604020202020204" charset="-52"/>
              </a:rPr>
            </a:br>
            <a:r>
              <a:rPr lang="ru-RU" sz="2400" dirty="0">
                <a:solidFill>
                  <a:srgbClr val="323232"/>
                </a:solidFill>
                <a:latin typeface="Philosopher" panose="020B0604020202020204" charset="-52"/>
              </a:rPr>
              <a:t>по форме Реестр 1 (в комплекте руководителя).</a:t>
            </a:r>
          </a:p>
          <a:p>
            <a:endParaRPr lang="ru-RU" sz="1000" dirty="0">
              <a:solidFill>
                <a:srgbClr val="323232"/>
              </a:solidFill>
              <a:latin typeface="Philosopher" panose="020B0604020202020204" charset="-52"/>
            </a:endParaRPr>
          </a:p>
          <a:p>
            <a:r>
              <a:rPr lang="ru-RU" sz="2400" b="1" dirty="0">
                <a:solidFill>
                  <a:srgbClr val="A42727"/>
                </a:solidFill>
                <a:latin typeface="Philosopher" panose="020B0604020202020204" charset="-52"/>
              </a:rPr>
              <a:t>Член ГЭК самостоятельно едет в РЦОИ</a:t>
            </a:r>
            <a:r>
              <a:rPr lang="ru-RU" sz="2400" dirty="0">
                <a:solidFill>
                  <a:srgbClr val="323232"/>
                </a:solidFill>
                <a:latin typeface="Philosopher" panose="020B0604020202020204" charset="-52"/>
              </a:rPr>
              <a:t>, получает пакеты от Перевозчика в специальном помещении, сдает ЭМ в РЦОИ на обработку и хранение.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>
                <a:latin typeface="Philosopher" panose="020B0604020202020204" charset="-52"/>
              </a:rPr>
              <a:pPr>
                <a:defRPr/>
              </a:pPr>
              <a:t>57</a:t>
            </a:fld>
            <a:endParaRPr lang="ru-RU">
              <a:latin typeface="Philosopher" panose="020B0604020202020204" charset="-52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95800" y="2708920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pic>
        <p:nvPicPr>
          <p:cNvPr id="6" name="Рисунок 5" descr="cid:image004.png@01D39F54.00F8F020">
            <a:extLst>
              <a:ext uri="{FF2B5EF4-FFF2-40B4-BE49-F238E27FC236}">
                <a16:creationId xmlns:a16="http://schemas.microsoft.com/office/drawing/2014/main" id="{F367E513-AEC7-4E2C-9DAD-0B749D91FA1D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26" y="3284984"/>
            <a:ext cx="1623680" cy="82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81" y="2060848"/>
            <a:ext cx="4074219" cy="3055664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75520" y="1435101"/>
            <a:ext cx="3960440" cy="3434060"/>
          </a:xfrm>
        </p:spPr>
        <p:txBody>
          <a:bodyPr/>
          <a:lstStyle/>
          <a:p>
            <a:r>
              <a:rPr lang="ru-RU" sz="2800" b="1" cap="all" dirty="0">
                <a:solidFill>
                  <a:srgbClr val="700000"/>
                </a:solidFill>
                <a:latin typeface="Philosopher" panose="020B0604020202020204" charset="-52"/>
              </a:rPr>
              <a:t>ЗАПИСИ ВИДЕОНАБЛЮДЕНИЯ </a:t>
            </a:r>
            <a:r>
              <a:rPr lang="en-US" sz="2800" b="1" cap="all" dirty="0">
                <a:solidFill>
                  <a:srgbClr val="700000"/>
                </a:solidFill>
                <a:latin typeface="Philosopher" panose="020B0604020202020204" charset="-52"/>
              </a:rPr>
              <a:t>OFF LINE </a:t>
            </a:r>
            <a:r>
              <a:rPr lang="ru-RU" sz="2800" b="1" cap="all" dirty="0">
                <a:solidFill>
                  <a:srgbClr val="700000"/>
                </a:solidFill>
                <a:latin typeface="Philosopher" panose="020B0604020202020204" charset="-52"/>
              </a:rPr>
              <a:t>СДАЮТСЯ ПОСЛЕ ЭКЗАМЕНА В РЦОИ.</a:t>
            </a:r>
          </a:p>
          <a:p>
            <a:endParaRPr lang="ru-RU" sz="2800" b="1" cap="all" dirty="0">
              <a:solidFill>
                <a:srgbClr val="700000"/>
              </a:solidFill>
              <a:latin typeface="Philosopher" panose="020B0604020202020204" charset="-52"/>
            </a:endParaRPr>
          </a:p>
          <a:p>
            <a:r>
              <a:rPr lang="ru-RU" sz="2800" b="1" cap="all" dirty="0">
                <a:solidFill>
                  <a:srgbClr val="FF0000"/>
                </a:solidFill>
                <a:latin typeface="Philosopher" panose="020B0604020202020204" charset="-52"/>
              </a:rPr>
              <a:t>ВИДЕОЗАПИСЬ ВЕДЕТСЯ ДО МОМЕНТА ПЕРЕДАЧИ ЭМ СОТРУДНИКАМ СПЕЦСВЯЗИ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76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30925B-7189-474E-99B3-55BC69E9265F}"/>
              </a:ext>
            </a:extLst>
          </p:cNvPr>
          <p:cNvSpPr/>
          <p:nvPr/>
        </p:nvSpPr>
        <p:spPr>
          <a:xfrm rot="870253">
            <a:off x="5126800" y="3376304"/>
            <a:ext cx="3888432" cy="223224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DD101-7B14-41FB-8C25-364040B78818}"/>
              </a:ext>
            </a:extLst>
          </p:cNvPr>
          <p:cNvSpPr txBox="1"/>
          <p:nvPr/>
        </p:nvSpPr>
        <p:spPr>
          <a:xfrm>
            <a:off x="5303913" y="3612240"/>
            <a:ext cx="314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Стол участника ГИА</a:t>
            </a:r>
          </a:p>
        </p:txBody>
      </p:sp>
      <p:pic>
        <p:nvPicPr>
          <p:cNvPr id="8" name="Рисунок 7" descr="Видеокамера">
            <a:extLst>
              <a:ext uri="{FF2B5EF4-FFF2-40B4-BE49-F238E27FC236}">
                <a16:creationId xmlns:a16="http://schemas.microsoft.com/office/drawing/2014/main" id="{189BAB99-0F9F-41E4-8959-5AB078F43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64139">
            <a:off x="2355432" y="1869371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959C89-9243-416C-9958-F69CC694B4B3}"/>
              </a:ext>
            </a:extLst>
          </p:cNvPr>
          <p:cNvSpPr txBox="1"/>
          <p:nvPr/>
        </p:nvSpPr>
        <p:spPr>
          <a:xfrm>
            <a:off x="4152703" y="5960383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Участник ГИА</a:t>
            </a:r>
          </a:p>
        </p:txBody>
      </p:sp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876B7DC8-6B28-47B0-B6A2-BBB395886E9C}"/>
              </a:ext>
            </a:extLst>
          </p:cNvPr>
          <p:cNvSpPr/>
          <p:nvPr/>
        </p:nvSpPr>
        <p:spPr>
          <a:xfrm rot="2246130">
            <a:off x="5949142" y="4144531"/>
            <a:ext cx="955802" cy="123333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07CB9-AF1F-49AC-9F6D-ABBBA92EFC6B}"/>
              </a:ext>
            </a:extLst>
          </p:cNvPr>
          <p:cNvSpPr txBox="1"/>
          <p:nvPr/>
        </p:nvSpPr>
        <p:spPr>
          <a:xfrm>
            <a:off x="6054191" y="4530367"/>
            <a:ext cx="74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ЭМ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D7B8173-3A5D-4BD7-BA9D-929BE153B75D}"/>
              </a:ext>
            </a:extLst>
          </p:cNvPr>
          <p:cNvCxnSpPr>
            <a:cxnSpLocks/>
          </p:cNvCxnSpPr>
          <p:nvPr/>
        </p:nvCxnSpPr>
        <p:spPr>
          <a:xfrm>
            <a:off x="3143672" y="2628506"/>
            <a:ext cx="4098018" cy="391040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Мужчина">
            <a:extLst>
              <a:ext uri="{FF2B5EF4-FFF2-40B4-BE49-F238E27FC236}">
                <a16:creationId xmlns:a16="http://schemas.microsoft.com/office/drawing/2014/main" id="{F9D60D4A-77B1-4A65-AC13-9865B4814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945" y="5264695"/>
            <a:ext cx="1225155" cy="1225155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EF84891-497D-4BCD-9A77-DF338C7AF321}"/>
              </a:ext>
            </a:extLst>
          </p:cNvPr>
          <p:cNvCxnSpPr>
            <a:cxnSpLocks/>
          </p:cNvCxnSpPr>
          <p:nvPr/>
        </p:nvCxnSpPr>
        <p:spPr>
          <a:xfrm>
            <a:off x="3143672" y="2628507"/>
            <a:ext cx="7067128" cy="121456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Видеокамера">
            <a:extLst>
              <a:ext uri="{FF2B5EF4-FFF2-40B4-BE49-F238E27FC236}">
                <a16:creationId xmlns:a16="http://schemas.microsoft.com/office/drawing/2014/main" id="{DE045703-16B3-40E8-97CC-4CD942551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43666" flipH="1">
            <a:off x="8529157" y="1477606"/>
            <a:ext cx="914400" cy="91440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2CAE51D-EE4D-47EB-A99B-882A0415A8A8}"/>
              </a:ext>
            </a:extLst>
          </p:cNvPr>
          <p:cNvCxnSpPr>
            <a:cxnSpLocks/>
          </p:cNvCxnSpPr>
          <p:nvPr/>
        </p:nvCxnSpPr>
        <p:spPr>
          <a:xfrm flipH="1">
            <a:off x="2559152" y="2393082"/>
            <a:ext cx="6201145" cy="175599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C28D3D3-3A78-4340-A44D-1A01F5DB67DE}"/>
              </a:ext>
            </a:extLst>
          </p:cNvPr>
          <p:cNvCxnSpPr>
            <a:cxnSpLocks/>
          </p:cNvCxnSpPr>
          <p:nvPr/>
        </p:nvCxnSpPr>
        <p:spPr>
          <a:xfrm>
            <a:off x="8760296" y="2393081"/>
            <a:ext cx="144016" cy="399499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: загнутый угол 18">
            <a:extLst>
              <a:ext uri="{FF2B5EF4-FFF2-40B4-BE49-F238E27FC236}">
                <a16:creationId xmlns:a16="http://schemas.microsoft.com/office/drawing/2014/main" id="{E8E6A55D-2108-4D89-B781-C988C738CB58}"/>
              </a:ext>
            </a:extLst>
          </p:cNvPr>
          <p:cNvSpPr/>
          <p:nvPr/>
        </p:nvSpPr>
        <p:spPr>
          <a:xfrm rot="2246130">
            <a:off x="7308229" y="4358399"/>
            <a:ext cx="1566407" cy="1366112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CBD1B-CB35-4B02-B4AD-E44113324E1F}"/>
              </a:ext>
            </a:extLst>
          </p:cNvPr>
          <p:cNvSpPr txBox="1"/>
          <p:nvPr/>
        </p:nvSpPr>
        <p:spPr>
          <a:xfrm>
            <a:off x="7158423" y="4370343"/>
            <a:ext cx="1837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Код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ППЭ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 аудитории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609603-2331-4B87-AD5B-769D2AC242FE}"/>
              </a:ext>
            </a:extLst>
          </p:cNvPr>
          <p:cNvSpPr txBox="1"/>
          <p:nvPr/>
        </p:nvSpPr>
        <p:spPr>
          <a:xfrm>
            <a:off x="1271464" y="908778"/>
            <a:ext cx="92079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600" b="1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</a:lstStyle>
          <a:p>
            <a:r>
              <a:rPr lang="ru-RU" dirty="0"/>
              <a:t>Расположение видеокамер. Стол участника. ДВЕ КАМЕРЫ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109DD3-A636-4542-B7EF-CCDA4BB110A2}"/>
              </a:ext>
            </a:extLst>
          </p:cNvPr>
          <p:cNvSpPr/>
          <p:nvPr/>
        </p:nvSpPr>
        <p:spPr>
          <a:xfrm>
            <a:off x="375107" y="4591605"/>
            <a:ext cx="3384376" cy="1196748"/>
          </a:xfrm>
          <a:prstGeom prst="rect">
            <a:avLst/>
          </a:prstGeom>
          <a:solidFill>
            <a:srgbClr val="A42727"/>
          </a:solidFill>
          <a:ln>
            <a:solidFill>
              <a:srgbClr val="28282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Philosopher" panose="020B0604020202020204" charset="-52"/>
              </a:rPr>
              <a:t>ДВЕ КАМЕРЫ – ЖЕСТКОЕ ТРЕБОВАНИЕ РОСОБРНАДЗОРА!!!</a:t>
            </a:r>
          </a:p>
        </p:txBody>
      </p:sp>
    </p:spTree>
    <p:extLst>
      <p:ext uri="{BB962C8B-B14F-4D97-AF65-F5344CB8AC3E}">
        <p14:creationId xmlns:p14="http://schemas.microsoft.com/office/powerpoint/2010/main" val="346178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79127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Доставка ЭМ. Видеонаблюдение. Общие сведения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6156D-0037-469B-8FB6-89EC4342B15A}"/>
              </a:ext>
            </a:extLst>
          </p:cNvPr>
          <p:cNvSpPr txBox="1"/>
          <p:nvPr/>
        </p:nvSpPr>
        <p:spPr>
          <a:xfrm>
            <a:off x="335360" y="1484784"/>
            <a:ext cx="1152128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2"/>
              </a:buBlip>
            </a:pP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При проведении ЕГЭ по бумажной технологии доставка экзаменационных материалов ЕГЭ в ППЭ, расположенные на дому, осуществляется фельдъегерями Управления специальной связи по Санкт-Петербургу и Ленинградской области (УСС) </a:t>
            </a:r>
            <a: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 9:00</a:t>
            </a:r>
            <a:b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 9:45</a:t>
            </a: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Blip>
                <a:blip r:embed="rId2"/>
              </a:buBlip>
            </a:pPr>
            <a:endParaRPr lang="ru-RU" sz="21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>
              <a:buBlip>
                <a:blip r:embed="rId2"/>
              </a:buBlip>
            </a:pP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Видеофиксация в ППЭ, расположенных на дому, </a:t>
            </a:r>
            <a: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должна начинаться до передачи ЭМ</a:t>
            </a:r>
            <a:r>
              <a:rPr lang="ru-RU" sz="2100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фельдъегерем УСС члену ГЭК перед экзаменом и </a:t>
            </a:r>
            <a: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заканчиваться после передачи ЭМ </a:t>
            </a: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членом ГЭК фельдъегерю УСС по окончании экзамена.</a:t>
            </a:r>
          </a:p>
          <a:p>
            <a:pPr marL="342900" indent="-342900" algn="just">
              <a:buBlip>
                <a:blip r:embed="rId2"/>
              </a:buBlip>
            </a:pPr>
            <a:endParaRPr lang="ru-RU" sz="21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>
              <a:buBlip>
                <a:blip r:embed="rId2"/>
              </a:buBlip>
            </a:pP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Количество видеокамер, которые устанавливаются в ППЭ, расположенных на дому, должно быть </a:t>
            </a:r>
            <a: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не</a:t>
            </a: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менее двух на каждую «аудиторию»</a:t>
            </a: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, и при этом камеры должны обеспечивать непрерывную видеофиксацию действий с ЭМ, а также действий участника ГИА во время проведения экзамена.</a:t>
            </a:r>
          </a:p>
          <a:p>
            <a:pPr marL="342900" indent="-342900" algn="just">
              <a:buBlip>
                <a:blip r:embed="rId2"/>
              </a:buBlip>
            </a:pPr>
            <a:endParaRPr lang="ru-RU" sz="21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>
              <a:buBlip>
                <a:blip r:embed="rId2"/>
              </a:buBlip>
            </a:pP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Видеокамеры должны </a:t>
            </a:r>
            <a:r>
              <a:rPr lang="ru-RU" sz="21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ФИКСИРОВАТЬ ВЕСЬ ПРОЦЕСС ПРОВЕДЕНИЯ</a:t>
            </a:r>
            <a:r>
              <a:rPr lang="ru-RU" sz="21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экзамена.</a:t>
            </a:r>
          </a:p>
        </p:txBody>
      </p:sp>
    </p:spTree>
    <p:extLst>
      <p:ext uri="{BB962C8B-B14F-4D97-AF65-F5344CB8AC3E}">
        <p14:creationId xmlns:p14="http://schemas.microsoft.com/office/powerpoint/2010/main" val="2383867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30925B-7189-474E-99B3-55BC69E9265F}"/>
              </a:ext>
            </a:extLst>
          </p:cNvPr>
          <p:cNvSpPr/>
          <p:nvPr/>
        </p:nvSpPr>
        <p:spPr>
          <a:xfrm rot="870253">
            <a:off x="5126800" y="3376304"/>
            <a:ext cx="3888432" cy="223224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DD101-7B14-41FB-8C25-364040B78818}"/>
              </a:ext>
            </a:extLst>
          </p:cNvPr>
          <p:cNvSpPr txBox="1"/>
          <p:nvPr/>
        </p:nvSpPr>
        <p:spPr>
          <a:xfrm>
            <a:off x="5303913" y="3612240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Стол организатора ГИА</a:t>
            </a:r>
          </a:p>
        </p:txBody>
      </p:sp>
      <p:pic>
        <p:nvPicPr>
          <p:cNvPr id="8" name="Рисунок 7" descr="Видеокамера">
            <a:extLst>
              <a:ext uri="{FF2B5EF4-FFF2-40B4-BE49-F238E27FC236}">
                <a16:creationId xmlns:a16="http://schemas.microsoft.com/office/drawing/2014/main" id="{189BAB99-0F9F-41E4-8959-5AB078F43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64139">
            <a:off x="2355432" y="1869371"/>
            <a:ext cx="914400" cy="914400"/>
          </a:xfrm>
          <a:prstGeom prst="rect">
            <a:avLst/>
          </a:prstGeom>
        </p:spPr>
      </p:pic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876B7DC8-6B28-47B0-B6A2-BBB395886E9C}"/>
              </a:ext>
            </a:extLst>
          </p:cNvPr>
          <p:cNvSpPr/>
          <p:nvPr/>
        </p:nvSpPr>
        <p:spPr>
          <a:xfrm rot="2246130">
            <a:off x="5949142" y="4144531"/>
            <a:ext cx="955802" cy="123333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07CB9-AF1F-49AC-9F6D-ABBBA92EFC6B}"/>
              </a:ext>
            </a:extLst>
          </p:cNvPr>
          <p:cNvSpPr txBox="1"/>
          <p:nvPr/>
        </p:nvSpPr>
        <p:spPr>
          <a:xfrm>
            <a:off x="6054191" y="4530367"/>
            <a:ext cx="74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ЭМ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D7B8173-3A5D-4BD7-BA9D-929BE153B75D}"/>
              </a:ext>
            </a:extLst>
          </p:cNvPr>
          <p:cNvCxnSpPr>
            <a:cxnSpLocks/>
          </p:cNvCxnSpPr>
          <p:nvPr/>
        </p:nvCxnSpPr>
        <p:spPr>
          <a:xfrm>
            <a:off x="3143672" y="2628506"/>
            <a:ext cx="4098018" cy="391040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Мужчина">
            <a:extLst>
              <a:ext uri="{FF2B5EF4-FFF2-40B4-BE49-F238E27FC236}">
                <a16:creationId xmlns:a16="http://schemas.microsoft.com/office/drawing/2014/main" id="{F9D60D4A-77B1-4A65-AC13-9865B4814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945" y="5264695"/>
            <a:ext cx="1225155" cy="1225155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EF84891-497D-4BCD-9A77-DF338C7AF321}"/>
              </a:ext>
            </a:extLst>
          </p:cNvPr>
          <p:cNvCxnSpPr>
            <a:cxnSpLocks/>
          </p:cNvCxnSpPr>
          <p:nvPr/>
        </p:nvCxnSpPr>
        <p:spPr>
          <a:xfrm>
            <a:off x="3143672" y="2628507"/>
            <a:ext cx="7067128" cy="121456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Видеокамера">
            <a:extLst>
              <a:ext uri="{FF2B5EF4-FFF2-40B4-BE49-F238E27FC236}">
                <a16:creationId xmlns:a16="http://schemas.microsoft.com/office/drawing/2014/main" id="{DE045703-16B3-40E8-97CC-4CD942551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43666" flipH="1">
            <a:off x="8529157" y="1477606"/>
            <a:ext cx="914400" cy="91440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2CAE51D-EE4D-47EB-A99B-882A0415A8A8}"/>
              </a:ext>
            </a:extLst>
          </p:cNvPr>
          <p:cNvCxnSpPr>
            <a:cxnSpLocks/>
          </p:cNvCxnSpPr>
          <p:nvPr/>
        </p:nvCxnSpPr>
        <p:spPr>
          <a:xfrm flipH="1">
            <a:off x="2559152" y="2393082"/>
            <a:ext cx="6201145" cy="175599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C28D3D3-3A78-4340-A44D-1A01F5DB67DE}"/>
              </a:ext>
            </a:extLst>
          </p:cNvPr>
          <p:cNvCxnSpPr>
            <a:cxnSpLocks/>
          </p:cNvCxnSpPr>
          <p:nvPr/>
        </p:nvCxnSpPr>
        <p:spPr>
          <a:xfrm>
            <a:off x="8760296" y="2393081"/>
            <a:ext cx="144016" cy="399499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: загнутый угол 18">
            <a:extLst>
              <a:ext uri="{FF2B5EF4-FFF2-40B4-BE49-F238E27FC236}">
                <a16:creationId xmlns:a16="http://schemas.microsoft.com/office/drawing/2014/main" id="{E8E6A55D-2108-4D89-B781-C988C738CB58}"/>
              </a:ext>
            </a:extLst>
          </p:cNvPr>
          <p:cNvSpPr/>
          <p:nvPr/>
        </p:nvSpPr>
        <p:spPr>
          <a:xfrm rot="2246130">
            <a:off x="7308229" y="4358399"/>
            <a:ext cx="1566407" cy="1366112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CBD1B-CB35-4B02-B4AD-E44113324E1F}"/>
              </a:ext>
            </a:extLst>
          </p:cNvPr>
          <p:cNvSpPr txBox="1"/>
          <p:nvPr/>
        </p:nvSpPr>
        <p:spPr>
          <a:xfrm>
            <a:off x="7158423" y="4370343"/>
            <a:ext cx="1837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Код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ППЭ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 аудитории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609603-2331-4B87-AD5B-769D2AC242FE}"/>
              </a:ext>
            </a:extLst>
          </p:cNvPr>
          <p:cNvSpPr txBox="1"/>
          <p:nvPr/>
        </p:nvSpPr>
        <p:spPr>
          <a:xfrm>
            <a:off x="1271464" y="908778"/>
            <a:ext cx="97369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600" b="1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</a:lstStyle>
          <a:p>
            <a:r>
              <a:rPr lang="ru-RU" dirty="0"/>
              <a:t>Расположение видеокамер. Стол организатора. Видно все ЭМ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D21AB-43FA-4F4B-9898-A32AAB52F16A}"/>
              </a:ext>
            </a:extLst>
          </p:cNvPr>
          <p:cNvSpPr txBox="1"/>
          <p:nvPr/>
        </p:nvSpPr>
        <p:spPr>
          <a:xfrm>
            <a:off x="1379080" y="5875246"/>
            <a:ext cx="44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Лица, привлекаемые к проведению ГИА</a:t>
            </a:r>
          </a:p>
        </p:txBody>
      </p:sp>
    </p:spTree>
    <p:extLst>
      <p:ext uri="{BB962C8B-B14F-4D97-AF65-F5344CB8AC3E}">
        <p14:creationId xmlns:p14="http://schemas.microsoft.com/office/powerpoint/2010/main" val="20130266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30925B-7189-474E-99B3-55BC69E9265F}"/>
              </a:ext>
            </a:extLst>
          </p:cNvPr>
          <p:cNvSpPr/>
          <p:nvPr/>
        </p:nvSpPr>
        <p:spPr>
          <a:xfrm rot="870253">
            <a:off x="5126800" y="3376304"/>
            <a:ext cx="3888432" cy="223224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DD101-7B14-41FB-8C25-364040B78818}"/>
              </a:ext>
            </a:extLst>
          </p:cNvPr>
          <p:cNvSpPr txBox="1"/>
          <p:nvPr/>
        </p:nvSpPr>
        <p:spPr>
          <a:xfrm>
            <a:off x="5303913" y="3612240"/>
            <a:ext cx="247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Стол штаба ГИА</a:t>
            </a:r>
          </a:p>
        </p:txBody>
      </p:sp>
      <p:pic>
        <p:nvPicPr>
          <p:cNvPr id="8" name="Рисунок 7" descr="Видеокамера">
            <a:extLst>
              <a:ext uri="{FF2B5EF4-FFF2-40B4-BE49-F238E27FC236}">
                <a16:creationId xmlns:a16="http://schemas.microsoft.com/office/drawing/2014/main" id="{189BAB99-0F9F-41E4-8959-5AB078F43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64139">
            <a:off x="2355432" y="1869371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959C89-9243-416C-9958-F69CC694B4B3}"/>
              </a:ext>
            </a:extLst>
          </p:cNvPr>
          <p:cNvSpPr txBox="1"/>
          <p:nvPr/>
        </p:nvSpPr>
        <p:spPr>
          <a:xfrm>
            <a:off x="1379080" y="5875246"/>
            <a:ext cx="44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Лица, привлекаемые к проведению ГИА</a:t>
            </a:r>
          </a:p>
        </p:txBody>
      </p:sp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876B7DC8-6B28-47B0-B6A2-BBB395886E9C}"/>
              </a:ext>
            </a:extLst>
          </p:cNvPr>
          <p:cNvSpPr/>
          <p:nvPr/>
        </p:nvSpPr>
        <p:spPr>
          <a:xfrm rot="2246130">
            <a:off x="5949142" y="4144531"/>
            <a:ext cx="955802" cy="123333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07CB9-AF1F-49AC-9F6D-ABBBA92EFC6B}"/>
              </a:ext>
            </a:extLst>
          </p:cNvPr>
          <p:cNvSpPr txBox="1"/>
          <p:nvPr/>
        </p:nvSpPr>
        <p:spPr>
          <a:xfrm>
            <a:off x="6054191" y="4530367"/>
            <a:ext cx="74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ЭМ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D7B8173-3A5D-4BD7-BA9D-929BE153B75D}"/>
              </a:ext>
            </a:extLst>
          </p:cNvPr>
          <p:cNvCxnSpPr>
            <a:cxnSpLocks/>
          </p:cNvCxnSpPr>
          <p:nvPr/>
        </p:nvCxnSpPr>
        <p:spPr>
          <a:xfrm>
            <a:off x="3143672" y="2628506"/>
            <a:ext cx="4098018" cy="391040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Мужчина">
            <a:extLst>
              <a:ext uri="{FF2B5EF4-FFF2-40B4-BE49-F238E27FC236}">
                <a16:creationId xmlns:a16="http://schemas.microsoft.com/office/drawing/2014/main" id="{F9D60D4A-77B1-4A65-AC13-9865B4814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945" y="5264695"/>
            <a:ext cx="1225155" cy="1225155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EF84891-497D-4BCD-9A77-DF338C7AF321}"/>
              </a:ext>
            </a:extLst>
          </p:cNvPr>
          <p:cNvCxnSpPr>
            <a:cxnSpLocks/>
          </p:cNvCxnSpPr>
          <p:nvPr/>
        </p:nvCxnSpPr>
        <p:spPr>
          <a:xfrm>
            <a:off x="3143672" y="2628507"/>
            <a:ext cx="7067128" cy="121456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Видеокамера">
            <a:extLst>
              <a:ext uri="{FF2B5EF4-FFF2-40B4-BE49-F238E27FC236}">
                <a16:creationId xmlns:a16="http://schemas.microsoft.com/office/drawing/2014/main" id="{DE045703-16B3-40E8-97CC-4CD942551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43666" flipH="1">
            <a:off x="8529157" y="1477606"/>
            <a:ext cx="914400" cy="91440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2CAE51D-EE4D-47EB-A99B-882A0415A8A8}"/>
              </a:ext>
            </a:extLst>
          </p:cNvPr>
          <p:cNvCxnSpPr>
            <a:cxnSpLocks/>
          </p:cNvCxnSpPr>
          <p:nvPr/>
        </p:nvCxnSpPr>
        <p:spPr>
          <a:xfrm flipH="1">
            <a:off x="2559152" y="2393082"/>
            <a:ext cx="6201145" cy="175599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C28D3D3-3A78-4340-A44D-1A01F5DB67DE}"/>
              </a:ext>
            </a:extLst>
          </p:cNvPr>
          <p:cNvCxnSpPr>
            <a:cxnSpLocks/>
          </p:cNvCxnSpPr>
          <p:nvPr/>
        </p:nvCxnSpPr>
        <p:spPr>
          <a:xfrm>
            <a:off x="8760296" y="2393081"/>
            <a:ext cx="144016" cy="399499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: загнутый угол 18">
            <a:extLst>
              <a:ext uri="{FF2B5EF4-FFF2-40B4-BE49-F238E27FC236}">
                <a16:creationId xmlns:a16="http://schemas.microsoft.com/office/drawing/2014/main" id="{E8E6A55D-2108-4D89-B781-C988C738CB58}"/>
              </a:ext>
            </a:extLst>
          </p:cNvPr>
          <p:cNvSpPr/>
          <p:nvPr/>
        </p:nvSpPr>
        <p:spPr>
          <a:xfrm rot="2246130">
            <a:off x="7308229" y="4358399"/>
            <a:ext cx="1566407" cy="1366112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CBD1B-CB35-4B02-B4AD-E44113324E1F}"/>
              </a:ext>
            </a:extLst>
          </p:cNvPr>
          <p:cNvSpPr txBox="1"/>
          <p:nvPr/>
        </p:nvSpPr>
        <p:spPr>
          <a:xfrm>
            <a:off x="7158423" y="4370343"/>
            <a:ext cx="1837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Код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ППЭ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 аудитории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609603-2331-4B87-AD5B-769D2AC242FE}"/>
              </a:ext>
            </a:extLst>
          </p:cNvPr>
          <p:cNvSpPr txBox="1"/>
          <p:nvPr/>
        </p:nvSpPr>
        <p:spPr>
          <a:xfrm>
            <a:off x="1271464" y="908778"/>
            <a:ext cx="85763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600" b="1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</a:lstStyle>
          <a:p>
            <a:r>
              <a:rPr lang="ru-RU" dirty="0"/>
              <a:t>Расположение видеокамер. Стол штаба. Видно все ЭМ</a:t>
            </a:r>
          </a:p>
        </p:txBody>
      </p:sp>
    </p:spTree>
    <p:extLst>
      <p:ext uri="{BB962C8B-B14F-4D97-AF65-F5344CB8AC3E}">
        <p14:creationId xmlns:p14="http://schemas.microsoft.com/office/powerpoint/2010/main" val="4283824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0482480-1D23-4F68-A1E3-F13B3B1DF5FF}"/>
              </a:ext>
            </a:extLst>
          </p:cNvPr>
          <p:cNvGrpSpPr/>
          <p:nvPr/>
        </p:nvGrpSpPr>
        <p:grpSpPr>
          <a:xfrm>
            <a:off x="6926103" y="3142400"/>
            <a:ext cx="4125925" cy="2389779"/>
            <a:chOff x="7181368" y="3180788"/>
            <a:chExt cx="3224481" cy="2125015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4730925B-7189-474E-99B3-55BC69E9265F}"/>
                </a:ext>
              </a:extLst>
            </p:cNvPr>
            <p:cNvSpPr/>
            <p:nvPr/>
          </p:nvSpPr>
          <p:spPr>
            <a:xfrm>
              <a:off x="7181368" y="3180788"/>
              <a:ext cx="3224481" cy="181124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7A5EEB57-3BA7-4674-A6CA-A7B641AA60DF}"/>
                </a:ext>
              </a:extLst>
            </p:cNvPr>
            <p:cNvGrpSpPr/>
            <p:nvPr/>
          </p:nvGrpSpPr>
          <p:grpSpPr>
            <a:xfrm>
              <a:off x="8403072" y="4072464"/>
              <a:ext cx="955802" cy="1233339"/>
              <a:chOff x="5921418" y="4479449"/>
              <a:chExt cx="955802" cy="1233339"/>
            </a:xfrm>
          </p:grpSpPr>
          <p:sp>
            <p:nvSpPr>
              <p:cNvPr id="12" name="Прямоугольник: загнутый угол 11">
                <a:extLst>
                  <a:ext uri="{FF2B5EF4-FFF2-40B4-BE49-F238E27FC236}">
                    <a16:creationId xmlns:a16="http://schemas.microsoft.com/office/drawing/2014/main" id="{876B7DC8-6B28-47B0-B6A2-BBB395886E9C}"/>
                  </a:ext>
                </a:extLst>
              </p:cNvPr>
              <p:cNvSpPr/>
              <p:nvPr/>
            </p:nvSpPr>
            <p:spPr>
              <a:xfrm rot="2246130">
                <a:off x="5921418" y="4479449"/>
                <a:ext cx="955802" cy="1233339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F07CB9-AF1F-49AC-9F6D-ABBBA92EFC6B}"/>
                  </a:ext>
                </a:extLst>
              </p:cNvPr>
              <p:cNvSpPr txBox="1"/>
              <p:nvPr/>
            </p:nvSpPr>
            <p:spPr>
              <a:xfrm>
                <a:off x="6054191" y="4530367"/>
                <a:ext cx="7457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chemeClr val="tx2">
                        <a:lumMod val="75000"/>
                      </a:schemeClr>
                    </a:solidFill>
                    <a:latin typeface="Philosopher" panose="00000500000000000000" pitchFamily="2" charset="-52"/>
                    <a:ea typeface="Cambria" panose="02040503050406030204" pitchFamily="18" charset="0"/>
                  </a:rPr>
                  <a:t>ЭМ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D1DD101-7B14-41FB-8C25-364040B78818}"/>
              </a:ext>
            </a:extLst>
          </p:cNvPr>
          <p:cNvSpPr txBox="1"/>
          <p:nvPr/>
        </p:nvSpPr>
        <p:spPr>
          <a:xfrm>
            <a:off x="7214119" y="3158556"/>
            <a:ext cx="3837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Стол </a:t>
            </a:r>
            <a:br>
              <a:rPr lang="ru-RU" sz="2400" b="1" dirty="0">
                <a:solidFill>
                  <a:schemeClr val="bg1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штаба/организатора  ГИА</a:t>
            </a:r>
          </a:p>
        </p:txBody>
      </p:sp>
      <p:pic>
        <p:nvPicPr>
          <p:cNvPr id="8" name="Рисунок 7" descr="Видеокамера">
            <a:extLst>
              <a:ext uri="{FF2B5EF4-FFF2-40B4-BE49-F238E27FC236}">
                <a16:creationId xmlns:a16="http://schemas.microsoft.com/office/drawing/2014/main" id="{189BAB99-0F9F-41E4-8959-5AB078F43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64139">
            <a:off x="197090" y="1572933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959C89-9243-416C-9958-F69CC694B4B3}"/>
              </a:ext>
            </a:extLst>
          </p:cNvPr>
          <p:cNvSpPr txBox="1"/>
          <p:nvPr/>
        </p:nvSpPr>
        <p:spPr>
          <a:xfrm>
            <a:off x="1379080" y="5875246"/>
            <a:ext cx="44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Лица, привлекаемые к проведению ГИА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D7B8173-3A5D-4BD7-BA9D-929BE153B75D}"/>
              </a:ext>
            </a:extLst>
          </p:cNvPr>
          <p:cNvCxnSpPr>
            <a:cxnSpLocks/>
          </p:cNvCxnSpPr>
          <p:nvPr/>
        </p:nvCxnSpPr>
        <p:spPr>
          <a:xfrm>
            <a:off x="973018" y="2384095"/>
            <a:ext cx="3497287" cy="410575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Мужчина">
            <a:extLst>
              <a:ext uri="{FF2B5EF4-FFF2-40B4-BE49-F238E27FC236}">
                <a16:creationId xmlns:a16="http://schemas.microsoft.com/office/drawing/2014/main" id="{F9D60D4A-77B1-4A65-AC13-9865B4814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1945" y="5264695"/>
            <a:ext cx="1225155" cy="1225155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EF84891-497D-4BCD-9A77-DF338C7AF32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075965" y="2206832"/>
            <a:ext cx="10636659" cy="71811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Видеокамера">
            <a:extLst>
              <a:ext uri="{FF2B5EF4-FFF2-40B4-BE49-F238E27FC236}">
                <a16:creationId xmlns:a16="http://schemas.microsoft.com/office/drawing/2014/main" id="{DE045703-16B3-40E8-97CC-4CD942551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43666" flipH="1">
            <a:off x="11047856" y="1437466"/>
            <a:ext cx="914400" cy="91440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2CAE51D-EE4D-47EB-A99B-882A0415A8A8}"/>
              </a:ext>
            </a:extLst>
          </p:cNvPr>
          <p:cNvCxnSpPr>
            <a:cxnSpLocks/>
          </p:cNvCxnSpPr>
          <p:nvPr/>
        </p:nvCxnSpPr>
        <p:spPr>
          <a:xfrm flipH="1">
            <a:off x="335360" y="2231048"/>
            <a:ext cx="11002460" cy="63928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C28D3D3-3A78-4340-A44D-1A01F5DB67DE}"/>
              </a:ext>
            </a:extLst>
          </p:cNvPr>
          <p:cNvCxnSpPr>
            <a:cxnSpLocks/>
          </p:cNvCxnSpPr>
          <p:nvPr/>
        </p:nvCxnSpPr>
        <p:spPr>
          <a:xfrm flipH="1">
            <a:off x="10285430" y="2253444"/>
            <a:ext cx="1054615" cy="39911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5609603-2331-4B87-AD5B-769D2AC242FE}"/>
              </a:ext>
            </a:extLst>
          </p:cNvPr>
          <p:cNvSpPr txBox="1"/>
          <p:nvPr/>
        </p:nvSpPr>
        <p:spPr>
          <a:xfrm>
            <a:off x="1271464" y="908778"/>
            <a:ext cx="71593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600" b="1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</a:lstStyle>
          <a:p>
            <a:r>
              <a:rPr lang="ru-RU" dirty="0"/>
              <a:t>Расположение видеокамер. Компоновка ППЭ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7D4FAD4-47BE-4BA7-9AB0-5FF26BEB3FC6}"/>
              </a:ext>
            </a:extLst>
          </p:cNvPr>
          <p:cNvGrpSpPr/>
          <p:nvPr/>
        </p:nvGrpSpPr>
        <p:grpSpPr>
          <a:xfrm>
            <a:off x="3354774" y="3027435"/>
            <a:ext cx="3224481" cy="1811244"/>
            <a:chOff x="7181368" y="3180788"/>
            <a:chExt cx="3224481" cy="1811244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604764-E266-4056-9F03-51DA9D13E0FF}"/>
                </a:ext>
              </a:extLst>
            </p:cNvPr>
            <p:cNvSpPr/>
            <p:nvPr/>
          </p:nvSpPr>
          <p:spPr>
            <a:xfrm>
              <a:off x="7181368" y="3180788"/>
              <a:ext cx="3224481" cy="181124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C36DA958-99C1-435B-A4D0-BFDECA48C587}"/>
                </a:ext>
              </a:extLst>
            </p:cNvPr>
            <p:cNvGrpSpPr/>
            <p:nvPr/>
          </p:nvGrpSpPr>
          <p:grpSpPr>
            <a:xfrm>
              <a:off x="7623183" y="3595204"/>
              <a:ext cx="955802" cy="1233339"/>
              <a:chOff x="5141529" y="4002189"/>
              <a:chExt cx="955802" cy="1233339"/>
            </a:xfrm>
          </p:grpSpPr>
          <p:sp>
            <p:nvSpPr>
              <p:cNvPr id="34" name="Прямоугольник: загнутый угол 33">
                <a:extLst>
                  <a:ext uri="{FF2B5EF4-FFF2-40B4-BE49-F238E27FC236}">
                    <a16:creationId xmlns:a16="http://schemas.microsoft.com/office/drawing/2014/main" id="{10D835D2-BE26-4AB2-AECC-E726E6AB16A8}"/>
                  </a:ext>
                </a:extLst>
              </p:cNvPr>
              <p:cNvSpPr/>
              <p:nvPr/>
            </p:nvSpPr>
            <p:spPr>
              <a:xfrm rot="2246130">
                <a:off x="5141529" y="4002189"/>
                <a:ext cx="955802" cy="1233339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01D6F3-FA0B-4632-AA0E-00D27995B57F}"/>
                  </a:ext>
                </a:extLst>
              </p:cNvPr>
              <p:cNvSpPr txBox="1"/>
              <p:nvPr/>
            </p:nvSpPr>
            <p:spPr>
              <a:xfrm>
                <a:off x="5218170" y="4374021"/>
                <a:ext cx="7457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chemeClr val="tx2">
                        <a:lumMod val="75000"/>
                      </a:schemeClr>
                    </a:solidFill>
                    <a:latin typeface="Philosopher" panose="00000500000000000000" pitchFamily="2" charset="-52"/>
                    <a:ea typeface="Cambria" panose="02040503050406030204" pitchFamily="18" charset="0"/>
                  </a:rPr>
                  <a:t>ЭМ</a:t>
                </a: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3351641-7C9A-4369-A7F6-2FC930A3A051}"/>
              </a:ext>
            </a:extLst>
          </p:cNvPr>
          <p:cNvSpPr txBox="1"/>
          <p:nvPr/>
        </p:nvSpPr>
        <p:spPr>
          <a:xfrm>
            <a:off x="3589781" y="2892812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Стол участника ГИА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FF7C630-1605-4B03-A6BB-286FDE440671}"/>
              </a:ext>
            </a:extLst>
          </p:cNvPr>
          <p:cNvGrpSpPr/>
          <p:nvPr/>
        </p:nvGrpSpPr>
        <p:grpSpPr>
          <a:xfrm>
            <a:off x="4811089" y="3753916"/>
            <a:ext cx="1837554" cy="1366112"/>
            <a:chOff x="7158423" y="4358398"/>
            <a:chExt cx="1837554" cy="1366112"/>
          </a:xfrm>
        </p:grpSpPr>
        <p:sp>
          <p:nvSpPr>
            <p:cNvPr id="19" name="Прямоугольник: загнутый угол 18">
              <a:extLst>
                <a:ext uri="{FF2B5EF4-FFF2-40B4-BE49-F238E27FC236}">
                  <a16:creationId xmlns:a16="http://schemas.microsoft.com/office/drawing/2014/main" id="{E8E6A55D-2108-4D89-B781-C988C738CB58}"/>
                </a:ext>
              </a:extLst>
            </p:cNvPr>
            <p:cNvSpPr/>
            <p:nvPr/>
          </p:nvSpPr>
          <p:spPr>
            <a:xfrm rot="2246130">
              <a:off x="7307766" y="4358398"/>
              <a:ext cx="1566407" cy="1366112"/>
            </a:xfrm>
            <a:prstGeom prst="foldedCorner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4CBD1B-CB35-4B02-B4AD-E44113324E1F}"/>
                </a:ext>
              </a:extLst>
            </p:cNvPr>
            <p:cNvSpPr txBox="1"/>
            <p:nvPr/>
          </p:nvSpPr>
          <p:spPr>
            <a:xfrm>
              <a:off x="7158423" y="4370343"/>
              <a:ext cx="18375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Philosopher" panose="00000500000000000000" pitchFamily="2" charset="-52"/>
                  <a:ea typeface="Cambria" panose="02040503050406030204" pitchFamily="18" charset="0"/>
                </a:rPr>
                <a:t>Код</a:t>
              </a:r>
              <a:b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Philosopher" panose="00000500000000000000" pitchFamily="2" charset="-52"/>
                  <a:ea typeface="Cambria" panose="02040503050406030204" pitchFamily="18" charset="0"/>
                </a:rPr>
              </a:br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Philosopher" panose="00000500000000000000" pitchFamily="2" charset="-52"/>
                  <a:ea typeface="Cambria" panose="02040503050406030204" pitchFamily="18" charset="0"/>
                </a:rPr>
                <a:t>ППЭ</a:t>
              </a:r>
            </a:p>
            <a:p>
              <a:pPr algn="ctr"/>
              <a:r>
                <a:rPr lang="ru-RU" sz="2000" b="1" dirty="0">
                  <a:solidFill>
                    <a:schemeClr val="tx2">
                      <a:lumMod val="75000"/>
                    </a:schemeClr>
                  </a:solidFill>
                  <a:latin typeface="Philosopher" panose="00000500000000000000" pitchFamily="2" charset="-52"/>
                  <a:ea typeface="Cambria" panose="02040503050406030204" pitchFamily="18" charset="0"/>
                </a:rPr>
                <a:t>и аудитории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724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1271464" y="1556793"/>
            <a:ext cx="1039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Скачать </a:t>
            </a:r>
            <a:r>
              <a:rPr lang="en-US" dirty="0" err="1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из защищенного облака, папка: </a:t>
            </a:r>
            <a:r>
              <a:rPr lang="ru-RU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«Программное обеспечение/ГИА/Видеонаблюдение в ППЭ на дому»</a:t>
            </a:r>
            <a:r>
              <a:rPr lang="ru-RU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;</a:t>
            </a:r>
          </a:p>
          <a:p>
            <a:pPr marL="285750" indent="-285750">
              <a:buBlip>
                <a:blip r:embed="rId2"/>
              </a:buBlip>
            </a:pPr>
            <a:r>
              <a:rPr lang="ru-RU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Запустить программу установки; </a:t>
            </a:r>
          </a:p>
          <a:p>
            <a:pPr marL="285750" indent="-285750">
              <a:buBlip>
                <a:blip r:embed="rId2"/>
              </a:buBlip>
            </a:pPr>
            <a:r>
              <a:rPr lang="ru-RU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Следовать инструкциям программы установки.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8CA993D-ECE5-482C-B8C5-3524BC9C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776" y="2879053"/>
            <a:ext cx="4328025" cy="33652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BBF6DC9-24E4-4F9E-BE29-D62C60F5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01" y="2879053"/>
            <a:ext cx="4328025" cy="336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4C03B-ACD2-4498-82DF-0F1A81119255}"/>
              </a:ext>
            </a:extLst>
          </p:cNvPr>
          <p:cNvSpPr txBox="1"/>
          <p:nvPr/>
        </p:nvSpPr>
        <p:spPr>
          <a:xfrm>
            <a:off x="1271464" y="908778"/>
            <a:ext cx="44370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600" b="1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ContaCam</a:t>
            </a:r>
            <a:r>
              <a:rPr lang="en-US" dirty="0"/>
              <a:t> </a:t>
            </a:r>
            <a:r>
              <a:rPr lang="ru-RU" dirty="0"/>
              <a:t>7</a:t>
            </a:r>
            <a:r>
              <a:rPr lang="en-US" dirty="0"/>
              <a:t>.</a:t>
            </a:r>
            <a:r>
              <a:rPr lang="ru-RU" dirty="0"/>
              <a:t>7</a:t>
            </a:r>
            <a:r>
              <a:rPr lang="en-US" dirty="0"/>
              <a:t>.</a:t>
            </a:r>
            <a:r>
              <a:rPr lang="ru-RU" dirty="0"/>
              <a:t>0</a:t>
            </a:r>
            <a:r>
              <a:rPr lang="en-US" dirty="0"/>
              <a:t> - </a:t>
            </a:r>
            <a:r>
              <a:rPr lang="ru-RU" dirty="0"/>
              <a:t>Установка</a:t>
            </a:r>
          </a:p>
        </p:txBody>
      </p:sp>
    </p:spTree>
    <p:extLst>
      <p:ext uri="{BB962C8B-B14F-4D97-AF65-F5344CB8AC3E}">
        <p14:creationId xmlns:p14="http://schemas.microsoft.com/office/powerpoint/2010/main" val="2343688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DBD26F-8EBA-4B8C-814C-EA4166351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2492896"/>
            <a:ext cx="5019675" cy="4019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351583" y="1473167"/>
            <a:ext cx="8044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Blip>
                <a:blip r:embed="rId3"/>
              </a:buBlip>
              <a:defRPr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</a:lstStyle>
          <a:p>
            <a:r>
              <a:rPr lang="ru-RU" dirty="0"/>
              <a:t>Перейти в меню </a:t>
            </a:r>
            <a:r>
              <a:rPr lang="en-US" b="1" dirty="0">
                <a:solidFill>
                  <a:srgbClr val="A42727"/>
                </a:solidFill>
              </a:rPr>
              <a:t>[</a:t>
            </a:r>
            <a:r>
              <a:rPr lang="ru-RU" b="1" dirty="0">
                <a:solidFill>
                  <a:srgbClr val="A42727"/>
                </a:solidFill>
              </a:rPr>
              <a:t>Настройки</a:t>
            </a:r>
            <a:r>
              <a:rPr lang="en-US" b="1" dirty="0">
                <a:solidFill>
                  <a:srgbClr val="A42727"/>
                </a:solidFill>
              </a:rPr>
              <a:t>]</a:t>
            </a:r>
            <a:r>
              <a:rPr lang="ru-RU" dirty="0"/>
              <a:t> и выбрать пункт </a:t>
            </a:r>
            <a:r>
              <a:rPr lang="en-US" b="1" dirty="0">
                <a:solidFill>
                  <a:srgbClr val="A42727"/>
                </a:solidFill>
              </a:rPr>
              <a:t>[</a:t>
            </a:r>
            <a:r>
              <a:rPr lang="ru-RU" b="1" dirty="0">
                <a:solidFill>
                  <a:srgbClr val="A42727"/>
                </a:solidFill>
              </a:rPr>
              <a:t>Общие настройки</a:t>
            </a:r>
            <a:r>
              <a:rPr lang="en-US" b="1" dirty="0">
                <a:solidFill>
                  <a:srgbClr val="A42727"/>
                </a:solidFill>
              </a:rPr>
              <a:t>]</a:t>
            </a:r>
            <a:r>
              <a:rPr lang="ru-RU" dirty="0"/>
              <a:t>;</a:t>
            </a:r>
          </a:p>
          <a:p>
            <a:r>
              <a:rPr lang="ru-RU" dirty="0"/>
              <a:t>Установить «флажки» в разделе </a:t>
            </a:r>
            <a:r>
              <a:rPr lang="en-US" b="1" dirty="0">
                <a:solidFill>
                  <a:srgbClr val="166824"/>
                </a:solidFill>
              </a:rPr>
              <a:t>[</a:t>
            </a:r>
            <a:r>
              <a:rPr lang="ru-RU" b="1" dirty="0">
                <a:solidFill>
                  <a:srgbClr val="166824"/>
                </a:solidFill>
              </a:rPr>
              <a:t>Общие</a:t>
            </a:r>
            <a:r>
              <a:rPr lang="en-US" b="1" dirty="0">
                <a:solidFill>
                  <a:srgbClr val="166824"/>
                </a:solidFill>
              </a:rPr>
              <a:t>]</a:t>
            </a:r>
            <a:r>
              <a:rPr lang="ru-RU" dirty="0"/>
              <a:t> так, как показано на скриншоте;</a:t>
            </a:r>
          </a:p>
          <a:p>
            <a:r>
              <a:rPr lang="ru-RU" dirty="0"/>
              <a:t>При необходимости, можно изменить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Корневой каталог всех камер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]</a:t>
            </a:r>
            <a:r>
              <a:rPr lang="ru-RU" dirty="0"/>
              <a:t>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062C5FA-94CC-4DBC-9D4C-2889DE48D961}"/>
              </a:ext>
            </a:extLst>
          </p:cNvPr>
          <p:cNvSpPr/>
          <p:nvPr/>
        </p:nvSpPr>
        <p:spPr>
          <a:xfrm>
            <a:off x="3932214" y="2837717"/>
            <a:ext cx="4896544" cy="1008112"/>
          </a:xfrm>
          <a:prstGeom prst="roundRect">
            <a:avLst>
              <a:gd name="adj" fmla="val 4706"/>
            </a:avLst>
          </a:prstGeom>
          <a:noFill/>
          <a:ln>
            <a:solidFill>
              <a:srgbClr val="166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55187F6-5AF6-428C-B29D-34A7156334F0}"/>
              </a:ext>
            </a:extLst>
          </p:cNvPr>
          <p:cNvSpPr/>
          <p:nvPr/>
        </p:nvSpPr>
        <p:spPr>
          <a:xfrm>
            <a:off x="3925317" y="4017838"/>
            <a:ext cx="4896544" cy="504056"/>
          </a:xfrm>
          <a:prstGeom prst="roundRect">
            <a:avLst>
              <a:gd name="adj" fmla="val 8693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86E814-4618-4905-9E73-78C9A5D9209C}"/>
              </a:ext>
            </a:extLst>
          </p:cNvPr>
          <p:cNvSpPr txBox="1"/>
          <p:nvPr/>
        </p:nvSpPr>
        <p:spPr>
          <a:xfrm>
            <a:off x="1271464" y="908778"/>
            <a:ext cx="44149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600" b="1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ContaCam</a:t>
            </a:r>
            <a:r>
              <a:rPr lang="en-US" dirty="0"/>
              <a:t> </a:t>
            </a:r>
            <a:r>
              <a:rPr lang="ru-RU" dirty="0"/>
              <a:t>7</a:t>
            </a:r>
            <a:r>
              <a:rPr lang="en-US" dirty="0"/>
              <a:t>.</a:t>
            </a:r>
            <a:r>
              <a:rPr lang="ru-RU" dirty="0"/>
              <a:t>7</a:t>
            </a:r>
            <a:r>
              <a:rPr lang="en-US" dirty="0"/>
              <a:t>.</a:t>
            </a:r>
            <a:r>
              <a:rPr lang="ru-RU" dirty="0"/>
              <a:t>0</a:t>
            </a:r>
            <a:r>
              <a:rPr lang="en-US" dirty="0"/>
              <a:t> - </a:t>
            </a:r>
            <a:r>
              <a:rPr lang="ru-RU" dirty="0"/>
              <a:t>Настройка</a:t>
            </a:r>
          </a:p>
        </p:txBody>
      </p:sp>
    </p:spTree>
    <p:extLst>
      <p:ext uri="{BB962C8B-B14F-4D97-AF65-F5344CB8AC3E}">
        <p14:creationId xmlns:p14="http://schemas.microsoft.com/office/powerpoint/2010/main" val="1901679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6E08EF-EF9D-45FF-AF89-E5807F9F9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62" t="15574" r="24801" b="39920"/>
          <a:stretch/>
        </p:blipFill>
        <p:spPr>
          <a:xfrm>
            <a:off x="3650883" y="2132857"/>
            <a:ext cx="4993121" cy="4199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3472" y="857616"/>
            <a:ext cx="4204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-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Настройка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19" y="1556792"/>
            <a:ext cx="7121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Перейти в меню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Захват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и выбрать подключенную камеру в подменю.</a:t>
            </a: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35CF940F-5D89-4678-92E3-C98480D41A9C}"/>
              </a:ext>
            </a:extLst>
          </p:cNvPr>
          <p:cNvSpPr/>
          <p:nvPr/>
        </p:nvSpPr>
        <p:spPr>
          <a:xfrm>
            <a:off x="2855640" y="2618251"/>
            <a:ext cx="1702454" cy="226979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359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7569" y="980729"/>
            <a:ext cx="7385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Настройка (основные настройки)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19" y="1556792"/>
            <a:ext cx="74430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После запуска камеры (будет отображено окно с видеопотоком),</a:t>
            </a:r>
            <a:b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необходимо перейти в меню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Настройки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и выбрать пункт</a:t>
            </a:r>
            <a:b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Камера основные настройки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Настроить раздел 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Использование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так, как показано на скриншоте.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При необходимости, можно сменить 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Имя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камеры.</a:t>
            </a:r>
            <a:b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1600" i="1" dirty="0">
                <a:solidFill>
                  <a:srgbClr val="005E9E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Внимание! Имя камеры необходимо указывать на латинице. В противном</a:t>
            </a:r>
            <a:br>
              <a:rPr lang="ru-RU" sz="1600" i="1" dirty="0">
                <a:solidFill>
                  <a:srgbClr val="005E9E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1600" i="1" dirty="0">
                <a:solidFill>
                  <a:srgbClr val="005E9E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случае каталог для сохранения видеофайлов будет создан некорректно.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i="1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Все остальные настройки необходимо 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оставить без изменений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903485-665D-48E0-9765-66DD72DDD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049"/>
          <a:stretch/>
        </p:blipFill>
        <p:spPr>
          <a:xfrm>
            <a:off x="3134849" y="4221088"/>
            <a:ext cx="5831644" cy="192040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6E37B9-0AA8-493D-BED9-9FC50B4D5E04}"/>
              </a:ext>
            </a:extLst>
          </p:cNvPr>
          <p:cNvSpPr/>
          <p:nvPr/>
        </p:nvSpPr>
        <p:spPr>
          <a:xfrm>
            <a:off x="3287688" y="5229201"/>
            <a:ext cx="1152128" cy="307313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87383D1-DF6C-45B8-9899-972E4816F997}"/>
              </a:ext>
            </a:extLst>
          </p:cNvPr>
          <p:cNvSpPr/>
          <p:nvPr/>
        </p:nvSpPr>
        <p:spPr>
          <a:xfrm>
            <a:off x="5159896" y="5723616"/>
            <a:ext cx="3672408" cy="307313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80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0750DC-1562-422D-A43B-F4360310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2233739"/>
            <a:ext cx="5400600" cy="4158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9" y="980729"/>
            <a:ext cx="7951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Настройка (расширенные настройки)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3"/>
            <a:ext cx="7520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 меню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Настройки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выбрать пункт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Камера расширенные настройки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Настроить разделы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Автостарт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Аудио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так, как показано на скриншоте.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5994F90-3B9C-4A1D-9B98-DAC14C344979}"/>
              </a:ext>
            </a:extLst>
          </p:cNvPr>
          <p:cNvSpPr/>
          <p:nvPr/>
        </p:nvSpPr>
        <p:spPr>
          <a:xfrm>
            <a:off x="3503712" y="2936710"/>
            <a:ext cx="2160240" cy="348275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AC91A27-D94B-4179-9865-6CE11C87FC06}"/>
              </a:ext>
            </a:extLst>
          </p:cNvPr>
          <p:cNvSpPr/>
          <p:nvPr/>
        </p:nvSpPr>
        <p:spPr>
          <a:xfrm>
            <a:off x="5951984" y="2936709"/>
            <a:ext cx="2160240" cy="276268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28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F5BA5F-A72A-4FA6-964E-FEE21668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2532900"/>
            <a:ext cx="5184577" cy="39924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23AF54-ACB1-4C2B-9CE4-C8BB871AA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36" y="2492896"/>
            <a:ext cx="2562225" cy="171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9" y="980729"/>
            <a:ext cx="7951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Настройка (расширенные настройки)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3"/>
            <a:ext cx="7840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Нажать на кнопку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Видео Размер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&amp;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Формат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и, в появившемся окне, убедиться, что настройки соответствуют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Указанным на скриншоте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При необходимости, изменить настройки, нажать кнопки 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Применить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en-US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 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ОК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5994F90-3B9C-4A1D-9B98-DAC14C344979}"/>
              </a:ext>
            </a:extLst>
          </p:cNvPr>
          <p:cNvSpPr/>
          <p:nvPr/>
        </p:nvSpPr>
        <p:spPr>
          <a:xfrm>
            <a:off x="3071664" y="5733257"/>
            <a:ext cx="1152128" cy="318153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97FB38B-5FDD-4F9B-9E75-DA3CC625702E}"/>
              </a:ext>
            </a:extLst>
          </p:cNvPr>
          <p:cNvSpPr/>
          <p:nvPr/>
        </p:nvSpPr>
        <p:spPr>
          <a:xfrm>
            <a:off x="7761311" y="2852936"/>
            <a:ext cx="2553097" cy="1008112"/>
          </a:xfrm>
          <a:prstGeom prst="roundRect">
            <a:avLst>
              <a:gd name="adj" fmla="val 8693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809A07-3C30-41C9-ACE8-40E389857060}"/>
              </a:ext>
            </a:extLst>
          </p:cNvPr>
          <p:cNvSpPr/>
          <p:nvPr/>
        </p:nvSpPr>
        <p:spPr>
          <a:xfrm>
            <a:off x="7345671" y="4854662"/>
            <a:ext cx="3384376" cy="1196748"/>
          </a:xfrm>
          <a:prstGeom prst="rect">
            <a:avLst/>
          </a:prstGeom>
          <a:solidFill>
            <a:srgbClr val="A42727"/>
          </a:solidFill>
          <a:ln>
            <a:solidFill>
              <a:srgbClr val="28282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Philosopher" panose="020B0604020202020204" charset="-52"/>
              </a:rPr>
              <a:t>Минимальное разрешение</a:t>
            </a:r>
            <a:br>
              <a:rPr lang="ru-RU" b="1" dirty="0">
                <a:latin typeface="Philosopher" panose="020B0604020202020204" charset="-52"/>
              </a:rPr>
            </a:br>
            <a:r>
              <a:rPr lang="ru-RU" b="1" dirty="0">
                <a:latin typeface="Philosopher" panose="020B0604020202020204" charset="-52"/>
              </a:rPr>
              <a:t>800 х 600</a:t>
            </a:r>
          </a:p>
        </p:txBody>
      </p:sp>
    </p:spTree>
    <p:extLst>
      <p:ext uri="{BB962C8B-B14F-4D97-AF65-F5344CB8AC3E}">
        <p14:creationId xmlns:p14="http://schemas.microsoft.com/office/powerpoint/2010/main" val="32086099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F21520-1FF9-4753-9D92-37BC46027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1" y="2532900"/>
            <a:ext cx="5184577" cy="3992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9" y="980729"/>
            <a:ext cx="7951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Настройка (расширенные настройки)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2"/>
            <a:ext cx="7840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Убедиться, что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Частота кадров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соответствует указанной на скриншоте.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Установить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Размер шрифта для времени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равным 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16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Установить </a:t>
            </a:r>
            <a:r>
              <a:rPr lang="en-US" sz="1600" b="1" dirty="0">
                <a:solidFill>
                  <a:srgbClr val="166824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166824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Качество записи</a:t>
            </a:r>
            <a:r>
              <a:rPr lang="en-US" sz="1600" b="1" dirty="0">
                <a:solidFill>
                  <a:srgbClr val="166824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на уровень 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«Средний»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5994F90-3B9C-4A1D-9B98-DAC14C344979}"/>
              </a:ext>
            </a:extLst>
          </p:cNvPr>
          <p:cNvSpPr/>
          <p:nvPr/>
        </p:nvSpPr>
        <p:spPr>
          <a:xfrm>
            <a:off x="3685052" y="3801052"/>
            <a:ext cx="2160240" cy="318153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1630913-EF03-44F2-A8B6-D836EEA354F2}"/>
              </a:ext>
            </a:extLst>
          </p:cNvPr>
          <p:cNvSpPr/>
          <p:nvPr/>
        </p:nvSpPr>
        <p:spPr>
          <a:xfrm>
            <a:off x="3685052" y="5443342"/>
            <a:ext cx="2160240" cy="318153"/>
          </a:xfrm>
          <a:prstGeom prst="roundRect">
            <a:avLst>
              <a:gd name="adj" fmla="val 8693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7C3F029-DDB2-44ED-8CAB-06424DC8B6B8}"/>
              </a:ext>
            </a:extLst>
          </p:cNvPr>
          <p:cNvSpPr/>
          <p:nvPr/>
        </p:nvSpPr>
        <p:spPr>
          <a:xfrm>
            <a:off x="3685052" y="4891700"/>
            <a:ext cx="2160240" cy="318153"/>
          </a:xfrm>
          <a:prstGeom prst="roundRect">
            <a:avLst>
              <a:gd name="adj" fmla="val 8693"/>
            </a:avLst>
          </a:prstGeom>
          <a:noFill/>
          <a:ln>
            <a:solidFill>
              <a:srgbClr val="166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4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9494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Предварительная подготовка ППЭ, организованном на дому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959878-B7CC-4FE1-8362-11FF6066B587}"/>
              </a:ext>
            </a:extLst>
          </p:cNvPr>
          <p:cNvSpPr/>
          <p:nvPr/>
        </p:nvSpPr>
        <p:spPr>
          <a:xfrm>
            <a:off x="335360" y="1412776"/>
            <a:ext cx="1152128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Рабочее место для участника </a:t>
            </a:r>
            <a:r>
              <a:rPr lang="ru-RU" sz="15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(2 видеокамеры)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Рабочее место для организатора </a:t>
            </a:r>
            <a:r>
              <a:rPr lang="ru-RU" sz="15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(2 видеокамеры)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Место для осуществления раскладки и последующей упаковки ЭМ, собранных организаторами  у участников</a:t>
            </a:r>
            <a:b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</a:br>
            <a:r>
              <a:rPr lang="ru-RU" sz="15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(2 видеокамеры)</a:t>
            </a: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 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Часы (в поле зрения участников)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Фиксация продолжительности экзамена (лист бумаги, доска для записей… </a:t>
            </a:r>
            <a:r>
              <a:rPr lang="ru-RU" sz="1500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в поле зрения видеокамер</a:t>
            </a: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)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Воспроизводящее устройство с поддержкой формата </a:t>
            </a:r>
            <a:r>
              <a:rPr lang="en-US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mp3 (</a:t>
            </a: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письменная часть ЕГЭ по иностранным языкам)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Канцелярские принадлежности (ручки, ножницы, скотч)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Словарь орфографический (ЛИТ)</a:t>
            </a:r>
          </a:p>
          <a:p>
            <a:pPr marL="342900" indent="-342900" algn="just" eaLnBrk="0" hangingPunct="0">
              <a:buBlip>
                <a:blip r:embed="rId2"/>
              </a:buBlip>
            </a:pP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342900" indent="-342900" algn="just" eaLnBrk="0" hangingPunct="0">
              <a:buBlip>
                <a:blip r:embed="rId2"/>
              </a:buBlip>
            </a:pPr>
            <a:r>
              <a:rPr lang="ru-RU" sz="15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Распечатать инструкции для всех категорий лиц, привлекаемых к проведению ЕГЭ, а также инструкцию для организаторов ППЭ, зачитываемую перед началом экзамена, и инструкцию для участника экзамена (по количеству аудиторий проведения).</a:t>
            </a:r>
            <a:endParaRPr lang="ru-RU" sz="1500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75BDB8A-9402-48E0-957C-1BECCBF2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73" y="5877272"/>
            <a:ext cx="7992888" cy="620018"/>
          </a:xfrm>
          <a:solidFill>
            <a:srgbClr val="A42727"/>
          </a:solidFill>
          <a:ln>
            <a:solidFill>
              <a:srgbClr val="28282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600" dirty="0">
                <a:solidFill>
                  <a:schemeClr val="lt1"/>
                </a:solidFill>
                <a:latin typeface="Philosopher" panose="020B0604020202020204" charset="-52"/>
                <a:ea typeface="+mn-ea"/>
                <a:cs typeface="+mn-cs"/>
              </a:rPr>
              <a:t>Черновики (по 2 листа на участника) со штампом ОО-ППЭ</a:t>
            </a:r>
            <a:br>
              <a:rPr lang="ru-RU" altLang="ru-RU" sz="1600" dirty="0">
                <a:solidFill>
                  <a:schemeClr val="lt1"/>
                </a:solidFill>
                <a:latin typeface="Philosopher" panose="020B0604020202020204" charset="-52"/>
                <a:ea typeface="+mn-ea"/>
                <a:cs typeface="+mn-cs"/>
              </a:rPr>
            </a:br>
            <a:r>
              <a:rPr lang="ru-RU" altLang="ru-RU" sz="1600" dirty="0">
                <a:solidFill>
                  <a:schemeClr val="lt1"/>
                </a:solidFill>
                <a:latin typeface="Philosopher" panose="020B0604020202020204" charset="-52"/>
                <a:ea typeface="+mn-ea"/>
                <a:cs typeface="+mn-cs"/>
              </a:rPr>
              <a:t>и конверты для их упаковки</a:t>
            </a:r>
          </a:p>
        </p:txBody>
      </p:sp>
    </p:spTree>
    <p:extLst>
      <p:ext uri="{BB962C8B-B14F-4D97-AF65-F5344CB8AC3E}">
        <p14:creationId xmlns:p14="http://schemas.microsoft.com/office/powerpoint/2010/main" val="524318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1C1B0D-1336-4672-9FF7-F1A8BF53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2499392"/>
            <a:ext cx="5184577" cy="39924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B17B2B-3109-48C1-8187-33EB0B713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20" y="3639899"/>
            <a:ext cx="2950276" cy="28440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F5D075-2B50-4B61-8165-CAFD4DA4D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506" y="2348880"/>
            <a:ext cx="2266950" cy="1200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9" y="980729"/>
            <a:ext cx="7951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Настройка (расширенные настройки)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3"/>
            <a:ext cx="784082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Нажать на кнопку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Источник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 убедиться, что выбран верный 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Аудиовход</a:t>
            </a:r>
            <a:r>
              <a:rPr lang="en-US" sz="16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Нажать на кнопку </a:t>
            </a:r>
            <a:r>
              <a:rPr lang="en-US" sz="1600" b="1" dirty="0">
                <a:solidFill>
                  <a:srgbClr val="166824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[Mixer]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и убедиться, что с данного устройства осуществляется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Запись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5994F90-3B9C-4A1D-9B98-DAC14C344979}"/>
              </a:ext>
            </a:extLst>
          </p:cNvPr>
          <p:cNvSpPr/>
          <p:nvPr/>
        </p:nvSpPr>
        <p:spPr>
          <a:xfrm>
            <a:off x="5159896" y="3571903"/>
            <a:ext cx="864096" cy="318153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1630913-EF03-44F2-A8B6-D836EEA354F2}"/>
              </a:ext>
            </a:extLst>
          </p:cNvPr>
          <p:cNvSpPr/>
          <p:nvPr/>
        </p:nvSpPr>
        <p:spPr>
          <a:xfrm>
            <a:off x="7986861" y="2729902"/>
            <a:ext cx="2160240" cy="318153"/>
          </a:xfrm>
          <a:prstGeom prst="roundRect">
            <a:avLst>
              <a:gd name="adj" fmla="val 8693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B43EC3D-B93B-42A4-AE0A-955EB485596D}"/>
              </a:ext>
            </a:extLst>
          </p:cNvPr>
          <p:cNvSpPr/>
          <p:nvPr/>
        </p:nvSpPr>
        <p:spPr>
          <a:xfrm>
            <a:off x="6096000" y="3577024"/>
            <a:ext cx="864096" cy="318153"/>
          </a:xfrm>
          <a:prstGeom prst="roundRect">
            <a:avLst>
              <a:gd name="adj" fmla="val 8693"/>
            </a:avLst>
          </a:prstGeom>
          <a:noFill/>
          <a:ln>
            <a:solidFill>
              <a:srgbClr val="166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4A98D38-AB91-4104-8348-3EF57202B09C}"/>
              </a:ext>
            </a:extLst>
          </p:cNvPr>
          <p:cNvSpPr/>
          <p:nvPr/>
        </p:nvSpPr>
        <p:spPr>
          <a:xfrm>
            <a:off x="7392144" y="4229010"/>
            <a:ext cx="2664296" cy="352119"/>
          </a:xfrm>
          <a:prstGeom prst="roundRect">
            <a:avLst>
              <a:gd name="adj" fmla="val 8693"/>
            </a:avLst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31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BA5C1-598F-4DAD-AA54-4E8C1202E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022" y="2913156"/>
            <a:ext cx="5099358" cy="34681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B17B2B-3109-48C1-8187-33EB0B713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20" y="2913155"/>
            <a:ext cx="3597754" cy="3468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9" y="980729"/>
            <a:ext cx="7951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Настройка (расширенные настройки)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3"/>
            <a:ext cx="784082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Выделить соответствующее записывающее устройство и нажать на кнопку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Свойства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Перейти на вкладку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Дополнительно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и установить указанное на скриншоте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Качество записи звука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Подтвердить внесение изменений и перезапустить </a:t>
            </a:r>
            <a:r>
              <a:rPr lang="en-US" sz="1600" dirty="0" err="1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1630913-EF03-44F2-A8B6-D836EEA354F2}"/>
              </a:ext>
            </a:extLst>
          </p:cNvPr>
          <p:cNvSpPr/>
          <p:nvPr/>
        </p:nvSpPr>
        <p:spPr>
          <a:xfrm>
            <a:off x="5663952" y="3858552"/>
            <a:ext cx="2664296" cy="290529"/>
          </a:xfrm>
          <a:prstGeom prst="roundRect">
            <a:avLst>
              <a:gd name="adj" fmla="val 8693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4A98D38-AB91-4104-8348-3EF57202B09C}"/>
              </a:ext>
            </a:extLst>
          </p:cNvPr>
          <p:cNvSpPr/>
          <p:nvPr/>
        </p:nvSpPr>
        <p:spPr>
          <a:xfrm>
            <a:off x="4439816" y="5805264"/>
            <a:ext cx="648072" cy="216024"/>
          </a:xfrm>
          <a:prstGeom prst="roundRect">
            <a:avLst>
              <a:gd name="adj" fmla="val 8693"/>
            </a:avLst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9693F61-A503-4FB8-A40A-A7869B325BF6}"/>
              </a:ext>
            </a:extLst>
          </p:cNvPr>
          <p:cNvSpPr/>
          <p:nvPr/>
        </p:nvSpPr>
        <p:spPr>
          <a:xfrm>
            <a:off x="6744072" y="3138472"/>
            <a:ext cx="864096" cy="290529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56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7A3065-F433-4C48-9341-27E8A6A9D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" r="43700" b="23930"/>
          <a:stretch/>
        </p:blipFill>
        <p:spPr>
          <a:xfrm>
            <a:off x="3966397" y="2734958"/>
            <a:ext cx="4259206" cy="3781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8" y="980729"/>
            <a:ext cx="8008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Подготовка к проведению экзамена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2"/>
            <a:ext cx="784082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Установить станцию видеофиксации и камеру в соответствующее положение.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Отрыть окно </a:t>
            </a:r>
            <a:r>
              <a:rPr lang="en-US" sz="1600" dirty="0" err="1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endParaRPr lang="en-US" sz="16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Убедиться, что в окне камеры отображаются </a:t>
            </a:r>
            <a:r>
              <a:rPr lang="en-US" sz="1600" b="1" dirty="0">
                <a:solidFill>
                  <a:srgbClr val="166824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166824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дата</a:t>
            </a:r>
            <a:r>
              <a:rPr lang="en-US" sz="1600" b="1" dirty="0">
                <a:solidFill>
                  <a:srgbClr val="166824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и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время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Убедиться, что дата и время на станции видеофиксации установлены верно.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5994F90-3B9C-4A1D-9B98-DAC14C344979}"/>
              </a:ext>
            </a:extLst>
          </p:cNvPr>
          <p:cNvSpPr/>
          <p:nvPr/>
        </p:nvSpPr>
        <p:spPr>
          <a:xfrm>
            <a:off x="3966397" y="3460441"/>
            <a:ext cx="864096" cy="318153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B43EC3D-B93B-42A4-AE0A-955EB485596D}"/>
              </a:ext>
            </a:extLst>
          </p:cNvPr>
          <p:cNvSpPr/>
          <p:nvPr/>
        </p:nvSpPr>
        <p:spPr>
          <a:xfrm>
            <a:off x="3995798" y="5933259"/>
            <a:ext cx="864096" cy="318153"/>
          </a:xfrm>
          <a:prstGeom prst="roundRect">
            <a:avLst>
              <a:gd name="adj" fmla="val 8693"/>
            </a:avLst>
          </a:prstGeom>
          <a:noFill/>
          <a:ln>
            <a:solidFill>
              <a:srgbClr val="166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28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453772-C781-4DF8-B83D-367FC3B9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18" r="65750" b="24566"/>
          <a:stretch/>
        </p:blipFill>
        <p:spPr>
          <a:xfrm>
            <a:off x="2495601" y="2348880"/>
            <a:ext cx="7327311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9" y="980729"/>
            <a:ext cx="591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Проведение экзамена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3"/>
            <a:ext cx="784082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Для начала записи видеопотока необходимо воспользоваться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кнопкой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b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 окне камеры. Если запись ведется, то кнопка выделена голубым цветом.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5994F90-3B9C-4A1D-9B98-DAC14C344979}"/>
              </a:ext>
            </a:extLst>
          </p:cNvPr>
          <p:cNvSpPr/>
          <p:nvPr/>
        </p:nvSpPr>
        <p:spPr>
          <a:xfrm>
            <a:off x="4727848" y="2564905"/>
            <a:ext cx="640552" cy="540363"/>
          </a:xfrm>
          <a:prstGeom prst="roundRect">
            <a:avLst>
              <a:gd name="adj" fmla="val 869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E45CD3-39DC-40D1-BFB7-8CE0357A742B}"/>
              </a:ext>
            </a:extLst>
          </p:cNvPr>
          <p:cNvSpPr txBox="1"/>
          <p:nvPr/>
        </p:nvSpPr>
        <p:spPr>
          <a:xfrm>
            <a:off x="2215620" y="3645025"/>
            <a:ext cx="784082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При повторном нажатии 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кнопкой</a:t>
            </a:r>
            <a:r>
              <a:rPr lang="en-US" sz="1600" b="1" dirty="0">
                <a:solidFill>
                  <a:srgbClr val="C00000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запись останавливается и выделение исчезает.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2582C-4818-420A-92A9-71592C0C23D2}"/>
              </a:ext>
            </a:extLst>
          </p:cNvPr>
          <p:cNvSpPr txBox="1"/>
          <p:nvPr/>
        </p:nvSpPr>
        <p:spPr>
          <a:xfrm>
            <a:off x="2051731" y="4701044"/>
            <a:ext cx="8088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ru-RU" sz="1800" dirty="0">
                <a:latin typeface="Philosopher" panose="00000500000000000000" pitchFamily="2" charset="-52"/>
                <a:ea typeface="Cambria" panose="02040503050406030204" pitchFamily="18" charset="0"/>
              </a:rPr>
              <a:t>ВНИМАНИЕ!</a:t>
            </a:r>
          </a:p>
          <a:p>
            <a:pPr algn="ctr"/>
            <a:endParaRPr lang="ru-RU" sz="1800" dirty="0"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algn="ctr"/>
            <a:r>
              <a:rPr lang="ru-RU" sz="1800" dirty="0">
                <a:latin typeface="Philosopher" panose="00000500000000000000" pitchFamily="2" charset="-52"/>
                <a:ea typeface="Cambria" panose="02040503050406030204" pitchFamily="18" charset="0"/>
              </a:rPr>
              <a:t>Запись может быть начата при нажатии кнопки </a:t>
            </a:r>
            <a:r>
              <a:rPr lang="en-US" sz="1800" dirty="0">
                <a:latin typeface="Philosopher" panose="00000500000000000000" pitchFamily="2" charset="-52"/>
                <a:ea typeface="Cambria" panose="02040503050406030204" pitchFamily="18" charset="0"/>
              </a:rPr>
              <a:t>[Enter]</a:t>
            </a:r>
            <a:r>
              <a:rPr lang="ru-RU" sz="1800" dirty="0">
                <a:latin typeface="Philosopher" panose="00000500000000000000" pitchFamily="2" charset="-52"/>
                <a:ea typeface="Cambria" panose="02040503050406030204" pitchFamily="18" charset="0"/>
              </a:rPr>
              <a:t> на клавиатуре!</a:t>
            </a:r>
            <a:br>
              <a:rPr lang="ru-RU" sz="1800" dirty="0"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1800" dirty="0">
                <a:latin typeface="Philosopher" panose="00000500000000000000" pitchFamily="2" charset="-52"/>
                <a:ea typeface="Cambria" panose="02040503050406030204" pitchFamily="18" charset="0"/>
              </a:rPr>
              <a:t>Будьте внимательны!</a:t>
            </a:r>
          </a:p>
        </p:txBody>
      </p:sp>
    </p:spTree>
    <p:extLst>
      <p:ext uri="{BB962C8B-B14F-4D97-AF65-F5344CB8AC3E}">
        <p14:creationId xmlns:p14="http://schemas.microsoft.com/office/powerpoint/2010/main" val="17022662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7569" y="980729"/>
            <a:ext cx="542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 err="1">
                <a:latin typeface="Philosopher" panose="00000500000000000000" pitchFamily="2" charset="-52"/>
                <a:ea typeface="Cambria" panose="02040503050406030204" pitchFamily="18" charset="0"/>
              </a:rPr>
              <a:t>ContaCam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7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0</a:t>
            </a:r>
            <a:r>
              <a:rPr lang="en-US" dirty="0">
                <a:latin typeface="Philosopher" panose="00000500000000000000" pitchFamily="2" charset="-52"/>
                <a:ea typeface="Cambria" panose="02040503050406030204" pitchFamily="18" charset="0"/>
              </a:rPr>
              <a:t> – </a:t>
            </a:r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Сохранение файла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215620" y="1556793"/>
            <a:ext cx="784082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После завершения записи видеопотока файл с видеозаписью сохраняется по следующему пути: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2582C-4818-420A-92A9-71592C0C23D2}"/>
              </a:ext>
            </a:extLst>
          </p:cNvPr>
          <p:cNvSpPr txBox="1"/>
          <p:nvPr/>
        </p:nvSpPr>
        <p:spPr>
          <a:xfrm>
            <a:off x="1877621" y="2127920"/>
            <a:ext cx="8436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Корневой каталог всех камер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 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\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 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Имя камеры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 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\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 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Год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 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\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 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Месяц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 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\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 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Дата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endParaRPr lang="ru-RU" sz="1400" dirty="0"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D707C-F370-4892-95A9-7BD574FC2416}"/>
              </a:ext>
            </a:extLst>
          </p:cNvPr>
          <p:cNvSpPr txBox="1"/>
          <p:nvPr/>
        </p:nvSpPr>
        <p:spPr>
          <a:xfrm>
            <a:off x="2215620" y="2570623"/>
            <a:ext cx="78007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Имя файла после автоматического сохранения представляет из себя: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A43EE-E491-4B7A-9B0F-48EF6FC41E0B}"/>
              </a:ext>
            </a:extLst>
          </p:cNvPr>
          <p:cNvSpPr txBox="1"/>
          <p:nvPr/>
        </p:nvSpPr>
        <p:spPr>
          <a:xfrm>
            <a:off x="2215620" y="2909178"/>
            <a:ext cx="7800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rec_[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год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]_[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месяц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]_[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день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]_[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время начала записи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].mp4</a:t>
            </a:r>
            <a:endParaRPr lang="ru-RU" sz="1400" dirty="0"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05B5B3-786F-43EB-B098-82620D8FB8EF}"/>
              </a:ext>
            </a:extLst>
          </p:cNvPr>
          <p:cNvSpPr txBox="1"/>
          <p:nvPr/>
        </p:nvSpPr>
        <p:spPr>
          <a:xfrm>
            <a:off x="2175590" y="3429001"/>
            <a:ext cx="784082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Перед копированием файла на флэш-накопитель для передачи в РЦОИ необходимо переименовать следующим образом: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C68145-93AB-4994-A82D-FD44F6272D81}"/>
              </a:ext>
            </a:extLst>
          </p:cNvPr>
          <p:cNvSpPr txBox="1"/>
          <p:nvPr/>
        </p:nvSpPr>
        <p:spPr>
          <a:xfrm>
            <a:off x="1969255" y="4025357"/>
            <a:ext cx="8088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P78K[XXXX]A[YYYY]H[ZZ]R[FF].mp4</a:t>
            </a:r>
            <a:endParaRPr lang="ru-RU" sz="1400" dirty="0"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B6709-BDE5-4B47-81E8-C0AAB79B7F1D}"/>
              </a:ext>
            </a:extLst>
          </p:cNvPr>
          <p:cNvSpPr txBox="1"/>
          <p:nvPr/>
        </p:nvSpPr>
        <p:spPr>
          <a:xfrm>
            <a:off x="2207569" y="4454822"/>
            <a:ext cx="784082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Где:</a:t>
            </a:r>
          </a:p>
          <a:p>
            <a:endParaRPr lang="ru-RU" sz="16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[XXXX] – 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код ППЭ;</a:t>
            </a:r>
            <a:endParaRPr lang="en-US" sz="16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[YYYY]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– код аудитории;</a:t>
            </a:r>
            <a:endParaRPr lang="en-US" sz="16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[ZZ]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– номер камеры;</a:t>
            </a:r>
            <a:endParaRPr lang="en-US" sz="16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[FF]</a:t>
            </a:r>
            <a:r>
              <a:rPr lang="ru-RU" sz="16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– номер записи.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F4C9B-7270-491F-9DD7-89878EE192FF}"/>
              </a:ext>
            </a:extLst>
          </p:cNvPr>
          <p:cNvSpPr txBox="1"/>
          <p:nvPr/>
        </p:nvSpPr>
        <p:spPr>
          <a:xfrm>
            <a:off x="2143611" y="6146172"/>
            <a:ext cx="8088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pPr algn="ctr"/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Например: 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P78K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0305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A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0001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H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01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R</a:t>
            </a:r>
            <a:r>
              <a:rPr lang="ru-RU" sz="1400" dirty="0">
                <a:latin typeface="Philosopher" panose="00000500000000000000" pitchFamily="2" charset="-52"/>
                <a:ea typeface="Cambria" panose="02040503050406030204" pitchFamily="18" charset="0"/>
              </a:rPr>
              <a:t>01</a:t>
            </a:r>
            <a:r>
              <a:rPr lang="en-US" sz="1400" dirty="0">
                <a:latin typeface="Philosopher" panose="00000500000000000000" pitchFamily="2" charset="-52"/>
                <a:ea typeface="Cambria" panose="02040503050406030204" pitchFamily="18" charset="0"/>
              </a:rPr>
              <a:t>.mp4</a:t>
            </a:r>
            <a:endParaRPr lang="ru-RU" sz="1400" dirty="0"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390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7568" y="980729"/>
            <a:ext cx="328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>
                <a:latin typeface="Philosopher" panose="00000500000000000000" pitchFamily="2" charset="-52"/>
                <a:ea typeface="Cambria" panose="02040503050406030204" pitchFamily="18" charset="0"/>
              </a:rPr>
              <a:t>Завершение экзамена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AEDB4-0CB1-4FEF-A8C6-B39655A25C5D}"/>
              </a:ext>
            </a:extLst>
          </p:cNvPr>
          <p:cNvSpPr txBox="1"/>
          <p:nvPr/>
        </p:nvSpPr>
        <p:spPr>
          <a:xfrm>
            <a:off x="2175590" y="1916832"/>
            <a:ext cx="7840821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После переименования файла необходимо: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 флэш-накопителе создать папку с датой экзамена, например: </a:t>
            </a:r>
            <a:r>
              <a:rPr lang="en-US" sz="20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[</a:t>
            </a:r>
            <a:r>
              <a:rPr lang="ru-RU" sz="20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2024-05-27</a:t>
            </a:r>
            <a:r>
              <a:rPr lang="en-US" sz="2000" b="1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]</a:t>
            </a:r>
            <a: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скопировать переименованный файл в созданную</a:t>
            </a:r>
            <a:b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 флэш-накопителе папку;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передать флэш-накопитель с файлом, содержащим видеозапись экзамена, члену ГЭК для доставки его в РЦОИ;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323232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323232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файл с видеозаписью копируется в РЦОИ в день проведения экзамена и флэш-накопитель возвращается члену ГЭК.</a:t>
            </a:r>
          </a:p>
        </p:txBody>
      </p:sp>
    </p:spTree>
    <p:extLst>
      <p:ext uri="{BB962C8B-B14F-4D97-AF65-F5344CB8AC3E}">
        <p14:creationId xmlns:p14="http://schemas.microsoft.com/office/powerpoint/2010/main" val="316061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32608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Схема передачи ЭМ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9E4F29-DA78-4E7C-9A21-D597909348D2}"/>
              </a:ext>
            </a:extLst>
          </p:cNvPr>
          <p:cNvSpPr/>
          <p:nvPr/>
        </p:nvSpPr>
        <p:spPr>
          <a:xfrm>
            <a:off x="1928335" y="4115710"/>
            <a:ext cx="2016224" cy="1017064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СОТРУДНИК УСС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062D7A-EE89-4925-A472-4DC5C0531FD5}"/>
              </a:ext>
            </a:extLst>
          </p:cNvPr>
          <p:cNvSpPr/>
          <p:nvPr/>
        </p:nvSpPr>
        <p:spPr>
          <a:xfrm>
            <a:off x="4079776" y="4095613"/>
            <a:ext cx="2016224" cy="1021648"/>
          </a:xfrm>
          <a:prstGeom prst="rect">
            <a:avLst/>
          </a:prstGeom>
          <a:solidFill>
            <a:schemeClr val="bg1"/>
          </a:solidFill>
          <a:ln w="19050">
            <a:solidFill>
              <a:srgbClr val="16682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166824"/>
                </a:solidFill>
                <a:latin typeface="Philosopher" panose="020B0604020202020204" charset="-52"/>
              </a:rPr>
              <a:t>ЧЛЕН ГЭК</a:t>
            </a:r>
            <a:br>
              <a:rPr lang="ru-RU" b="1" dirty="0">
                <a:solidFill>
                  <a:srgbClr val="166824"/>
                </a:solidFill>
                <a:latin typeface="Philosopher" panose="020B0604020202020204" charset="-52"/>
              </a:rPr>
            </a:br>
            <a:r>
              <a:rPr lang="ru-RU" b="1" dirty="0">
                <a:solidFill>
                  <a:srgbClr val="166824"/>
                </a:solidFill>
                <a:latin typeface="Philosopher" panose="020B0604020202020204" charset="-52"/>
              </a:rPr>
              <a:t>В ППЭ</a:t>
            </a:r>
          </a:p>
        </p:txBody>
      </p:sp>
      <p:sp>
        <p:nvSpPr>
          <p:cNvPr id="10" name="Выгнутая вниз стрелка 40">
            <a:extLst>
              <a:ext uri="{FF2B5EF4-FFF2-40B4-BE49-F238E27FC236}">
                <a16:creationId xmlns:a16="http://schemas.microsoft.com/office/drawing/2014/main" id="{141968DD-5AEA-4C07-A101-F1F8BEAA858A}"/>
              </a:ext>
            </a:extLst>
          </p:cNvPr>
          <p:cNvSpPr/>
          <p:nvPr/>
        </p:nvSpPr>
        <p:spPr>
          <a:xfrm flipH="1">
            <a:off x="5389084" y="4923977"/>
            <a:ext cx="1656000" cy="6834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Philosopher" panose="020B060402020202020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508ECC4-397A-418A-AA3A-3A6D4982731B}"/>
              </a:ext>
            </a:extLst>
          </p:cNvPr>
          <p:cNvSpPr/>
          <p:nvPr/>
        </p:nvSpPr>
        <p:spPr>
          <a:xfrm>
            <a:off x="6312024" y="4095613"/>
            <a:ext cx="2016224" cy="1021648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РУКОВОДИТЕЛЬ ППЭ</a:t>
            </a:r>
          </a:p>
        </p:txBody>
      </p:sp>
      <p:sp>
        <p:nvSpPr>
          <p:cNvPr id="12" name="Выгнутая вниз стрелка 44">
            <a:extLst>
              <a:ext uri="{FF2B5EF4-FFF2-40B4-BE49-F238E27FC236}">
                <a16:creationId xmlns:a16="http://schemas.microsoft.com/office/drawing/2014/main" id="{0F4EB30B-5215-4485-92DC-0F397E1BEB0F}"/>
              </a:ext>
            </a:extLst>
          </p:cNvPr>
          <p:cNvSpPr/>
          <p:nvPr/>
        </p:nvSpPr>
        <p:spPr>
          <a:xfrm rot="18480000" flipH="1">
            <a:off x="7784318" y="4065110"/>
            <a:ext cx="1571766" cy="7200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Philosopher" panose="020B0604020202020204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8EA2EFA-E45A-43B6-A762-C102D1A4B128}"/>
              </a:ext>
            </a:extLst>
          </p:cNvPr>
          <p:cNvSpPr/>
          <p:nvPr/>
        </p:nvSpPr>
        <p:spPr>
          <a:xfrm>
            <a:off x="8590879" y="2836428"/>
            <a:ext cx="2016224" cy="1022247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ОРГАНИЗАТОР ППЭ</a:t>
            </a:r>
          </a:p>
        </p:txBody>
      </p:sp>
      <p:sp>
        <p:nvSpPr>
          <p:cNvPr id="14" name="Выгнутая вниз стрелка 33">
            <a:extLst>
              <a:ext uri="{FF2B5EF4-FFF2-40B4-BE49-F238E27FC236}">
                <a16:creationId xmlns:a16="http://schemas.microsoft.com/office/drawing/2014/main" id="{6C5392B6-A0F5-4607-A160-E9897601088C}"/>
              </a:ext>
            </a:extLst>
          </p:cNvPr>
          <p:cNvSpPr/>
          <p:nvPr/>
        </p:nvSpPr>
        <p:spPr>
          <a:xfrm rot="13090788" flipH="1">
            <a:off x="7603505" y="2131420"/>
            <a:ext cx="1656000" cy="6834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Philosopher" panose="020B060402020202020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E89B2D-27F0-4237-9C21-7CF184BEBE28}"/>
              </a:ext>
            </a:extLst>
          </p:cNvPr>
          <p:cNvSpPr/>
          <p:nvPr/>
        </p:nvSpPr>
        <p:spPr>
          <a:xfrm>
            <a:off x="6312024" y="1547643"/>
            <a:ext cx="2016224" cy="1022248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РУКОВОДИТЕЛЬ ППЭ</a:t>
            </a:r>
          </a:p>
        </p:txBody>
      </p:sp>
      <p:sp>
        <p:nvSpPr>
          <p:cNvPr id="16" name="Выгнутая вниз стрелка 32">
            <a:extLst>
              <a:ext uri="{FF2B5EF4-FFF2-40B4-BE49-F238E27FC236}">
                <a16:creationId xmlns:a16="http://schemas.microsoft.com/office/drawing/2014/main" id="{36000327-7326-41B6-980F-F272F635A89A}"/>
              </a:ext>
            </a:extLst>
          </p:cNvPr>
          <p:cNvSpPr/>
          <p:nvPr/>
        </p:nvSpPr>
        <p:spPr>
          <a:xfrm>
            <a:off x="5350519" y="2370511"/>
            <a:ext cx="1656185" cy="6834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Philosopher" panose="020B060402020202020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378BE7-4183-4C12-ACF1-B274AB73CFDB}"/>
              </a:ext>
            </a:extLst>
          </p:cNvPr>
          <p:cNvSpPr/>
          <p:nvPr/>
        </p:nvSpPr>
        <p:spPr>
          <a:xfrm>
            <a:off x="4079776" y="1547643"/>
            <a:ext cx="2016224" cy="102224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ЧЛЕН ГЭК</a:t>
            </a:r>
            <a:b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</a:br>
            <a:r>
              <a:rPr lang="ru-RU" b="1" dirty="0">
                <a:solidFill>
                  <a:srgbClr val="C00000"/>
                </a:solidFill>
                <a:latin typeface="Philosopher" panose="020B0604020202020204" charset="-52"/>
              </a:rPr>
              <a:t>В ППЭ</a:t>
            </a:r>
          </a:p>
        </p:txBody>
      </p:sp>
      <p:sp>
        <p:nvSpPr>
          <p:cNvPr id="18" name="Выгнутая вниз стрелка 2">
            <a:extLst>
              <a:ext uri="{FF2B5EF4-FFF2-40B4-BE49-F238E27FC236}">
                <a16:creationId xmlns:a16="http://schemas.microsoft.com/office/drawing/2014/main" id="{322CDE98-88FF-4D12-864A-CC99FF7AEFFB}"/>
              </a:ext>
            </a:extLst>
          </p:cNvPr>
          <p:cNvSpPr/>
          <p:nvPr/>
        </p:nvSpPr>
        <p:spPr>
          <a:xfrm>
            <a:off x="3118270" y="2370511"/>
            <a:ext cx="1656185" cy="6834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Philosopher" panose="020B0604020202020204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2E3E1A7-46F9-4E39-852A-787B40CC89E2}"/>
              </a:ext>
            </a:extLst>
          </p:cNvPr>
          <p:cNvSpPr/>
          <p:nvPr/>
        </p:nvSpPr>
        <p:spPr>
          <a:xfrm>
            <a:off x="1847527" y="1547642"/>
            <a:ext cx="2081071" cy="1022247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СОТРУДНИК УСС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B73D65C-710D-4FA4-9A5F-F7B21EF4524F}"/>
              </a:ext>
            </a:extLst>
          </p:cNvPr>
          <p:cNvSpPr/>
          <p:nvPr/>
        </p:nvSpPr>
        <p:spPr>
          <a:xfrm>
            <a:off x="8669636" y="1588903"/>
            <a:ext cx="1937467" cy="7418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Не позднее, чем</a:t>
            </a:r>
            <a:b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за 15 минут</a:t>
            </a:r>
            <a:b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до начала экзамена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069016C-FF9F-4639-8866-FA02F6936669}"/>
              </a:ext>
            </a:extLst>
          </p:cNvPr>
          <p:cNvSpPr/>
          <p:nvPr/>
        </p:nvSpPr>
        <p:spPr>
          <a:xfrm>
            <a:off x="8699872" y="4469190"/>
            <a:ext cx="1937467" cy="74185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Не позднее, чем</a:t>
            </a:r>
            <a:b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ЧЕРЕЗ 15 минут</a:t>
            </a:r>
            <a:b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</a:br>
            <a:r>
              <a:rPr lang="ru-RU" sz="1200" b="1" cap="all" dirty="0">
                <a:solidFill>
                  <a:srgbClr val="700000"/>
                </a:solidFill>
                <a:effectLst/>
                <a:latin typeface="Philosopher" panose="020B0604020202020204" charset="-52"/>
              </a:rPr>
              <a:t>ПОСЛЕ ЗАВЕРШЕНИЯ экзамена</a:t>
            </a:r>
            <a:endParaRPr lang="ru-RU" sz="1200" b="1" cap="all" dirty="0">
              <a:solidFill>
                <a:srgbClr val="C00000"/>
              </a:solidFill>
              <a:effectLst/>
              <a:latin typeface="Philosopher" panose="020B0604020202020204" charset="-52"/>
            </a:endParaRPr>
          </a:p>
        </p:txBody>
      </p:sp>
      <p:sp>
        <p:nvSpPr>
          <p:cNvPr id="22" name="Штриховая стрелка вправо 24">
            <a:extLst>
              <a:ext uri="{FF2B5EF4-FFF2-40B4-BE49-F238E27FC236}">
                <a16:creationId xmlns:a16="http://schemas.microsoft.com/office/drawing/2014/main" id="{8855C8B5-D6E3-487A-BC53-E57503C8FDDE}"/>
              </a:ext>
            </a:extLst>
          </p:cNvPr>
          <p:cNvSpPr/>
          <p:nvPr/>
        </p:nvSpPr>
        <p:spPr>
          <a:xfrm rot="8015606">
            <a:off x="3624839" y="5167143"/>
            <a:ext cx="566002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B102A9E-5F93-45FA-A8C7-AE18F20C87B1}"/>
              </a:ext>
            </a:extLst>
          </p:cNvPr>
          <p:cNvSpPr/>
          <p:nvPr/>
        </p:nvSpPr>
        <p:spPr>
          <a:xfrm>
            <a:off x="1856897" y="5687346"/>
            <a:ext cx="2016224" cy="664067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20B0604020202020204" charset="-52"/>
              </a:rPr>
              <a:t>РЦОИ</a:t>
            </a:r>
          </a:p>
        </p:txBody>
      </p:sp>
      <p:sp>
        <p:nvSpPr>
          <p:cNvPr id="24" name="Выгнутая вниз стрелка 26">
            <a:extLst>
              <a:ext uri="{FF2B5EF4-FFF2-40B4-BE49-F238E27FC236}">
                <a16:creationId xmlns:a16="http://schemas.microsoft.com/office/drawing/2014/main" id="{0BC9DFCD-56CB-4516-8232-0AD08515B6B0}"/>
              </a:ext>
            </a:extLst>
          </p:cNvPr>
          <p:cNvSpPr/>
          <p:nvPr/>
        </p:nvSpPr>
        <p:spPr>
          <a:xfrm flipH="1">
            <a:off x="2857029" y="5115842"/>
            <a:ext cx="1656000" cy="6834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Philosopher" panose="020B0604020202020204" charset="-52"/>
            </a:endParaRPr>
          </a:p>
        </p:txBody>
      </p:sp>
      <p:sp>
        <p:nvSpPr>
          <p:cNvPr id="25" name="Штриховая стрелка вправо 27">
            <a:extLst>
              <a:ext uri="{FF2B5EF4-FFF2-40B4-BE49-F238E27FC236}">
                <a16:creationId xmlns:a16="http://schemas.microsoft.com/office/drawing/2014/main" id="{58A09BCF-6581-4403-BCDB-ADA0F97C0C07}"/>
              </a:ext>
            </a:extLst>
          </p:cNvPr>
          <p:cNvSpPr/>
          <p:nvPr/>
        </p:nvSpPr>
        <p:spPr>
          <a:xfrm rot="3108190">
            <a:off x="1962110" y="5166206"/>
            <a:ext cx="566002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20B0604020202020204" charset="-5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5789247-987D-4D23-932D-D3EC11EF03AF}"/>
              </a:ext>
            </a:extLst>
          </p:cNvPr>
          <p:cNvSpPr/>
          <p:nvPr/>
        </p:nvSpPr>
        <p:spPr>
          <a:xfrm>
            <a:off x="2254175" y="3281604"/>
            <a:ext cx="549661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762000" algn="l"/>
              </a:tabLst>
            </a:pP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  <a:cs typeface="+mn-cs"/>
              </a:rPr>
              <a:t>При проведении ЕГЭ на дому сотрудники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762000" algn="l"/>
              </a:tabLst>
            </a:pPr>
            <a:r>
              <a:rPr lang="ru-RU" sz="1600" b="1" cap="all" dirty="0">
                <a:solidFill>
                  <a:srgbClr val="700000"/>
                </a:solidFill>
                <a:latin typeface="Philosopher" panose="020B0604020202020204" charset="-52"/>
                <a:cs typeface="+mn-cs"/>
              </a:rPr>
              <a:t> приходят не ранее 9:00 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A97AA91C-8CF3-4E70-8D4A-19D8A4A1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136" y="5738164"/>
            <a:ext cx="4279401" cy="620018"/>
          </a:xfrm>
          <a:solidFill>
            <a:srgbClr val="A42727"/>
          </a:solidFill>
          <a:ln>
            <a:solidFill>
              <a:srgbClr val="28282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600" dirty="0">
                <a:solidFill>
                  <a:schemeClr val="lt1"/>
                </a:solidFill>
                <a:latin typeface="Philosopher" panose="020B0604020202020204" charset="-52"/>
                <a:ea typeface="+mn-ea"/>
                <a:cs typeface="+mn-cs"/>
              </a:rPr>
              <a:t>ЭМ непрерывно находятся под видеонаблюдением!!!</a:t>
            </a:r>
          </a:p>
        </p:txBody>
      </p:sp>
    </p:spTree>
    <p:extLst>
      <p:ext uri="{BB962C8B-B14F-4D97-AF65-F5344CB8AC3E}">
        <p14:creationId xmlns:p14="http://schemas.microsoft.com/office/powerpoint/2010/main" val="230794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1464" y="908778"/>
            <a:ext cx="5442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Состав доставочного сейф-пакета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3E0283-2A30-4CD2-BCB4-3FC69D217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 rot="2141038">
            <a:off x="959007" y="2654340"/>
            <a:ext cx="1660389" cy="246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73FD055-9650-4CBE-9DE6-578F8131C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 rot="16200000">
            <a:off x="7243306" y="1622098"/>
            <a:ext cx="1545180" cy="22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object 3">
            <a:extLst>
              <a:ext uri="{FF2B5EF4-FFF2-40B4-BE49-F238E27FC236}">
                <a16:creationId xmlns:a16="http://schemas.microsoft.com/office/drawing/2014/main" id="{54A78A98-5B1B-4D28-A57C-770940655D76}"/>
              </a:ext>
            </a:extLst>
          </p:cNvPr>
          <p:cNvSpPr/>
          <p:nvPr/>
        </p:nvSpPr>
        <p:spPr>
          <a:xfrm rot="16200000">
            <a:off x="9942475" y="841914"/>
            <a:ext cx="1224136" cy="187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3AD44AC0-2617-441E-9866-3EDAC8E904BA}"/>
              </a:ext>
            </a:extLst>
          </p:cNvPr>
          <p:cNvSpPr/>
          <p:nvPr/>
        </p:nvSpPr>
        <p:spPr>
          <a:xfrm rot="16200000">
            <a:off x="10094875" y="1030319"/>
            <a:ext cx="1224136" cy="187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2D5B1D-34C7-4524-9D87-C94ABF0711EF}"/>
              </a:ext>
            </a:extLst>
          </p:cNvPr>
          <p:cNvSpPr txBox="1"/>
          <p:nvPr/>
        </p:nvSpPr>
        <p:spPr>
          <a:xfrm>
            <a:off x="6737166" y="1070376"/>
            <a:ext cx="2559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Philosopher" panose="020B0604020202020204" charset="-52"/>
              </a:rPr>
              <a:t>Сейф-пакет с документами руководителя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F127934-0C75-4F71-8143-BC9496E80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8" y="3754489"/>
            <a:ext cx="2928889" cy="2277185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A393BA3-0205-43B4-B2BA-0991686B8B59}"/>
              </a:ext>
            </a:extLst>
          </p:cNvPr>
          <p:cNvSpPr/>
          <p:nvPr/>
        </p:nvSpPr>
        <p:spPr>
          <a:xfrm>
            <a:off x="9322890" y="3529663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Philosopher" panose="020B0604020202020204" charset="-52"/>
              </a:rPr>
              <a:t>Пакет с ЭМ (5шт)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Philosopher" panose="020B0604020202020204" charset="-52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C02239B-6E46-496D-9DFC-76DDD9C5C8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"/>
          <a:stretch/>
        </p:blipFill>
        <p:spPr>
          <a:xfrm>
            <a:off x="6841697" y="3984835"/>
            <a:ext cx="1268255" cy="1756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5B9FE62-D0AB-421E-92C9-92E2A8084A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"/>
          <a:stretch/>
        </p:blipFill>
        <p:spPr>
          <a:xfrm>
            <a:off x="6994097" y="4137235"/>
            <a:ext cx="1268255" cy="1756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130081-4037-4F44-B51B-87D1D4A7BF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"/>
          <a:stretch/>
        </p:blipFill>
        <p:spPr>
          <a:xfrm>
            <a:off x="7146497" y="4289635"/>
            <a:ext cx="1268255" cy="1756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7310AE0-04CB-4DC7-8E21-7948FF3EE47D}"/>
              </a:ext>
            </a:extLst>
          </p:cNvPr>
          <p:cNvSpPr txBox="1"/>
          <p:nvPr/>
        </p:nvSpPr>
        <p:spPr>
          <a:xfrm>
            <a:off x="6933478" y="5372187"/>
            <a:ext cx="169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Philosopher" panose="020B0604020202020204" charset="-52"/>
              </a:rPr>
              <a:t>ДБО №2</a:t>
            </a:r>
          </a:p>
        </p:txBody>
      </p:sp>
      <p:pic>
        <p:nvPicPr>
          <p:cNvPr id="41" name="Рисунок 40" descr="cid:image004.png@01D39F54.00F8F020">
            <a:extLst>
              <a:ext uri="{FF2B5EF4-FFF2-40B4-BE49-F238E27FC236}">
                <a16:creationId xmlns:a16="http://schemas.microsoft.com/office/drawing/2014/main" id="{A4A1865F-D713-4296-80D5-134CFFADE21C}"/>
              </a:ext>
            </a:extLst>
          </p:cNvPr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48" y="3685792"/>
            <a:ext cx="1589306" cy="66338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object 3">
            <a:extLst>
              <a:ext uri="{FF2B5EF4-FFF2-40B4-BE49-F238E27FC236}">
                <a16:creationId xmlns:a16="http://schemas.microsoft.com/office/drawing/2014/main" id="{ECD51EEA-4759-4D5B-BDB7-B2EC78699A6D}"/>
              </a:ext>
            </a:extLst>
          </p:cNvPr>
          <p:cNvSpPr/>
          <p:nvPr/>
        </p:nvSpPr>
        <p:spPr>
          <a:xfrm rot="16200000">
            <a:off x="10247275" y="1182719"/>
            <a:ext cx="1224136" cy="1872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04A14B7-6114-4580-9AA8-A02D5A126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 rot="2141038">
            <a:off x="4537030" y="2776538"/>
            <a:ext cx="1660389" cy="246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 descr="cid:image004.png@01D39F54.00F8F020">
            <a:extLst>
              <a:ext uri="{FF2B5EF4-FFF2-40B4-BE49-F238E27FC236}">
                <a16:creationId xmlns:a16="http://schemas.microsoft.com/office/drawing/2014/main" id="{EB521509-E1AB-441C-ADD3-65A66003B261}"/>
              </a:ext>
            </a:extLst>
          </p:cNvPr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47" y="4229698"/>
            <a:ext cx="1589306" cy="66338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C84665E-3F89-461D-AAD3-4D78D41B83EE}"/>
              </a:ext>
            </a:extLst>
          </p:cNvPr>
          <p:cNvSpPr txBox="1"/>
          <p:nvPr/>
        </p:nvSpPr>
        <p:spPr>
          <a:xfrm>
            <a:off x="4123179" y="1932160"/>
            <a:ext cx="255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Philosopher" panose="020B0604020202020204" charset="-52"/>
              </a:rPr>
              <a:t>Пустой сейф-пакет для возврата ЭМ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E413A1-D363-44A7-84C9-66297C37CD80}"/>
              </a:ext>
            </a:extLst>
          </p:cNvPr>
          <p:cNvSpPr txBox="1"/>
          <p:nvPr/>
        </p:nvSpPr>
        <p:spPr>
          <a:xfrm>
            <a:off x="9579692" y="2720958"/>
            <a:ext cx="255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Philosopher" panose="020B0604020202020204" charset="-52"/>
              </a:rPr>
              <a:t>ВДП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Philosopher" panose="020B0604020202020204" charset="-52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Philosopher" panose="020B0604020202020204" charset="-52"/>
              </a:rPr>
              <a:t>(3шт на аудиторию)</a:t>
            </a:r>
          </a:p>
        </p:txBody>
      </p:sp>
      <p:sp>
        <p:nvSpPr>
          <p:cNvPr id="4" name="Левая фигурная скобка 3">
            <a:extLst>
              <a:ext uri="{FF2B5EF4-FFF2-40B4-BE49-F238E27FC236}">
                <a16:creationId xmlns:a16="http://schemas.microsoft.com/office/drawing/2014/main" id="{79AC6828-E711-4FDC-82ED-56AFE4BC8B28}"/>
              </a:ext>
            </a:extLst>
          </p:cNvPr>
          <p:cNvSpPr/>
          <p:nvPr/>
        </p:nvSpPr>
        <p:spPr>
          <a:xfrm>
            <a:off x="3431703" y="1532041"/>
            <a:ext cx="530489" cy="4849287"/>
          </a:xfrm>
          <a:prstGeom prst="leftBrace">
            <a:avLst>
              <a:gd name="adj1" fmla="val 90880"/>
              <a:gd name="adj2" fmla="val 4963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60377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27326</TotalTime>
  <Words>3621</Words>
  <Application>Microsoft Office PowerPoint</Application>
  <PresentationFormat>Широкоэкранный</PresentationFormat>
  <Paragraphs>557</Paragraphs>
  <Slides>75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2" baseType="lpstr">
      <vt:lpstr>Wingdings</vt:lpstr>
      <vt:lpstr>Cambria</vt:lpstr>
      <vt:lpstr>Calibri</vt:lpstr>
      <vt:lpstr>Philosopher</vt:lpstr>
      <vt:lpstr>Arial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Черновики (по 2 листа на участника) со штампом ОО-ППЭ и конверты для их упаковки</vt:lpstr>
      <vt:lpstr>ЭМ непрерывно находятся под видеонаблюдением!!!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Ведомость использования дополнительных бланков ответов  Фиксируются только номера выданных бланков, без привязки к конкретному участнику </vt:lpstr>
      <vt:lpstr>Презентация PowerPoint</vt:lpstr>
      <vt:lpstr>Удаление участника с экзамена</vt:lpstr>
      <vt:lpstr>Презентация PowerPoint</vt:lpstr>
      <vt:lpstr>Досрочное завершение экзамена по уважительной причине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комплекта документов ППЭ</vt:lpstr>
      <vt:lpstr>Презентация PowerPoint</vt:lpstr>
      <vt:lpstr>В пакет вкладывается сопроводительный лист (Адресная метка) по установленной форме (см. Сборник форм)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lovygina.ui</dc:creator>
  <cp:lastModifiedBy>Антон Потявин</cp:lastModifiedBy>
  <cp:revision>1132</cp:revision>
  <cp:lastPrinted>2019-02-18T10:07:19Z</cp:lastPrinted>
  <dcterms:created xsi:type="dcterms:W3CDTF">2010-03-02T09:36:00Z</dcterms:created>
  <dcterms:modified xsi:type="dcterms:W3CDTF">2024-03-18T08:39:15Z</dcterms:modified>
</cp:coreProperties>
</file>