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94" r:id="rId2"/>
    <p:sldId id="593" r:id="rId3"/>
    <p:sldId id="608" r:id="rId4"/>
    <p:sldId id="609" r:id="rId5"/>
    <p:sldId id="587" r:id="rId6"/>
    <p:sldId id="588" r:id="rId7"/>
    <p:sldId id="611" r:id="rId8"/>
    <p:sldId id="586" r:id="rId9"/>
    <p:sldId id="589" r:id="rId10"/>
    <p:sldId id="610" r:id="rId11"/>
    <p:sldId id="571" r:id="rId12"/>
    <p:sldId id="554" r:id="rId13"/>
    <p:sldId id="569" r:id="rId14"/>
    <p:sldId id="391" r:id="rId15"/>
    <p:sldId id="553" r:id="rId16"/>
    <p:sldId id="607" r:id="rId17"/>
    <p:sldId id="572" r:id="rId18"/>
    <p:sldId id="576" r:id="rId19"/>
    <p:sldId id="573" r:id="rId20"/>
    <p:sldId id="493" r:id="rId21"/>
    <p:sldId id="606" r:id="rId22"/>
    <p:sldId id="604" r:id="rId23"/>
    <p:sldId id="605" r:id="rId24"/>
    <p:sldId id="559" r:id="rId25"/>
    <p:sldId id="560" r:id="rId26"/>
    <p:sldId id="496" r:id="rId27"/>
    <p:sldId id="507" r:id="rId28"/>
    <p:sldId id="565" r:id="rId29"/>
    <p:sldId id="577" r:id="rId30"/>
    <p:sldId id="612" r:id="rId31"/>
    <p:sldId id="578" r:id="rId32"/>
    <p:sldId id="454" r:id="rId33"/>
    <p:sldId id="462" r:id="rId34"/>
    <p:sldId id="590" r:id="rId35"/>
    <p:sldId id="591" r:id="rId36"/>
    <p:sldId id="581" r:id="rId37"/>
    <p:sldId id="582" r:id="rId38"/>
    <p:sldId id="583" r:id="rId39"/>
    <p:sldId id="584" r:id="rId40"/>
    <p:sldId id="585" r:id="rId41"/>
    <p:sldId id="595" r:id="rId42"/>
    <p:sldId id="596" r:id="rId4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030"/>
    <a:srgbClr val="844040"/>
    <a:srgbClr val="FF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892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DD9274-B46A-4905-B633-8DE335851429}" type="datetimeFigureOut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74E191-4854-43DC-A423-EC47FDCEC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5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722340-3EE9-45A0-A3D2-4C98A21316E3}" type="datetimeFigureOut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r>
              <a:rPr lang="ru-RU" noProof="0" dirty="0" smtClean="0"/>
              <a:t>Э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4AAF37-35B9-4697-AC6B-DFD854286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2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91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901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7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83C181-78B5-4F8B-B875-A4202240B135}" type="slidenum">
              <a:rPr lang="ru-RU" altLang="ru-RU" smtClean="0">
                <a:cs typeface="Arial" charset="0"/>
              </a:rPr>
              <a:pPr/>
              <a:t>12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50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Правильный ответ: 2</a:t>
            </a:r>
          </a:p>
        </p:txBody>
      </p:sp>
    </p:spTree>
    <p:extLst>
      <p:ext uri="{BB962C8B-B14F-4D97-AF65-F5344CB8AC3E}">
        <p14:creationId xmlns:p14="http://schemas.microsoft.com/office/powerpoint/2010/main" val="365512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33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086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4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7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451-B831-4E26-B4FC-6050A7B7F24F}" type="datetime1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B24C-9179-4FEB-ABA4-12F4525D8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8C17-49CB-4698-94FE-224601DFE95C}" type="datetime1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EC4-A1A3-4228-B0EB-1C64878CC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816-633C-416D-810E-4AB4231FEB58}" type="datetime1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A6A-2E86-434B-B577-4C6A49835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14.02.2024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78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AF2A-9331-46C6-A419-F44BFF3DB553}" type="datetime1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C561-C523-495E-AD04-A6C1C0E0E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2540-A5AA-4AD8-9929-6123A29D36FC}" type="datetime1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D642-B6C5-4B37-9C52-F8076CB2B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2A26-C81C-42A7-AD08-DC8C639A0DF5}" type="datetime1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8866-ACDE-47A1-A468-E46A9CEC9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5BAE-F254-46D7-871D-911D7D3353D6}" type="datetime1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D0F7-F88B-4366-9096-C797FF260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71AB-8A02-401D-9298-1FC1C66A2D2C}" type="datetime1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6FA-0619-4BDF-95A7-953C11D0D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30B3-35CB-46A3-BAB8-2DF1E676916B}" type="datetime1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B78-F855-48F6-90EC-0C30D3D57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D35-BA4E-44FF-84B1-F6F6369B2E90}" type="datetime1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5043-CC2E-4AC1-9261-FCEA7098B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09F5-B3A2-430E-A18C-C14307C6F10F}" type="datetime1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25C3-31A3-4DF5-B6D3-225EA1C1C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14C8-679B-4461-9419-A28212135A64}" type="datetime1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7987A7-DAA8-4C6E-A8A6-FD4016755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5"/>
          <p:cNvSpPr>
            <a:spLocks noChangeArrowheads="1" noChangeShapeType="1" noTextEdit="1"/>
          </p:cNvSpPr>
          <p:nvPr/>
        </p:nvSpPr>
        <p:spPr bwMode="auto">
          <a:xfrm>
            <a:off x="395536" y="2132856"/>
            <a:ext cx="8424863" cy="244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ОРГАНИЗАЦИЯ ПРОВЕДЕНИЯ</a:t>
            </a:r>
          </a:p>
          <a:p>
            <a:pPr algn="ctr"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ГИА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-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9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</a:endParaRPr>
          </a:p>
          <a:p>
            <a:pPr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для руководящих сотрудников ППЭ</a:t>
            </a:r>
          </a:p>
        </p:txBody>
      </p:sp>
    </p:spTree>
    <p:extLst>
      <p:ext uri="{BB962C8B-B14F-4D97-AF65-F5344CB8AC3E}">
        <p14:creationId xmlns:p14="http://schemas.microsoft.com/office/powerpoint/2010/main" val="364741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548" y="454244"/>
            <a:ext cx="4676037" cy="626723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07504" y="1009211"/>
            <a:ext cx="4635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Вход участников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249" y="5309910"/>
            <a:ext cx="4123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b="1" dirty="0">
                <a:solidFill>
                  <a:srgbClr val="844040"/>
                </a:solidFill>
              </a:rPr>
              <a:t>Акт </a:t>
            </a:r>
            <a:r>
              <a:rPr lang="ru-RU" b="1" dirty="0" smtClean="0">
                <a:solidFill>
                  <a:srgbClr val="844040"/>
                </a:solidFill>
              </a:rPr>
              <a:t>о </a:t>
            </a:r>
            <a:r>
              <a:rPr lang="ru-RU" b="1" dirty="0" err="1" smtClean="0">
                <a:solidFill>
                  <a:srgbClr val="844040"/>
                </a:solidFill>
              </a:rPr>
              <a:t>недопуске</a:t>
            </a:r>
            <a:r>
              <a:rPr lang="ru-RU" b="1" dirty="0" smtClean="0">
                <a:solidFill>
                  <a:srgbClr val="844040"/>
                </a:solidFill>
              </a:rPr>
              <a:t> оформляется в 2 экземплярах.</a:t>
            </a:r>
            <a:endParaRPr lang="ru-RU" b="1" dirty="0">
              <a:solidFill>
                <a:srgbClr val="84404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5976" y="4725144"/>
            <a:ext cx="4392488" cy="10801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1722533" y="2650573"/>
            <a:ext cx="2561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Печатается в ППЭ</a:t>
            </a: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2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3679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</a:t>
            </a:r>
            <a:r>
              <a:rPr lang="ru-RU" sz="2200" b="1" cap="all" dirty="0" smtClean="0">
                <a:solidFill>
                  <a:srgbClr val="C00000"/>
                </a:solidFill>
              </a:rPr>
              <a:t>ГИА-9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в аудитории ППЭ</a:t>
            </a:r>
            <a:r>
              <a:rPr lang="en-US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(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 9</a:t>
            </a:r>
            <a:r>
              <a:rPr lang="en-US" sz="2200" b="1" cap="all" baseline="30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00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295604"/>
            <a:ext cx="5927886" cy="209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64310"/>
            <a:ext cx="4559346" cy="166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2193" y="1375009"/>
            <a:ext cx="8598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44040"/>
                </a:solidFill>
              </a:rPr>
              <a:t>Сверить </a:t>
            </a:r>
            <a:r>
              <a:rPr lang="ru-RU" b="1" dirty="0">
                <a:solidFill>
                  <a:srgbClr val="844040"/>
                </a:solidFill>
              </a:rPr>
              <a:t>реквизиты </a:t>
            </a:r>
            <a:r>
              <a:rPr lang="ru-RU" b="1" dirty="0" smtClean="0">
                <a:solidFill>
                  <a:srgbClr val="844040"/>
                </a:solidFill>
              </a:rPr>
              <a:t>документа </a:t>
            </a:r>
            <a:r>
              <a:rPr lang="ru-RU" b="1" dirty="0">
                <a:solidFill>
                  <a:srgbClr val="844040"/>
                </a:solidFill>
              </a:rPr>
              <a:t>участника </a:t>
            </a:r>
            <a:r>
              <a:rPr lang="ru-RU" b="1" dirty="0" smtClean="0">
                <a:solidFill>
                  <a:srgbClr val="844040"/>
                </a:solidFill>
              </a:rPr>
              <a:t>ГИА9 с информацией,  </a:t>
            </a:r>
            <a:r>
              <a:rPr lang="ru-RU" b="1" dirty="0">
                <a:solidFill>
                  <a:srgbClr val="844040"/>
                </a:solidFill>
              </a:rPr>
              <a:t>содержащейся в Ведомости учета участников </a:t>
            </a:r>
            <a:r>
              <a:rPr lang="ru-RU" b="1" dirty="0" smtClean="0">
                <a:solidFill>
                  <a:srgbClr val="844040"/>
                </a:solidFill>
              </a:rPr>
              <a:t>(</a:t>
            </a:r>
            <a:r>
              <a:rPr lang="ru-RU" b="1" dirty="0">
                <a:solidFill>
                  <a:srgbClr val="844040"/>
                </a:solidFill>
              </a:rPr>
              <a:t>ППЭ-05-02</a:t>
            </a:r>
            <a:r>
              <a:rPr lang="ru-RU" b="1" dirty="0" smtClean="0">
                <a:solidFill>
                  <a:srgbClr val="844040"/>
                </a:solidFill>
              </a:rPr>
              <a:t>), отметить явку участника в форме ППЭ-05-02.</a:t>
            </a:r>
          </a:p>
          <a:p>
            <a:r>
              <a:rPr lang="ru-RU" b="1" dirty="0">
                <a:solidFill>
                  <a:srgbClr val="844040"/>
                </a:solidFill>
              </a:rPr>
              <a:t>Указать рабочее место </a:t>
            </a:r>
            <a:r>
              <a:rPr lang="ru-RU" b="1">
                <a:solidFill>
                  <a:srgbClr val="844040"/>
                </a:solidFill>
              </a:rPr>
              <a:t>участника </a:t>
            </a:r>
            <a:r>
              <a:rPr lang="ru-RU" b="1" smtClean="0">
                <a:solidFill>
                  <a:srgbClr val="844040"/>
                </a:solidFill>
              </a:rPr>
              <a:t>ГИА9 в </a:t>
            </a:r>
            <a:r>
              <a:rPr lang="ru-RU" b="1" dirty="0">
                <a:solidFill>
                  <a:srgbClr val="844040"/>
                </a:solidFill>
              </a:rPr>
              <a:t>аудитории ППЭ</a:t>
            </a:r>
          </a:p>
          <a:p>
            <a:endParaRPr lang="ru-RU" b="1" i="1" dirty="0" smtClean="0">
              <a:solidFill>
                <a:srgbClr val="844040"/>
              </a:solidFill>
            </a:endParaRP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5026890" y="2854639"/>
            <a:ext cx="2497438" cy="909999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У входа в аудитори</a:t>
            </a:r>
            <a:r>
              <a:rPr lang="ru-RU" sz="1600" dirty="0">
                <a:solidFill>
                  <a:srgbClr val="C00000"/>
                </a:solidFill>
              </a:rPr>
              <a:t>ю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683568" y="5013176"/>
            <a:ext cx="2361444" cy="930404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У организатора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3226" t="9401" r="8263" b="36000"/>
          <a:stretch/>
        </p:blipFill>
        <p:spPr>
          <a:xfrm>
            <a:off x="179512" y="772028"/>
            <a:ext cx="8805221" cy="3947168"/>
          </a:xfrm>
          <a:prstGeom prst="rect">
            <a:avLst/>
          </a:prstGeom>
        </p:spPr>
      </p:pic>
      <p:sp>
        <p:nvSpPr>
          <p:cNvPr id="808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769224" y="628297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B3A52FB-D810-4318-83D5-1D065639A0D9}" type="slidenum">
              <a:rPr lang="ru-RU" altLang="ru-RU" smtClean="0">
                <a:cs typeface="Arial" charset="0"/>
              </a:rPr>
              <a:pPr/>
              <a:t>12</a:t>
            </a:fld>
            <a:endParaRPr lang="ru-RU" altLang="ru-RU" dirty="0" smtClean="0">
              <a:cs typeface="Arial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33786" y="2974220"/>
            <a:ext cx="2291851" cy="3680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79712" y="3355629"/>
            <a:ext cx="0" cy="7920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331640" y="4174460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44040"/>
                </a:solidFill>
              </a:rPr>
              <a:t>Ведомость коррекции</a:t>
            </a:r>
            <a:br>
              <a:rPr lang="ru-RU" b="1" dirty="0">
                <a:solidFill>
                  <a:srgbClr val="844040"/>
                </a:solidFill>
              </a:rPr>
            </a:br>
            <a:r>
              <a:rPr lang="ru-RU" b="1" dirty="0">
                <a:solidFill>
                  <a:srgbClr val="844040"/>
                </a:solidFill>
              </a:rPr>
              <a:t>12-02</a:t>
            </a:r>
          </a:p>
        </p:txBody>
      </p:sp>
      <p:cxnSp>
        <p:nvCxnSpPr>
          <p:cNvPr id="9" name="Прямая со стрелкой 8"/>
          <p:cNvCxnSpPr>
            <a:stCxn id="11" idx="0"/>
            <a:endCxn id="10" idx="7"/>
          </p:cNvCxnSpPr>
          <p:nvPr/>
        </p:nvCxnSpPr>
        <p:spPr>
          <a:xfrm flipH="1" flipV="1">
            <a:off x="4817870" y="3557528"/>
            <a:ext cx="941717" cy="6169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 rot="5400000">
            <a:off x="4348883" y="3135894"/>
            <a:ext cx="683387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4174460"/>
            <a:ext cx="3095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44040"/>
                </a:solidFill>
              </a:rPr>
              <a:t>Поставить </a:t>
            </a:r>
            <a:r>
              <a:rPr lang="ru-RU" b="1" dirty="0">
                <a:solidFill>
                  <a:srgbClr val="844040"/>
                </a:solidFill>
              </a:rPr>
              <a:t>отметку «</a:t>
            </a:r>
            <a:r>
              <a:rPr lang="en-US" b="1" dirty="0">
                <a:solidFill>
                  <a:srgbClr val="844040"/>
                </a:solidFill>
              </a:rPr>
              <a:t>V</a:t>
            </a:r>
            <a:r>
              <a:rPr lang="ru-RU" b="1" dirty="0" smtClean="0">
                <a:solidFill>
                  <a:srgbClr val="844040"/>
                </a:solidFill>
              </a:rPr>
              <a:t>»</a:t>
            </a:r>
            <a:br>
              <a:rPr lang="ru-RU" b="1" dirty="0" smtClean="0">
                <a:solidFill>
                  <a:srgbClr val="844040"/>
                </a:solidFill>
              </a:rPr>
            </a:br>
            <a:r>
              <a:rPr lang="ru-RU" b="1" dirty="0" smtClean="0">
                <a:solidFill>
                  <a:srgbClr val="844040"/>
                </a:solidFill>
              </a:rPr>
              <a:t>в </a:t>
            </a:r>
            <a:r>
              <a:rPr lang="ru-RU" b="1" dirty="0">
                <a:solidFill>
                  <a:srgbClr val="844040"/>
                </a:solidFill>
              </a:rPr>
              <a:t>графе «Явился»</a:t>
            </a:r>
          </a:p>
        </p:txBody>
      </p:sp>
    </p:spTree>
    <p:extLst>
      <p:ext uri="{BB962C8B-B14F-4D97-AF65-F5344CB8AC3E}">
        <p14:creationId xmlns:p14="http://schemas.microsoft.com/office/powerpoint/2010/main" val="17118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7004"/>
            <a:ext cx="9144000" cy="515269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  <a:t> Ведомость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  <a:t>коррекции персональных данных 12-02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13</a:t>
            </a:fld>
            <a:endParaRPr kumimoji="0"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21" y="2919960"/>
            <a:ext cx="6192688" cy="35313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735229" y="3845316"/>
            <a:ext cx="2808312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71533" y="3269252"/>
            <a:ext cx="2045514" cy="21602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1774" y="2556615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44040"/>
                </a:solidFill>
              </a:rPr>
              <a:t>Было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71533" y="2556615"/>
            <a:ext cx="489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44040"/>
                </a:solidFill>
              </a:rPr>
              <a:t>Стало – пишем только то, что изменилось!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07237" y="6149572"/>
            <a:ext cx="368705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07237" y="3029212"/>
            <a:ext cx="37475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7806" y="1629576"/>
            <a:ext cx="8712968" cy="64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44040"/>
                </a:solidFill>
              </a:rPr>
              <a:t>Заполнить Ведомость коррекции персональных данных участников ГИА в аудитории (ППЭ-12-02), если требуется</a:t>
            </a:r>
            <a:endParaRPr lang="ru-RU" dirty="0">
              <a:solidFill>
                <a:srgbClr val="844040"/>
              </a:solidFill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6444208" y="5213468"/>
            <a:ext cx="2561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Печатается в ППЭ</a:t>
            </a: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2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>
          <a:xfrm>
            <a:off x="251520" y="2037607"/>
            <a:ext cx="8640960" cy="2308324"/>
          </a:xfr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9:50 – первая часть инструктажа, выдача именных бланков</a:t>
            </a:r>
            <a:b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случае отсутствия в аудиторном комплекте именных бланков участника экзамена необходимо сообщить о данной проблеме сотрудникам РЦОИ.</a:t>
            </a:r>
            <a:endParaRPr lang="ru-RU" altLang="ru-RU" sz="2400" b="1" dirty="0" smtClean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6553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B0741B-4B2B-4F78-A8B8-09ADBAD4470A}" type="slidenum">
              <a:rPr lang="ru-RU" altLang="ru-RU" smtClean="0">
                <a:cs typeface="Arial" charset="0"/>
              </a:rPr>
              <a:pPr/>
              <a:t>14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Содержимое 2"/>
          <p:cNvSpPr>
            <a:spLocks noGrp="1"/>
          </p:cNvSpPr>
          <p:nvPr>
            <p:ph idx="1"/>
          </p:nvPr>
        </p:nvSpPr>
        <p:spPr>
          <a:xfrm>
            <a:off x="264046" y="955763"/>
            <a:ext cx="8471892" cy="173478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10:00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–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вторая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часть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инструктажа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ru-RU" sz="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Варианты КИМ выдаются в 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свободном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порядке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Номер выданного варианта </a:t>
            </a:r>
            <a:r>
              <a:rPr lang="ru-RU" alt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организаторы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вписывают в поле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«Вариант» </a:t>
            </a:r>
            <a:r>
              <a:rPr lang="ru-RU" alt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всех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именных бланков участников и в «Ведомость ППЭ-05-02 в графу «Вариант». </a:t>
            </a:r>
            <a:endParaRPr lang="ru-RU" altLang="ru-RU" sz="2000" u="sng" dirty="0" smtClean="0"/>
          </a:p>
        </p:txBody>
      </p:sp>
      <p:sp>
        <p:nvSpPr>
          <p:cNvPr id="798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FCDD81-5C2D-4B56-84E7-78DBDB535C16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79875" name="Объект 4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529006"/>
            <a:ext cx="7566062" cy="75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вал 1"/>
          <p:cNvSpPr/>
          <p:nvPr/>
        </p:nvSpPr>
        <p:spPr>
          <a:xfrm>
            <a:off x="1224487" y="5462965"/>
            <a:ext cx="1800200" cy="6686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mbria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mbria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mbria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mbria" pitchFamily="18" charset="0"/>
                <a:ea typeface="+mn-ea"/>
                <a:cs typeface="Arial" charset="0"/>
              </a:defRPr>
            </a:lvl9pPr>
          </a:lstStyle>
          <a:p>
            <a:fld id="{5B3A52FB-D810-4318-83D5-1D065639A0D9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780928"/>
            <a:ext cx="7344816" cy="2471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4061399" y="4212354"/>
            <a:ext cx="461133" cy="6758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7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ОБРАЗЕЦ ЗАПОЛНЕНИЯ ФОРМЫ ППЭ-05-02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899452" y="268507"/>
            <a:ext cx="5345095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8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49714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210053" y="762993"/>
            <a:ext cx="1071563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200000">
            <a:off x="4181376" y="1070199"/>
            <a:ext cx="1071562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653831" y="1120180"/>
            <a:ext cx="214313" cy="642938"/>
          </a:xfrm>
          <a:prstGeom prst="rightBrac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64733" y="1263055"/>
            <a:ext cx="1071563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ЗАПОЛНЯЕТСЯ В РЦОИ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97290" y="863798"/>
            <a:ext cx="2266998" cy="214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информация об экзамене и рассадке</a:t>
            </a:r>
          </a:p>
        </p:txBody>
      </p:sp>
      <p:sp>
        <p:nvSpPr>
          <p:cNvPr id="74764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7020845" y="6332389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4BDAB1-0630-4156-9AA9-9D69F3E24D23}" type="slidenum">
              <a:rPr lang="ru-RU" altLang="ru-RU" smtClean="0">
                <a:cs typeface="Arial" charset="0"/>
              </a:rPr>
              <a:pPr/>
              <a:t>17</a:t>
            </a:fld>
            <a:endParaRPr lang="ru-RU" altLang="ru-RU" dirty="0" smtClean="0">
              <a:cs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18147" y="1763118"/>
            <a:ext cx="4134877" cy="411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0801" y="1340768"/>
            <a:ext cx="416703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Бланки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ГИА-9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заполняются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гелевой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или капиллярной ручкой черного цвета.   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Участник экзамена должен изображать каждую цифру и букву во всех полях Б№1,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копируя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образец ее написания из строки с образцами написания символов.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cs typeface="+mn-cs"/>
            </a:endParaRP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Каждое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поле в бланках заполняется, начиная с первой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позиции (клетки).</a:t>
            </a:r>
          </a:p>
        </p:txBody>
      </p:sp>
    </p:spTree>
    <p:extLst>
      <p:ext uri="{BB962C8B-B14F-4D97-AF65-F5344CB8AC3E}">
        <p14:creationId xmlns:p14="http://schemas.microsoft.com/office/powerpoint/2010/main" val="9701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1" y="960113"/>
            <a:ext cx="4306748" cy="55881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172845" y="1199034"/>
            <a:ext cx="1071563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200000">
            <a:off x="4109368" y="1454200"/>
            <a:ext cx="1071562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4211961" y="4149080"/>
            <a:ext cx="2232248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276872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В случае, если КИМ ОГЭ не предусматривает записи ответа на бланке №1, поле для записи ответа будет заполнено символами «ХХХ»</a:t>
            </a:r>
          </a:p>
        </p:txBody>
      </p:sp>
    </p:spTree>
    <p:extLst>
      <p:ext uri="{BB962C8B-B14F-4D97-AF65-F5344CB8AC3E}">
        <p14:creationId xmlns:p14="http://schemas.microsoft.com/office/powerpoint/2010/main" val="27370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19</a:t>
            </a:fld>
            <a:endParaRPr kumimoji="0"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98352"/>
            <a:ext cx="4824536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553200" y="3787799"/>
            <a:ext cx="2051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23030"/>
                </a:solidFill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623030"/>
                </a:solidFill>
                <a:ea typeface="Times New Roman" panose="02020603050405020304" pitchFamily="18" charset="0"/>
              </a:rPr>
              <a:t>Z</a:t>
            </a:r>
            <a:r>
              <a:rPr lang="en-US" b="1" dirty="0" smtClean="0">
                <a:solidFill>
                  <a:srgbClr val="623030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623030"/>
                </a:solidFill>
                <a:ea typeface="Times New Roman" panose="02020603050405020304" pitchFamily="18" charset="0"/>
              </a:rPr>
              <a:t> НЕ СТАВИМ!</a:t>
            </a:r>
            <a:endParaRPr lang="ru-RU" dirty="0">
              <a:solidFill>
                <a:srgbClr val="62303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4602832" y="3470176"/>
            <a:ext cx="2674640" cy="86409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ОШИБКА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65919"/>
            <a:ext cx="3003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844040"/>
                </a:solidFill>
                <a:ea typeface="Times New Roman" panose="02020603050405020304" pitchFamily="18" charset="0"/>
              </a:rPr>
              <a:t>Бланк ответов №1</a:t>
            </a:r>
            <a:endParaRPr lang="en-US" sz="2400" b="1" dirty="0">
              <a:solidFill>
                <a:srgbClr val="84404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7373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8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Cambria"/>
                </a:rPr>
                <a:t>ПРАВИЛА ЗАПОЛНЕНИЯ БЛАНКОВ </a:t>
              </a:r>
            </a:p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8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Cambria"/>
                </a:rPr>
                <a:t>И СБОРНИК ФОРМ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737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79403-9797-423F-B2C8-5D08B9589C87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54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3443395"/>
            <a:ext cx="7359905" cy="2616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1979713" y="5445224"/>
            <a:ext cx="936104" cy="4800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63780" y="5376001"/>
            <a:ext cx="1521123" cy="661143"/>
          </a:xfrm>
          <a:prstGeom prst="rightArrowCallout">
            <a:avLst>
              <a:gd name="adj1" fmla="val 15339"/>
              <a:gd name="adj2" fmla="val 25000"/>
              <a:gd name="adj3" fmla="val 25000"/>
              <a:gd name="adj4" fmla="val 7565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ОБЯЗАТЕЛЬНОЕ ПОЛЕ ДЛЯ ЗАПОЛНЕНИЯ</a:t>
            </a: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7292770" y="5267485"/>
            <a:ext cx="1851230" cy="878172"/>
          </a:xfrm>
          <a:prstGeom prst="leftArrowCallout">
            <a:avLst>
              <a:gd name="adj1" fmla="val 10912"/>
              <a:gd name="adj2" fmla="val 25000"/>
              <a:gd name="adj3" fmla="val 25000"/>
              <a:gd name="adj4" fmla="val 749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</a:rPr>
              <a:t>ПОДПИСЬ ОРГАНИЗАТОРА УДОСТОВЕРЯЕТ ТРИ ПРЕДЫДУЩИХ МЕТКИ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04549" y="5487889"/>
            <a:ext cx="952608" cy="437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764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6908900" y="617767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4BDAB1-0630-4156-9AA9-9D69F3E24D23}" type="slidenum">
              <a:rPr lang="ru-RU" altLang="ru-RU" smtClean="0">
                <a:cs typeface="Arial" charset="0"/>
              </a:rPr>
              <a:pPr/>
              <a:t>20</a:t>
            </a:fld>
            <a:endParaRPr lang="ru-RU" altLang="ru-RU" dirty="0" smtClean="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4491" y="5506629"/>
            <a:ext cx="205097" cy="5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9084" y="1359319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Внизу бланка организатор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вписывает номер выданного варианта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Свою подпись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ставит, только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подтверждая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метку «Неявка», «Удалён» или «Не закончил»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6914" y="44319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  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254906" y="4366707"/>
            <a:ext cx="2164966" cy="497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91292" y="3213271"/>
            <a:ext cx="2908700" cy="7386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Если не зачеркнуть 3, то по итогам обработки у участника не будет ответа на 3 задание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 flipH="1">
            <a:off x="2260986" y="3951935"/>
            <a:ext cx="784656" cy="4293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4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7002338" y="6375541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4BDAB1-0630-4156-9AA9-9D69F3E24D23}" type="slidenum">
              <a:rPr lang="ru-RU" altLang="ru-RU" smtClean="0">
                <a:cs typeface="Arial" charset="0"/>
              </a:rPr>
              <a:pPr/>
              <a:t>21</a:t>
            </a:fld>
            <a:endParaRPr lang="ru-RU" altLang="ru-RU" dirty="0" smtClean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944" y="1078111"/>
            <a:ext cx="8775544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rgbClr val="623030"/>
                </a:solidFill>
                <a:cs typeface="+mn-cs"/>
              </a:rPr>
              <a:t>Ответ </a:t>
            </a:r>
            <a:r>
              <a:rPr lang="en-US" sz="2000" b="1" dirty="0" err="1" smtClean="0">
                <a:solidFill>
                  <a:srgbClr val="623030"/>
                </a:solidFill>
                <a:cs typeface="+mn-cs"/>
              </a:rPr>
              <a:t>не</a:t>
            </a:r>
            <a:r>
              <a:rPr lang="en-US" sz="2000" b="1" dirty="0" smtClean="0">
                <a:solidFill>
                  <a:srgbClr val="623030"/>
                </a:solidFill>
                <a:cs typeface="+mn-cs"/>
              </a:rPr>
              <a:t> </a:t>
            </a:r>
            <a:r>
              <a:rPr lang="ru-RU" sz="2000" b="1" dirty="0" smtClean="0">
                <a:solidFill>
                  <a:srgbClr val="623030"/>
                </a:solidFill>
                <a:cs typeface="+mn-cs"/>
              </a:rPr>
              <a:t>должен </a:t>
            </a:r>
            <a:r>
              <a:rPr lang="en-US" sz="2000" b="1" dirty="0" err="1" smtClean="0">
                <a:solidFill>
                  <a:srgbClr val="623030"/>
                </a:solidFill>
                <a:cs typeface="+mn-cs"/>
              </a:rPr>
              <a:t>выход</a:t>
            </a:r>
            <a:r>
              <a:rPr lang="ru-RU" sz="2000" b="1" dirty="0" err="1" smtClean="0">
                <a:solidFill>
                  <a:srgbClr val="623030"/>
                </a:solidFill>
                <a:cs typeface="+mn-cs"/>
              </a:rPr>
              <a:t>ить</a:t>
            </a:r>
            <a:r>
              <a:rPr lang="en-US" sz="2000" b="1" dirty="0" smtClean="0">
                <a:solidFill>
                  <a:srgbClr val="623030"/>
                </a:solidFill>
                <a:cs typeface="+mn-cs"/>
              </a:rPr>
              <a:t> </a:t>
            </a:r>
            <a:r>
              <a:rPr lang="en-US" sz="2000" b="1" dirty="0" err="1" smtClean="0">
                <a:solidFill>
                  <a:srgbClr val="623030"/>
                </a:solidFill>
                <a:cs typeface="+mn-cs"/>
              </a:rPr>
              <a:t>за</a:t>
            </a:r>
            <a:r>
              <a:rPr lang="en-US" sz="2000" b="1" dirty="0" smtClean="0">
                <a:solidFill>
                  <a:srgbClr val="623030"/>
                </a:solidFill>
                <a:cs typeface="+mn-cs"/>
              </a:rPr>
              <a:t> </a:t>
            </a:r>
            <a:r>
              <a:rPr lang="en-US" sz="2000" b="1" dirty="0" err="1" smtClean="0">
                <a:solidFill>
                  <a:srgbClr val="623030"/>
                </a:solidFill>
                <a:cs typeface="+mn-cs"/>
              </a:rPr>
              <a:t>пределы</a:t>
            </a:r>
            <a:r>
              <a:rPr lang="en-US" sz="2000" b="1" dirty="0" smtClean="0">
                <a:solidFill>
                  <a:srgbClr val="623030"/>
                </a:solidFill>
                <a:cs typeface="+mn-cs"/>
              </a:rPr>
              <a:t> </a:t>
            </a:r>
            <a:r>
              <a:rPr lang="en-US" sz="2000" b="1" dirty="0" err="1" smtClean="0">
                <a:solidFill>
                  <a:srgbClr val="623030"/>
                </a:solidFill>
                <a:cs typeface="+mn-cs"/>
              </a:rPr>
              <a:t>поля</a:t>
            </a:r>
            <a:r>
              <a:rPr lang="en-US" sz="2000" b="1" dirty="0" smtClean="0">
                <a:solidFill>
                  <a:srgbClr val="623030"/>
                </a:solidFill>
                <a:cs typeface="+mn-cs"/>
              </a:rPr>
              <a:t> </a:t>
            </a:r>
            <a:r>
              <a:rPr lang="ru-RU" sz="2000" b="1" dirty="0" smtClean="0">
                <a:solidFill>
                  <a:srgbClr val="623030"/>
                </a:solidFill>
                <a:cs typeface="+mn-cs"/>
              </a:rPr>
              <a:t>ответов (17 клеток)</a:t>
            </a:r>
            <a:endParaRPr lang="ru-RU" sz="2000" b="1" dirty="0">
              <a:solidFill>
                <a:srgbClr val="623030"/>
              </a:solidFill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99" y="3836013"/>
            <a:ext cx="3860065" cy="176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03071"/>
            <a:ext cx="6264696" cy="1487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836672"/>
            <a:ext cx="4394658" cy="180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447299" y="3645024"/>
            <a:ext cx="0" cy="230425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30875" y="3645024"/>
            <a:ext cx="0" cy="230425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46499" y="4293096"/>
            <a:ext cx="22228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447299" y="4445496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0303" y="496396"/>
            <a:ext cx="4464496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107850" y="720425"/>
            <a:ext cx="1071563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200000">
            <a:off x="2860833" y="1000125"/>
            <a:ext cx="1071562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321913" y="1142999"/>
            <a:ext cx="214313" cy="535781"/>
          </a:xfrm>
          <a:prstGeom prst="rightBrac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11051" y="1143000"/>
            <a:ext cx="1071563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ЗАПОЛНЯЕТСЯ В РЦОИ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98375" y="838423"/>
            <a:ext cx="2214562" cy="214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информация об экзамене и рассадке</a:t>
            </a:r>
          </a:p>
        </p:txBody>
      </p:sp>
      <p:sp>
        <p:nvSpPr>
          <p:cNvPr id="9" name="Овал 8"/>
          <p:cNvSpPr/>
          <p:nvPr/>
        </p:nvSpPr>
        <p:spPr>
          <a:xfrm>
            <a:off x="3218021" y="6077133"/>
            <a:ext cx="1071562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1346473" y="5857875"/>
            <a:ext cx="1857375" cy="714375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ОБЯЗАТЕЛЬНОЕ ПОЛЕ ДЛЯ ЗАПОЛНЕНИЯ</a:t>
            </a: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7092280" y="5614218"/>
            <a:ext cx="1789304" cy="1127150"/>
          </a:xfrm>
          <a:prstGeom prst="leftArrowCallout">
            <a:avLst>
              <a:gd name="adj1" fmla="val 15869"/>
              <a:gd name="adj2" fmla="val 17581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ПОДПИСЬ ОРГАНИЗАТОРА УДОСТОВЕРЯЕТ ТРИ ПРЕДЫДУЩИХ МЕТКИ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6118655" y="6073529"/>
            <a:ext cx="1000125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508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6948264" y="637624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C1DA25D-36DA-4557-A40F-94795138E530}" type="slidenum">
              <a:rPr lang="ru-RU" altLang="ru-RU" smtClean="0">
                <a:cs typeface="Arial" charset="0"/>
              </a:rPr>
              <a:pPr/>
              <a:t>22</a:t>
            </a:fld>
            <a:endParaRPr lang="ru-RU" altLang="ru-RU" dirty="0" smtClean="0">
              <a:cs typeface="Arial" charset="0"/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100532" y="2276872"/>
            <a:ext cx="2671268" cy="244827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Бланк ответов №1 используется на ГВЭ-9 по биологии, иностранным языкам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965463"/>
              </p:ext>
            </p:extLst>
          </p:nvPr>
        </p:nvGraphicFramePr>
        <p:xfrm>
          <a:off x="251520" y="1556792"/>
          <a:ext cx="8640960" cy="343872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23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81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191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Бланк</a:t>
                      </a:r>
                      <a:r>
                        <a:rPr lang="ru-RU" sz="2000" baseline="0" dirty="0" smtClean="0">
                          <a:effectLst/>
                        </a:rPr>
                        <a:t> ответов №1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Бланк</a:t>
                      </a:r>
                      <a:r>
                        <a:rPr lang="ru-RU" sz="2000" baseline="0" dirty="0" smtClean="0">
                          <a:effectLst/>
                        </a:rPr>
                        <a:t> ответов №</a:t>
                      </a:r>
                      <a:r>
                        <a:rPr lang="en-US" sz="2000" baseline="0" dirty="0" smtClean="0">
                          <a:effectLst/>
                        </a:rPr>
                        <a:t>2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84324173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ГВЭ</a:t>
                      </a:r>
                      <a:r>
                        <a:rPr lang="en-US" sz="2000" dirty="0" smtClean="0">
                          <a:effectLst/>
                        </a:rPr>
                        <a:t>-9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по биологии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</a:rPr>
                        <a:t>Ответы на задания </a:t>
                      </a:r>
                      <a:r>
                        <a:rPr lang="ru-RU" sz="2400" b="0" dirty="0" smtClean="0">
                          <a:effectLst/>
                        </a:rPr>
                        <a:t>1-6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</a:rPr>
                        <a:t>Ответ на задания </a:t>
                      </a:r>
                      <a:r>
                        <a:rPr lang="ru-RU" sz="2400" b="0" dirty="0" smtClean="0">
                          <a:effectLst/>
                        </a:rPr>
                        <a:t>7-26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ГВЭ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иностранным языкам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Ответы на задания 1-7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Ответы на задания 8-20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5574349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3090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14290"/>
            <a:ext cx="4714907" cy="642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2357422" y="857232"/>
            <a:ext cx="314327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5572132" y="357166"/>
            <a:ext cx="2643206" cy="142876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ЗАПОЛНЯЕТСЯ ОРГАНИЗАТОРОМ ПРИ ВЫДАЧЕ ДОПОЛНИТЕЛЬНОГО БЛАНКА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29190" y="428604"/>
            <a:ext cx="1071570" cy="2857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ШТРИХКОД</a:t>
            </a:r>
            <a:endParaRPr lang="ru-RU" sz="14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16200000">
            <a:off x="1678761" y="750075"/>
            <a:ext cx="1071570" cy="2857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ru-RU" sz="1400" dirty="0" smtClean="0"/>
              <a:t>ШТРИХКОД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571480"/>
            <a:ext cx="2214578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информация об экзамене и рассадке</a:t>
            </a:r>
            <a:endParaRPr lang="ru-RU" sz="1000" dirty="0"/>
          </a:p>
        </p:txBody>
      </p:sp>
      <p:sp>
        <p:nvSpPr>
          <p:cNvPr id="11" name="Овал 10"/>
          <p:cNvSpPr/>
          <p:nvPr/>
        </p:nvSpPr>
        <p:spPr>
          <a:xfrm>
            <a:off x="5143504" y="6286520"/>
            <a:ext cx="100013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071670" y="6286520"/>
            <a:ext cx="100013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6143636" y="5927722"/>
            <a:ext cx="2143140" cy="857256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ПОДПИСЬ ОРГАНИЗАТОРА УДОСТОВЕРЯЕТ ТРИ ПРЕДЫДУЩИХ МЕТКИ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214282" y="6000768"/>
            <a:ext cx="1857388" cy="714380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ОБЯЗАТЕЛЬНОЕ ПОЛЕ ДЛЯ ЗАПОЛНЕНИЯ</a:t>
            </a:r>
            <a:endParaRPr lang="ru-RU" sz="11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1142976" y="1214422"/>
            <a:ext cx="1643074" cy="1071570"/>
          </a:xfrm>
          <a:prstGeom prst="straightConnector1">
            <a:avLst/>
          </a:prstGeom>
          <a:ln w="317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1285852" y="1428736"/>
            <a:ext cx="1357322" cy="107157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428728" y="928670"/>
            <a:ext cx="4000528" cy="171451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28596" y="2143116"/>
            <a:ext cx="107157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ЗАПОЛНЯЕТСЯ В РЦОИ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4546" y="3211928"/>
            <a:ext cx="411209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Бланк ответов №2 двусторонний</a:t>
            </a:r>
            <a:endParaRPr lang="ru-RU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3189371" y="4425162"/>
            <a:ext cx="1525505" cy="1289536"/>
          </a:xfrm>
          <a:custGeom>
            <a:avLst/>
            <a:gdLst>
              <a:gd name="connsiteX0" fmla="*/ 302480 w 2481137"/>
              <a:gd name="connsiteY0" fmla="*/ 237246 h 2882746"/>
              <a:gd name="connsiteX1" fmla="*/ 2290306 w 2481137"/>
              <a:gd name="connsiteY1" fmla="*/ 221344 h 2882746"/>
              <a:gd name="connsiteX2" fmla="*/ 330 w 2481137"/>
              <a:gd name="connsiteY2" fmla="*/ 2574930 h 2882746"/>
              <a:gd name="connsiteX3" fmla="*/ 2481137 w 2481137"/>
              <a:gd name="connsiteY3" fmla="*/ 2877080 h 288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137" h="2882746">
                <a:moveTo>
                  <a:pt x="302480" y="237246"/>
                </a:moveTo>
                <a:cubicBezTo>
                  <a:pt x="1321572" y="34488"/>
                  <a:pt x="2340664" y="-168270"/>
                  <a:pt x="2290306" y="221344"/>
                </a:cubicBezTo>
                <a:cubicBezTo>
                  <a:pt x="2239948" y="610958"/>
                  <a:pt x="-31475" y="2132307"/>
                  <a:pt x="330" y="2574930"/>
                </a:cubicBezTo>
                <a:cubicBezTo>
                  <a:pt x="32135" y="3017553"/>
                  <a:pt x="2050441" y="2841299"/>
                  <a:pt x="2481137" y="28770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348883" y="5069930"/>
            <a:ext cx="10902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714876" y="4361659"/>
            <a:ext cx="273630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ea typeface="Times New Roman" panose="02020603050405020304" pitchFamily="18" charset="0"/>
              </a:rPr>
              <a:t>Z</a:t>
            </a:r>
            <a:r>
              <a:rPr lang="en-US" sz="1000" b="1" dirty="0">
                <a:ea typeface="Times New Roman" panose="02020603050405020304" pitchFamily="18" charset="0"/>
              </a:rPr>
              <a:t> </a:t>
            </a:r>
            <a:r>
              <a:rPr lang="ru-RU" sz="1000" b="1" dirty="0">
                <a:ea typeface="Times New Roman" panose="02020603050405020304" pitchFamily="18" charset="0"/>
              </a:rPr>
              <a:t> </a:t>
            </a:r>
            <a:r>
              <a:rPr lang="ru-RU" sz="1000" b="1" dirty="0" smtClean="0">
                <a:ea typeface="Times New Roman" panose="02020603050405020304" pitchFamily="18" charset="0"/>
              </a:rPr>
              <a:t>СТАВИМ, если после оформления ответов на бланках №2 остаются незаполненные поля для записи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70947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634" y="2210062"/>
            <a:ext cx="2748078" cy="40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6804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A055AB-D801-467C-9DE7-780C60BD8FA3}" type="slidenum">
              <a:rPr lang="ru-RU" altLang="ru-RU" smtClean="0">
                <a:cs typeface="Arial" charset="0"/>
              </a:rPr>
              <a:pPr/>
              <a:t>25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8" name="Содержимое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98958"/>
            <a:ext cx="2740792" cy="400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Овал 13"/>
          <p:cNvSpPr/>
          <p:nvPr/>
        </p:nvSpPr>
        <p:spPr>
          <a:xfrm>
            <a:off x="1933334" y="2612278"/>
            <a:ext cx="809670" cy="2541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822049" y="2651420"/>
            <a:ext cx="809670" cy="25416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39" y="2291767"/>
            <a:ext cx="1104890" cy="30892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6801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7934" y="2198959"/>
            <a:ext cx="2748078" cy="404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644" y="2309858"/>
            <a:ext cx="1040185" cy="2908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4916901" y="2634489"/>
            <a:ext cx="809670" cy="2541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Развернутая стрелка 20"/>
          <p:cNvSpPr/>
          <p:nvPr/>
        </p:nvSpPr>
        <p:spPr>
          <a:xfrm flipH="1" flipV="1">
            <a:off x="1314416" y="2634489"/>
            <a:ext cx="3528392" cy="463902"/>
          </a:xfrm>
          <a:prstGeom prst="uturnArrow">
            <a:avLst>
              <a:gd name="adj1" fmla="val 13957"/>
              <a:gd name="adj2" fmla="val 25000"/>
              <a:gd name="adj3" fmla="val 34298"/>
              <a:gd name="adj4" fmla="val 43750"/>
              <a:gd name="adj5" fmla="val 6384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звернутая стрелка 21"/>
          <p:cNvSpPr/>
          <p:nvPr/>
        </p:nvSpPr>
        <p:spPr>
          <a:xfrm flipH="1" flipV="1">
            <a:off x="4200846" y="2641596"/>
            <a:ext cx="3528392" cy="481165"/>
          </a:xfrm>
          <a:prstGeom prst="uturnArrow">
            <a:avLst>
              <a:gd name="adj1" fmla="val 13957"/>
              <a:gd name="adj2" fmla="val 25000"/>
              <a:gd name="adj3" fmla="val 25000"/>
              <a:gd name="adj4" fmla="val 43750"/>
              <a:gd name="adj5" fmla="val 6245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аголовок 4"/>
          <p:cNvSpPr>
            <a:spLocks noGrp="1"/>
          </p:cNvSpPr>
          <p:nvPr>
            <p:ph type="title"/>
          </p:nvPr>
        </p:nvSpPr>
        <p:spPr>
          <a:xfrm>
            <a:off x="251520" y="782387"/>
            <a:ext cx="9108504" cy="57606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latin typeface="Cambria" pitchFamily="18" charset="0"/>
                <a:ea typeface="+mn-ea"/>
                <a:cs typeface="+mn-cs"/>
              </a:rPr>
              <a:t>Выдача ДБО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9678" y="1358451"/>
            <a:ext cx="8994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Если участнику ВЫДАЕТСЯ ДБО, организатор переносит номер ДБО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БО 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2 и заполняет форму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12-03:</a:t>
            </a:r>
            <a:endParaRPr lang="ru-RU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7934" y="4251279"/>
            <a:ext cx="411209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ДБО №2 двусторонний</a:t>
            </a:r>
            <a:endParaRPr lang="ru-RU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525905" y="3361826"/>
            <a:ext cx="1813537" cy="2436830"/>
          </a:xfrm>
          <a:custGeom>
            <a:avLst/>
            <a:gdLst>
              <a:gd name="connsiteX0" fmla="*/ 302480 w 2481137"/>
              <a:gd name="connsiteY0" fmla="*/ 237246 h 2882746"/>
              <a:gd name="connsiteX1" fmla="*/ 2290306 w 2481137"/>
              <a:gd name="connsiteY1" fmla="*/ 221344 h 2882746"/>
              <a:gd name="connsiteX2" fmla="*/ 330 w 2481137"/>
              <a:gd name="connsiteY2" fmla="*/ 2574930 h 2882746"/>
              <a:gd name="connsiteX3" fmla="*/ 2481137 w 2481137"/>
              <a:gd name="connsiteY3" fmla="*/ 2877080 h 288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137" h="2882746">
                <a:moveTo>
                  <a:pt x="302480" y="237246"/>
                </a:moveTo>
                <a:cubicBezTo>
                  <a:pt x="1321572" y="34488"/>
                  <a:pt x="2340664" y="-168270"/>
                  <a:pt x="2290306" y="221344"/>
                </a:cubicBezTo>
                <a:cubicBezTo>
                  <a:pt x="2239948" y="610958"/>
                  <a:pt x="-31475" y="2132307"/>
                  <a:pt x="330" y="2574930"/>
                </a:cubicBezTo>
                <a:cubicBezTo>
                  <a:pt x="32135" y="3017553"/>
                  <a:pt x="2050441" y="2841299"/>
                  <a:pt x="2481137" y="28770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37601" y="4509120"/>
            <a:ext cx="1296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473227" y="2406080"/>
            <a:ext cx="79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8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34836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Заголовок 1"/>
          <p:cNvSpPr>
            <a:spLocks noGrp="1"/>
          </p:cNvSpPr>
          <p:nvPr>
            <p:ph type="title"/>
          </p:nvPr>
        </p:nvSpPr>
        <p:spPr>
          <a:xfrm>
            <a:off x="0" y="996199"/>
            <a:ext cx="9144000" cy="774939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  <a:t>Ведомость использования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</a:b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  <a:t>дополнительных бланков ответов</a:t>
            </a:r>
          </a:p>
        </p:txBody>
      </p:sp>
      <p:pic>
        <p:nvPicPr>
          <p:cNvPr id="77826" name="Рисунок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573" y="2097691"/>
            <a:ext cx="7668853" cy="393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78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926129-EFDC-485A-9F04-304944F6781A}" type="slidenum">
              <a:rPr lang="ru-RU" altLang="ru-RU" smtClean="0">
                <a:cs typeface="Arial" charset="0"/>
              </a:rPr>
              <a:pPr/>
              <a:t>26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1916832"/>
            <a:ext cx="2561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Печатается в ППЭ</a:t>
            </a: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38" y="980728"/>
            <a:ext cx="8926857" cy="864096"/>
          </a:xfrm>
        </p:spPr>
        <p:txBody>
          <a:bodyPr/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Отметки об удалении, </a:t>
            </a:r>
            <a:r>
              <a:rPr lang="ru-RU" sz="2200" b="1" cap="all" dirty="0" err="1">
                <a:solidFill>
                  <a:srgbClr val="C00000"/>
                </a:solidFill>
                <a:latin typeface="Cambria" pitchFamily="18" charset="0"/>
              </a:rPr>
              <a:t>незавершении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 экзамена, неявке </a:t>
            </a: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делаются 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на обоих именных бланках  (№1 и №2)</a:t>
            </a:r>
          </a:p>
        </p:txBody>
      </p:sp>
      <p:sp>
        <p:nvSpPr>
          <p:cNvPr id="1157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3DBE9-687E-40C5-914C-2E3B0FE29CD7}" type="slidenum">
              <a:rPr lang="ru-RU" altLang="ru-RU" smtClean="0">
                <a:cs typeface="Arial" charset="0"/>
              </a:rPr>
              <a:pPr/>
              <a:t>27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115715" name="Объект 4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11" y="2001292"/>
            <a:ext cx="9001310" cy="102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23528" y="3356992"/>
            <a:ext cx="8820472" cy="23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Бланки неявившихся, удаленных и не закончивших экзамен по уважительной причине участников упаковываются в аудитории и обрабатываются в РЦОИ вместе со всеми использованными бланками.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ведомости ППЭ-05-02 в графу «Вариант» вписать номер фактически выданного варианта КИМ.</a:t>
            </a: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Проверить заполнение поля «Вариант» на всех именных бланках явившихся участников экзамена.</a:t>
            </a:r>
          </a:p>
          <a:p>
            <a:pPr>
              <a:defRPr/>
            </a:pP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Поставить прочерк «</a:t>
            </a:r>
            <a:r>
              <a:rPr lang="en-US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Z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» на всех неиспользованных полях для ответа в бланке №2 и дополнительных бланках №2</a:t>
            </a: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Проставить Х в поле «Неявка</a:t>
            </a:r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» на всех бланках неявившихся участников ГИА</a:t>
            </a:r>
          </a:p>
          <a:p>
            <a:pPr>
              <a:defRPr/>
            </a:pP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697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F8B359-4FF1-4FEA-8333-D8BF85A0C067}" type="slidenum">
              <a:rPr lang="ru-RU" altLang="ru-RU" smtClean="0">
                <a:cs typeface="Arial" charset="0"/>
              </a:rPr>
              <a:pPr/>
              <a:t>28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5" name="Объект 4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568952" cy="1081087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922846" y="3501826"/>
            <a:ext cx="1769702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92548" y="3501826"/>
            <a:ext cx="1035024" cy="6477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7504" y="1000125"/>
            <a:ext cx="892899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ЗАВЕРШЕНИЕ ПРОВЕДЕНИЯ </a:t>
            </a: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ЭКЗАМЕНА и СБОР Материалов</a:t>
            </a:r>
            <a:endParaRPr lang="ru-RU" alt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1682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77CF48-C2AD-4F4B-A1A1-E4E1A24BEA1E}" type="slidenum">
              <a:rPr lang="ru-RU" altLang="ru-RU" smtClean="0">
                <a:cs typeface="Arial" charset="0"/>
              </a:rPr>
              <a:pPr/>
              <a:t>29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45330"/>
            <a:ext cx="7884368" cy="557614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716016" y="1196752"/>
            <a:ext cx="1769702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9309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</a:rPr>
              <a:t>Ответственный организатор достает Ведомость из аудиторного пакета и передает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</a:rPr>
              <a:t>специалисту по проведению инструктажа (техническому специалисту). </a:t>
            </a:r>
          </a:p>
        </p:txBody>
      </p:sp>
    </p:spTree>
    <p:extLst>
      <p:ext uri="{BB962C8B-B14F-4D97-AF65-F5344CB8AC3E}">
        <p14:creationId xmlns:p14="http://schemas.microsoft.com/office/powerpoint/2010/main" val="83148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078877"/>
            <a:ext cx="46852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ПРОВЕРКА ГОТОВНОСТИ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619672" y="2996952"/>
            <a:ext cx="2561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Печатается в ППЭ</a:t>
            </a: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50" t="8001" r="24800" b="5201"/>
          <a:stretch/>
        </p:blipFill>
        <p:spPr>
          <a:xfrm>
            <a:off x="4554751" y="532201"/>
            <a:ext cx="4392488" cy="618927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283968" y="4293096"/>
            <a:ext cx="3960440" cy="165618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83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016158" cy="496211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sp>
        <p:nvSpPr>
          <p:cNvPr id="6" name="Овал 5"/>
          <p:cNvSpPr/>
          <p:nvPr/>
        </p:nvSpPr>
        <p:spPr>
          <a:xfrm>
            <a:off x="4572000" y="1556792"/>
            <a:ext cx="1769702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93305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</a:rPr>
              <a:t>Ответственный организатор достает Ведомость из аудиторного пакета и передает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</a:rPr>
              <a:t>специалисту по проведению инструктажа (техническому специалисту). </a:t>
            </a:r>
          </a:p>
        </p:txBody>
      </p:sp>
    </p:spTree>
    <p:extLst>
      <p:ext uri="{BB962C8B-B14F-4D97-AF65-F5344CB8AC3E}">
        <p14:creationId xmlns:p14="http://schemas.microsoft.com/office/powerpoint/2010/main" val="881284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7" y="1844824"/>
            <a:ext cx="3202731" cy="452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46348" y="1028452"/>
            <a:ext cx="9190348" cy="600347"/>
          </a:xfrm>
        </p:spPr>
        <p:txBody>
          <a:bodyPr/>
          <a:lstStyle/>
          <a:p>
            <a:pPr marL="0" indent="0"/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Ведомость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оценивания практической </a:t>
            </a: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части</a:t>
            </a:r>
            <a:r>
              <a:rPr lang="en-US" sz="2200" b="1" cap="all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экзамена 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по химии (ОГЭ)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83720"/>
            <a:ext cx="38267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</a:rPr>
              <a:t>Ответственный организатор достает Ведомость из аудиторного пакета и передает ответственному эксперту- экзаменатору.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1" y="4305870"/>
            <a:ext cx="3826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</a:rPr>
              <a:t>После экзамена ответственный эксперт-экзаменатор сдает Ведомость руководителю ППЭ.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44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00" y="1052736"/>
            <a:ext cx="7535416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82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F4CEEF-8AA9-4B07-ADC0-282283DDE619}" type="slidenum">
              <a:rPr lang="ru-RU" altLang="ru-RU" smtClean="0">
                <a:cs typeface="Arial" charset="0"/>
              </a:rPr>
              <a:pPr/>
              <a:t>32</a:t>
            </a:fld>
            <a:endParaRPr lang="ru-RU" altLang="ru-RU" smtClean="0">
              <a:cs typeface="Arial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2213692" y="3423872"/>
            <a:ext cx="1095579" cy="1013240"/>
          </a:xfrm>
          <a:prstGeom prst="straightConnector1">
            <a:avLst/>
          </a:prstGeom>
          <a:ln w="28575">
            <a:solidFill>
              <a:srgbClr val="84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594658" y="3429000"/>
            <a:ext cx="1101279" cy="1008112"/>
          </a:xfrm>
          <a:prstGeom prst="straightConnector1">
            <a:avLst/>
          </a:prstGeom>
          <a:ln w="28575">
            <a:solidFill>
              <a:srgbClr val="84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033285" y="3429000"/>
            <a:ext cx="994556" cy="1008112"/>
          </a:xfrm>
          <a:prstGeom prst="straightConnector1">
            <a:avLst/>
          </a:prstGeom>
          <a:ln w="28575">
            <a:solidFill>
              <a:srgbClr val="84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359944" y="3429000"/>
            <a:ext cx="853561" cy="1008112"/>
          </a:xfrm>
          <a:prstGeom prst="straightConnector1">
            <a:avLst/>
          </a:prstGeom>
          <a:ln w="28575">
            <a:solidFill>
              <a:srgbClr val="84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548708" y="3423872"/>
            <a:ext cx="996900" cy="1013240"/>
          </a:xfrm>
          <a:prstGeom prst="straightConnector1">
            <a:avLst/>
          </a:prstGeom>
          <a:ln w="28575">
            <a:solidFill>
              <a:srgbClr val="84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03682" y="4437112"/>
            <a:ext cx="2301527" cy="369332"/>
          </a:xfrm>
          <a:prstGeom prst="rect">
            <a:avLst/>
          </a:prstGeom>
          <a:noFill/>
          <a:ln>
            <a:solidFill>
              <a:srgbClr val="84404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44040"/>
                </a:solidFill>
              </a:rPr>
              <a:t>Одинаковые числа</a:t>
            </a:r>
            <a:endParaRPr lang="ru-RU" b="1" dirty="0">
              <a:solidFill>
                <a:srgbClr val="84404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3926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73457-B2C1-496C-A59D-B46066235A47}" type="slidenum">
              <a:rPr lang="ru-RU" altLang="ru-RU" smtClean="0">
                <a:cs typeface="Arial" charset="0"/>
              </a:rPr>
              <a:pPr/>
              <a:t>33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53200" y="2636912"/>
            <a:ext cx="23677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Вписываются только заполненные формы</a:t>
            </a:r>
          </a:p>
          <a:p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0 не ставим</a:t>
            </a:r>
            <a:endParaRPr lang="en-US" alt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Неиспользованные ДБО остаются в районе (в ППЭ или ППОИ)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95" y="1484784"/>
            <a:ext cx="5751781" cy="44531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BAB78-F855-48F6-90EC-0C30D3D57B44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052736"/>
            <a:ext cx="3540858" cy="517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376" y="1052736"/>
            <a:ext cx="3546471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986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BAB78-F855-48F6-90EC-0C30D3D57B44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980728"/>
            <a:ext cx="3816424" cy="549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7406" y="1007184"/>
            <a:ext cx="3873066" cy="553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носка со стрелкой вправо 4"/>
          <p:cNvSpPr/>
          <p:nvPr/>
        </p:nvSpPr>
        <p:spPr>
          <a:xfrm>
            <a:off x="2987824" y="3861048"/>
            <a:ext cx="1959582" cy="858396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Заполняется в ППЭ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2987824" y="5373216"/>
            <a:ext cx="1959582" cy="864096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Заполняется в Конфликтной комиссии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01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1340768"/>
            <a:ext cx="3672409" cy="514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986" y="1370850"/>
            <a:ext cx="3600400" cy="515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0049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C00000"/>
                </a:solidFill>
                <a:latin typeface="Cambria" pitchFamily="18" charset="0"/>
              </a:rPr>
              <a:t>АКТ ОБЩЕСТВЕННОГО НАБЛЮДЕНИЯ (ГИА-9)</a:t>
            </a:r>
          </a:p>
        </p:txBody>
      </p:sp>
      <p:sp>
        <p:nvSpPr>
          <p:cNvPr id="13005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92058E-4447-45B2-A2BC-A4C17BB82C73}" type="slidenum">
              <a:rPr lang="ru-RU" altLang="ru-RU" smtClean="0">
                <a:cs typeface="Arial" charset="0"/>
              </a:rPr>
              <a:pPr/>
              <a:t>36</a:t>
            </a:fld>
            <a:endParaRPr lang="ru-RU" altLang="ru-RU">
              <a:cs typeface="Arial" charset="0"/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2432658" y="2977822"/>
            <a:ext cx="2544666" cy="1177937"/>
          </a:xfrm>
          <a:prstGeom prst="borderCallout1">
            <a:avLst>
              <a:gd name="adj1" fmla="val 1342"/>
              <a:gd name="adj2" fmla="val 24176"/>
              <a:gd name="adj3" fmla="val -26791"/>
              <a:gd name="adj4" fmla="val 1324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ОН вписывает ФИО,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№ удостоверения, кодировки, дату, время ОН</a:t>
            </a:r>
          </a:p>
        </p:txBody>
      </p:sp>
      <p:sp>
        <p:nvSpPr>
          <p:cNvPr id="13" name="Овал 12"/>
          <p:cNvSpPr/>
          <p:nvPr/>
        </p:nvSpPr>
        <p:spPr>
          <a:xfrm rot="5400000">
            <a:off x="1538116" y="231665"/>
            <a:ext cx="1296141" cy="36004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7"/>
          <p:cNvSpPr txBox="1">
            <a:spLocks/>
          </p:cNvSpPr>
          <p:nvPr/>
        </p:nvSpPr>
        <p:spPr bwMode="auto">
          <a:xfrm>
            <a:off x="3866903" y="4770336"/>
            <a:ext cx="1713209" cy="35719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УДАЛЕНИЕ ОН</a:t>
            </a:r>
          </a:p>
        </p:txBody>
      </p:sp>
      <p:sp>
        <p:nvSpPr>
          <p:cNvPr id="15" name="Заголовок 7"/>
          <p:cNvSpPr txBox="1">
            <a:spLocks/>
          </p:cNvSpPr>
          <p:nvPr/>
        </p:nvSpPr>
        <p:spPr bwMode="auto">
          <a:xfrm>
            <a:off x="3866903" y="5281500"/>
            <a:ext cx="1713209" cy="428628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dirty="0">
                <a:solidFill>
                  <a:srgbClr val="C00000"/>
                </a:solidFill>
              </a:rPr>
              <a:t>ЭКЗАМЕН </a:t>
            </a:r>
            <a:r>
              <a:rPr lang="ru-RU" sz="1200" dirty="0" smtClean="0">
                <a:solidFill>
                  <a:srgbClr val="C00000"/>
                </a:solidFill>
              </a:rPr>
              <a:t>НЕ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>
                <a:solidFill>
                  <a:srgbClr val="C00000"/>
                </a:solidFill>
              </a:rPr>
              <a:t>СОСТОЯЛСЯ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6372200" y="4775381"/>
            <a:ext cx="2681564" cy="866154"/>
          </a:xfrm>
          <a:prstGeom prst="borderCallout1">
            <a:avLst>
              <a:gd name="adj1" fmla="val 4195"/>
              <a:gd name="adj2" fmla="val 521"/>
              <a:gd name="adj3" fmla="val 104913"/>
              <a:gd name="adj4" fmla="val -10242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ОН вписывает № удостоверения, ФИО, подпись</a:t>
            </a:r>
          </a:p>
        </p:txBody>
      </p:sp>
      <p:sp>
        <p:nvSpPr>
          <p:cNvPr id="17" name="Овал 16"/>
          <p:cNvSpPr/>
          <p:nvPr/>
        </p:nvSpPr>
        <p:spPr>
          <a:xfrm rot="5400000">
            <a:off x="5896550" y="4759257"/>
            <a:ext cx="646222" cy="248467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211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C00000"/>
                </a:solidFill>
                <a:latin typeface="Cambria" pitchFamily="18" charset="0"/>
              </a:rPr>
              <a:t>АКТ ОБЩЕСТВЕННОГО НАБЛЮДЕНИЯ ГИА-9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64676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Заполнять машиночитаемый акт необходимо черной </a:t>
            </a:r>
            <a:r>
              <a:rPr lang="ru-RU" b="1" cap="all" dirty="0" err="1">
                <a:solidFill>
                  <a:srgbClr val="C00000"/>
                </a:solidFill>
                <a:latin typeface="Cambria" panose="02040503050406030204" pitchFamily="18" charset="0"/>
              </a:rPr>
              <a:t>гелевой</a:t>
            </a:r>
            <a:r>
              <a:rPr lang="ru-RU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 ручкой.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412776"/>
            <a:ext cx="5653608" cy="198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4365104"/>
            <a:ext cx="5925453" cy="178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7176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762758"/>
            <a:ext cx="6843187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6286500" y="1756253"/>
            <a:ext cx="10001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6643687" y="1848101"/>
            <a:ext cx="285750" cy="2857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7379886" y="1697033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3107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068A65-3C9F-4476-8432-E7AB22B9855D}" type="slidenum">
              <a:rPr lang="ru-RU" altLang="ru-RU" smtClean="0">
                <a:cs typeface="Arial" charset="0"/>
              </a:rPr>
              <a:pPr/>
              <a:t>38</a:t>
            </a:fld>
            <a:endParaRPr lang="ru-RU" altLang="ru-RU">
              <a:cs typeface="Arial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7135083" y="2529998"/>
            <a:ext cx="357190" cy="3419282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20000" y="4020581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Нарушения</a:t>
            </a:r>
          </a:p>
        </p:txBody>
      </p:sp>
    </p:spTree>
    <p:extLst>
      <p:ext uri="{BB962C8B-B14F-4D97-AF65-F5344CB8AC3E}">
        <p14:creationId xmlns:p14="http://schemas.microsoft.com/office/powerpoint/2010/main" val="2509205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00" y="1124744"/>
            <a:ext cx="5253056" cy="531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множение 4"/>
          <p:cNvSpPr/>
          <p:nvPr/>
        </p:nvSpPr>
        <p:spPr>
          <a:xfrm flipV="1">
            <a:off x="6054328" y="1268760"/>
            <a:ext cx="285750" cy="3571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97140" y="1197322"/>
            <a:ext cx="10001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6948264" y="1117602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3210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CF8CCF-57D1-4E7F-A133-3E664DC54D40}" type="slidenum">
              <a:rPr lang="ru-RU" altLang="ru-RU" smtClean="0">
                <a:cs typeface="Arial" charset="0"/>
              </a:rPr>
              <a:pPr/>
              <a:t>39</a:t>
            </a:fld>
            <a:endParaRPr lang="ru-RU" altLang="ru-RU">
              <a:cs typeface="Arial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591074" y="1904555"/>
            <a:ext cx="357190" cy="4451795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92425" y="3655775"/>
            <a:ext cx="1428760" cy="59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Нарушения</a:t>
            </a:r>
          </a:p>
        </p:txBody>
      </p:sp>
    </p:spTree>
    <p:extLst>
      <p:ext uri="{BB962C8B-B14F-4D97-AF65-F5344CB8AC3E}">
        <p14:creationId xmlns:p14="http://schemas.microsoft.com/office/powerpoint/2010/main" val="21193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902689"/>
            <a:ext cx="46852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ПРОВЕРКА ГОТОВНОСТИ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51" t="10179" r="7939" b="5499"/>
          <a:stretch/>
        </p:blipFill>
        <p:spPr>
          <a:xfrm>
            <a:off x="150132" y="1509764"/>
            <a:ext cx="5544616" cy="381642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226" t="9401" r="7475" b="6600"/>
          <a:stretch/>
        </p:blipFill>
        <p:spPr>
          <a:xfrm>
            <a:off x="2963135" y="2897164"/>
            <a:ext cx="5763490" cy="392965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6165190" y="1771416"/>
            <a:ext cx="2561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Печатаются в ППЭ</a:t>
            </a: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60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C9EA97-1FB6-43D6-953C-BD411A2DA53F}" type="slidenum">
              <a:rPr lang="ru-RU" altLang="ru-RU" smtClean="0">
                <a:cs typeface="Arial" charset="0"/>
              </a:rPr>
              <a:pPr/>
              <a:t>40</a:t>
            </a:fld>
            <a:endParaRPr lang="ru-RU" altLang="ru-RU">
              <a:cs typeface="Arial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965815"/>
            <a:ext cx="3888432" cy="548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55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Формирование комплекта документов ППЭ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ГИА-9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125788"/>
            <a:ext cx="8308449" cy="22309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приемки-передачи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ППЭ-14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b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endParaRPr lang="ru-RU" sz="1600" i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1944964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Формы </a:t>
            </a:r>
            <a:r>
              <a:rPr lang="ru-RU" sz="1600" b="1" cap="all" dirty="0" err="1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ппэ</a:t>
            </a:r>
            <a:r>
              <a:rPr lang="ru-RU" sz="16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 для передачи в ППОИ/</a:t>
            </a:r>
            <a:r>
              <a:rPr lang="ru-RU" sz="1600" b="1" cap="all" dirty="0" err="1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рцои</a:t>
            </a:r>
            <a:endParaRPr lang="ru-RU" sz="1600" b="1" cap="all" dirty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838" y="2449020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1860" y="2396737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общественного наблюдения о проведении ГИА в ППЭ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ППЭ-18МАШ-СПб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2953076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4838" y="2962105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Акты об удалении с экзамена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ППЭ-21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 с уведомлением о необходимости явки в Комитет по образованию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3457132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0208" y="3450843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Акты о досрочном завершении экзамена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ППЭ-22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961188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6003" y="3954899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Протокол учета и передачи на обработку ЭМ  ППЭ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ППЭ-13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2838" y="4465244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4969300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6003" y="446274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Ведомость учета участников ГИА и ЭМ в аудитории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 </a:t>
            </a:r>
            <a:r>
              <a:rPr lang="ru-RU" sz="1600" i="1" dirty="0">
                <a:solidFill>
                  <a:srgbClr val="496DA7"/>
                </a:solidFill>
                <a:latin typeface="Cambria" panose="02040503050406030204" pitchFamily="18" charset="0"/>
              </a:rPr>
              <a:t>(в порядке увеличения номеров аудиторий)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2838" y="5445272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8202" y="498230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Ведомость использования дополнительных бланков №2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ППЭ-12-03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b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400" i="1" dirty="0">
                <a:solidFill>
                  <a:srgbClr val="496DA7"/>
                </a:solidFill>
                <a:latin typeface="Cambria" panose="02040503050406030204" pitchFamily="18" charset="0"/>
              </a:rPr>
              <a:t>(в порядке увеличения номеров аудиторий )</a:t>
            </a:r>
            <a:endParaRPr lang="ru-RU" sz="14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2838" y="5949328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70993" y="544527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Список лиц, допущенных в ППЭ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ППЭ-07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24090" y="594932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Ведомость 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учета ответов на задания практической части ГИА по информатике и 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ИКТ (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ППЭ-05-03-И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r>
              <a:rPr lang="ru-RU" sz="1600" i="1" dirty="0">
                <a:solidFill>
                  <a:srgbClr val="496DA7"/>
                </a:solidFill>
                <a:latin typeface="Cambria" panose="02040503050406030204" pitchFamily="18" charset="0"/>
              </a:rPr>
              <a:t> (в порядке увеличения номеров аудиторий)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48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Формирование комплекта документов ППЭ ГИА 9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Формы </a:t>
            </a:r>
            <a:r>
              <a:rPr lang="ru-RU" sz="1600" b="1" cap="all" dirty="0" err="1">
                <a:solidFill>
                  <a:srgbClr val="700000"/>
                </a:solidFill>
                <a:latin typeface="Cambria" panose="02040503050406030204" pitchFamily="18" charset="0"/>
              </a:rPr>
              <a:t>ппэ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 для передачи в </a:t>
            </a:r>
            <a:r>
              <a:rPr lang="ru-RU" sz="1600" b="1" cap="all" dirty="0" err="1">
                <a:solidFill>
                  <a:srgbClr val="700000"/>
                </a:solidFill>
                <a:latin typeface="Cambria" panose="02040503050406030204" pitchFamily="18" charset="0"/>
              </a:rPr>
              <a:t>рцои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6039" y="191688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9303" y="2990445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12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504" y="234768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Акт 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идентификации личности участника ГИА при отсутствии у него документа, удостоверяющего личность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ППЭ-20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); Акт о </a:t>
            </a:r>
            <a:r>
              <a:rPr lang="ru-RU" sz="1600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недопуске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участника в ППЭ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3501008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13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4077072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14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4581128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15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975" y="2978063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Справки инспекции (в случае присутствия инспекторов в ППЭ)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2838" y="5085184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16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838" y="3497575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Служебные записки, если они оформлялись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5661248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17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8628" y="406616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Апелляции по вопросам установленного порядка проведения ГИА, если они оформлялись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9499" y="4578965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Протокол рассмотрения апелляции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9499" y="5125891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Отчет члена ГЭК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ППЭ-10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30889" y="2391379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11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504" y="183119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Ведомость оценивания практической части экзамена по 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химии </a:t>
            </a:r>
            <a:r>
              <a:rPr lang="ru-RU" sz="1600" i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(</a:t>
            </a:r>
            <a:r>
              <a:rPr lang="ru-RU" sz="1600" i="1" dirty="0">
                <a:solidFill>
                  <a:srgbClr val="496DA7"/>
                </a:solidFill>
                <a:latin typeface="Cambria" panose="02040503050406030204" pitchFamily="18" charset="0"/>
              </a:rPr>
              <a:t>в порядке увеличения номеров аудиторий)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7504" y="1772816"/>
            <a:ext cx="432000" cy="43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10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2504" y="5604199"/>
            <a:ext cx="8288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96DA7"/>
                </a:solidFill>
              </a:rPr>
              <a:t>Ведомость коррекции персональных данных </a:t>
            </a:r>
            <a:r>
              <a:rPr lang="ru-RU" sz="1600" b="1" dirty="0" smtClean="0">
                <a:solidFill>
                  <a:srgbClr val="496DA7"/>
                </a:solidFill>
              </a:rPr>
              <a:t>участников (</a:t>
            </a:r>
            <a:r>
              <a:rPr lang="ru-RU" sz="1600" b="1" dirty="0" smtClean="0">
                <a:solidFill>
                  <a:srgbClr val="C00000"/>
                </a:solidFill>
              </a:rPr>
              <a:t>ППЭ-12-02</a:t>
            </a:r>
            <a:r>
              <a:rPr lang="ru-RU" sz="1600" b="1" dirty="0" smtClean="0">
                <a:solidFill>
                  <a:srgbClr val="496DA7"/>
                </a:solidFill>
              </a:rPr>
              <a:t>) – передается в ППОИ, обрабатывается администратором района </a:t>
            </a:r>
            <a:endParaRPr lang="ru-RU" sz="1600" b="1" dirty="0">
              <a:solidFill>
                <a:srgbClr val="496D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4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0452" y="5174015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о досрочном завершении экзамена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ППЭ-22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453" y="5174015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7676" y="5174015"/>
            <a:ext cx="1719072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</a:t>
            </a: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на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0452" y="5822481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о </a:t>
            </a:r>
            <a:r>
              <a:rPr lang="ru-RU" sz="15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недопуске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 участника в ППЭ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453" y="5822481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47149" y="5822481"/>
            <a:ext cx="1719072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2</a:t>
            </a:r>
            <a:r>
              <a:rPr lang="ru-RU" sz="15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1500" b="1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на ППЭ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7216" y="2042507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Ведомость коррекции персональных данных участников </a:t>
            </a:r>
          </a:p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7216" y="2042507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34440" y="2041611"/>
            <a:ext cx="1719074" cy="54179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аудиторию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7216" y="2661145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Ведомость использования дополнительных бланков ответов №2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ППЭ-12-03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5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7216" y="2661145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34440" y="2672908"/>
            <a:ext cx="1719073" cy="53654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аудиторию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7216" y="3903880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об удалении участника ГИА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ППЭ-21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4507" y="3903880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47149" y="3903880"/>
            <a:ext cx="1719072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</a:t>
            </a: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на ППЭ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4507" y="96838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Подготовка документов </a:t>
            </a:r>
            <a:r>
              <a:rPr lang="ru-RU" sz="2200" b="1" cap="all" dirty="0" err="1">
                <a:solidFill>
                  <a:srgbClr val="C00000"/>
                </a:solidFill>
                <a:latin typeface="Cambria" panose="02040503050406030204" pitchFamily="18" charset="0"/>
              </a:rPr>
              <a:t>ппэ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 на день экзамена</a:t>
            </a:r>
          </a:p>
          <a:p>
            <a:pPr>
              <a:defRPr/>
            </a:pPr>
            <a:r>
              <a:rPr lang="ru-RU" sz="2200" b="1" i="1" dirty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rPr>
              <a:t>Печать из Сборника форм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7216" y="3290650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об идентификации личности участника ГИА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ППЭ-20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7216" y="3290650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34444" y="3297741"/>
            <a:ext cx="1719069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0452" y="4533385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Уведомление о необходимости явки в Комитет по образованию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7216" y="4533385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37518" y="4533385"/>
            <a:ext cx="1719072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</p:spTree>
    <p:extLst>
      <p:ext uri="{BB962C8B-B14F-4D97-AF65-F5344CB8AC3E}">
        <p14:creationId xmlns:p14="http://schemas.microsoft.com/office/powerpoint/2010/main" val="254328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74A475-36F1-4833-8100-C081C3F67DE6}" type="slidenum">
              <a:rPr lang="ru-RU" altLang="ru-RU" smtClean="0">
                <a:cs typeface="Arial" charset="0"/>
              </a:rPr>
              <a:pPr/>
              <a:t>6</a:t>
            </a:fld>
            <a:endParaRPr lang="ru-RU" altLang="ru-RU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Подготовка документов </a:t>
            </a:r>
            <a:r>
              <a:rPr lang="ru-RU" sz="2200" b="1" cap="all" dirty="0" err="1">
                <a:solidFill>
                  <a:srgbClr val="C00000"/>
                </a:solidFill>
                <a:latin typeface="Cambria" panose="02040503050406030204" pitchFamily="18" charset="0"/>
              </a:rPr>
              <a:t>ппэ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 на день экзамена</a:t>
            </a:r>
          </a:p>
          <a:p>
            <a:pPr>
              <a:defRPr/>
            </a:pPr>
            <a:r>
              <a:rPr lang="ru-RU" sz="2200" b="1" i="1" dirty="0">
                <a:solidFill>
                  <a:srgbClr val="C00000"/>
                </a:solidFill>
                <a:latin typeface="Cambria" panose="02040503050406030204" pitchFamily="18" charset="0"/>
              </a:rPr>
              <a:t>Печать из Сборника форм</a:t>
            </a:r>
          </a:p>
          <a:p>
            <a:pPr>
              <a:defRPr/>
            </a:pP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76872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Апелляция о нарушении установленного порядка проведения ГИА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579" y="2276872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89037" y="2275080"/>
            <a:ext cx="1719074" cy="54179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8923" y="2985756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Протокол рассмотрения апелляции о нарушении установленного порядка проведения ГИА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5579" y="2985756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82384" y="2992147"/>
            <a:ext cx="1719074" cy="54179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3260" y="3752710"/>
            <a:ext cx="6533465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Уведомление Конфликтной комиссии о сроках рассмотрения апелляции по процедуре проведения ГИА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470" y="3740212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89042" y="3740212"/>
            <a:ext cx="1719069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6816" y="4417154"/>
            <a:ext cx="6533465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Отчет члена Государственной экзаменационной комиссии в ППЭ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ППЭ-10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819" y="4420524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82384" y="4420524"/>
            <a:ext cx="1719069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5470" y="5136038"/>
            <a:ext cx="6533465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общественного наблюдения в ППЭ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ППЭ-18МАШ-СПб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5473" y="5139408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66725" y="5148536"/>
            <a:ext cx="1719069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в необходимом кол-ве</a:t>
            </a:r>
          </a:p>
        </p:txBody>
      </p:sp>
    </p:spTree>
    <p:extLst>
      <p:ext uri="{BB962C8B-B14F-4D97-AF65-F5344CB8AC3E}">
        <p14:creationId xmlns:p14="http://schemas.microsoft.com/office/powerpoint/2010/main" val="170996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57" t="8587" r="25836" b="5499"/>
          <a:stretch/>
        </p:blipFill>
        <p:spPr>
          <a:xfrm>
            <a:off x="611560" y="991154"/>
            <a:ext cx="4032448" cy="573032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23729" y="6356350"/>
            <a:ext cx="2133600" cy="365125"/>
          </a:xfrm>
        </p:spPr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9763" t="8400" r="24801" b="53658"/>
          <a:stretch/>
        </p:blipFill>
        <p:spPr>
          <a:xfrm>
            <a:off x="3962793" y="2852936"/>
            <a:ext cx="4724007" cy="284511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Заголовок 6"/>
          <p:cNvSpPr txBox="1">
            <a:spLocks/>
          </p:cNvSpPr>
          <p:nvPr/>
        </p:nvSpPr>
        <p:spPr bwMode="auto">
          <a:xfrm>
            <a:off x="4281625" y="903766"/>
            <a:ext cx="46852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ПЕРЕДАЧА ЭМ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941477" y="1829513"/>
            <a:ext cx="4042792" cy="73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Акты ППЭ-14 печатаются и заполняются в ППОИ</a:t>
            </a: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8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3059" y="1037228"/>
            <a:ext cx="4104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Вход сотрудников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4427984" y="5085184"/>
            <a:ext cx="4042792" cy="4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844040"/>
                </a:solidFill>
                <a:latin typeface="Cambria" panose="02040503050406030204" pitchFamily="18" charset="0"/>
              </a:rPr>
              <a:t>по предъявлении паспорта</a:t>
            </a:r>
          </a:p>
          <a:p>
            <a:pPr>
              <a:buFont typeface="Arial" panose="020B0604020202020204" pitchFamily="34" charset="0"/>
              <a:buNone/>
            </a:pP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1628800"/>
            <a:ext cx="5823278" cy="313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38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07504" y="1009211"/>
            <a:ext cx="4635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Вход участников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 noGrp="1"/>
          </p:cNvSpPr>
          <p:nvPr>
            <p:ph idx="1"/>
          </p:nvPr>
        </p:nvSpPr>
        <p:spPr bwMode="auto">
          <a:xfrm>
            <a:off x="124943" y="1449756"/>
            <a:ext cx="4708865" cy="74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844040"/>
                </a:solidFill>
                <a:latin typeface="Cambria" panose="02040503050406030204" pitchFamily="18" charset="0"/>
              </a:rPr>
              <a:t>По предъявлении </a:t>
            </a:r>
            <a:r>
              <a:rPr lang="ru-RU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паспорта</a:t>
            </a:r>
            <a:r>
              <a:rPr lang="en-US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при </a:t>
            </a:r>
            <a:r>
              <a:rPr lang="ru-RU" sz="2000" b="1" dirty="0">
                <a:solidFill>
                  <a:srgbClr val="844040"/>
                </a:solidFill>
                <a:latin typeface="Cambria" panose="02040503050406030204" pitchFamily="18" charset="0"/>
              </a:rPr>
              <a:t>наличии в </a:t>
            </a:r>
            <a:r>
              <a:rPr lang="ru-RU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списках</a:t>
            </a:r>
            <a:r>
              <a:rPr lang="en-US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распределения</a:t>
            </a: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208308"/>
            <a:ext cx="4087017" cy="182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5338583"/>
            <a:ext cx="8442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b="1" dirty="0">
                <a:solidFill>
                  <a:srgbClr val="844040"/>
                </a:solidFill>
              </a:rPr>
              <a:t>Акт об идентификации личности участника </a:t>
            </a:r>
            <a:r>
              <a:rPr lang="ru-RU" b="1" dirty="0" smtClean="0">
                <a:solidFill>
                  <a:srgbClr val="844040"/>
                </a:solidFill>
              </a:rPr>
              <a:t>передается </a:t>
            </a:r>
            <a:r>
              <a:rPr lang="ru-RU" b="1" dirty="0">
                <a:solidFill>
                  <a:srgbClr val="844040"/>
                </a:solidFill>
              </a:rPr>
              <a:t>участнику экзамена, который сдаёт его организатору на входе в аудиторию. По окончании экзамена организатор в аудитории сдаёт данную форму руководителю ППЭ вместе с остальными материалами.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009211"/>
            <a:ext cx="3679611" cy="425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5220072" y="4525796"/>
            <a:ext cx="3679611" cy="3680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6536053" y="1556792"/>
            <a:ext cx="2561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Печатается в ППЭ</a:t>
            </a: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67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33075</TotalTime>
  <Words>1203</Words>
  <Application>Microsoft Office PowerPoint</Application>
  <PresentationFormat>Экран (4:3)</PresentationFormat>
  <Paragraphs>258</Paragraphs>
  <Slides>42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 </vt:lpstr>
      <vt:lpstr>ПРОВЕРКА ГОТОВНОСТИ ППЭ</vt:lpstr>
      <vt:lpstr>ПРОВЕРКА ГОТОВНОСТИ ППЭ</vt:lpstr>
      <vt:lpstr>Презентация PowerPoint</vt:lpstr>
      <vt:lpstr>Презентация PowerPoint</vt:lpstr>
      <vt:lpstr>Презентация PowerPoint</vt:lpstr>
      <vt:lpstr>Вход сотрудников</vt:lpstr>
      <vt:lpstr>Вход участников</vt:lpstr>
      <vt:lpstr>Вход участников</vt:lpstr>
      <vt:lpstr>Презентация PowerPoint</vt:lpstr>
      <vt:lpstr>Презентация PowerPoint</vt:lpstr>
      <vt:lpstr> Ведомость коррекции персональных данных 12-02</vt:lpstr>
      <vt:lpstr>С 9:50 – первая часть инструктажа, выдача именных бланков  В случае отсутствия в аудиторном комплекте именных бланков участника экзамена необходимо сообщить о данной проблеме сотрудникам РЦОИ.</vt:lpstr>
      <vt:lpstr>Презентация PowerPoint</vt:lpstr>
      <vt:lpstr>ОБРАЗЕЦ ЗАПОЛНЕНИЯ ФОРМЫ ППЭ-05-02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Выдача ДБО</vt:lpstr>
      <vt:lpstr>Ведомость использования дополнительных бланков ответов</vt:lpstr>
      <vt:lpstr>Отметки об удалении, незавершении экзамена, неявке  делаются на обоих именных бланках  (№1 и №2)</vt:lpstr>
      <vt:lpstr>Презентация PowerPoint</vt:lpstr>
      <vt:lpstr>Презентация PowerPoint</vt:lpstr>
      <vt:lpstr>Презентация PowerPoint</vt:lpstr>
      <vt:lpstr>Ведомость оценивания практической части экзамена по химии (ОГЭ)</vt:lpstr>
      <vt:lpstr>Презентация PowerPoint</vt:lpstr>
      <vt:lpstr>Презентация PowerPoint</vt:lpstr>
      <vt:lpstr>Презентация PowerPoint</vt:lpstr>
      <vt:lpstr>Презентация PowerPoint</vt:lpstr>
      <vt:lpstr>АКТ ОБЩЕСТВЕННОГО НАБЛЮДЕНИЯ (ГИА-9)</vt:lpstr>
      <vt:lpstr>АКТ ОБЩЕСТВЕННОГО НАБЛЮДЕНИЯ ГИА-9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Мария Яковлева</cp:lastModifiedBy>
  <cp:revision>1039</cp:revision>
  <cp:lastPrinted>2019-04-11T07:52:33Z</cp:lastPrinted>
  <dcterms:created xsi:type="dcterms:W3CDTF">2009-04-24T07:03:57Z</dcterms:created>
  <dcterms:modified xsi:type="dcterms:W3CDTF">2024-02-14T09:35:50Z</dcterms:modified>
</cp:coreProperties>
</file>