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8" r:id="rId2"/>
    <p:sldId id="259" r:id="rId3"/>
    <p:sldId id="297" r:id="rId4"/>
    <p:sldId id="299" r:id="rId5"/>
    <p:sldId id="298" r:id="rId6"/>
    <p:sldId id="300" r:id="rId7"/>
    <p:sldId id="314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9" r:id="rId16"/>
    <p:sldId id="310" r:id="rId17"/>
    <p:sldId id="308" r:id="rId18"/>
    <p:sldId id="311" r:id="rId19"/>
    <p:sldId id="312" r:id="rId20"/>
    <p:sldId id="313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A7A7"/>
    <a:srgbClr val="0064A8"/>
    <a:srgbClr val="002642"/>
    <a:srgbClr val="99BCFF"/>
    <a:srgbClr val="6CB7EA"/>
    <a:srgbClr val="800000"/>
    <a:srgbClr val="006C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94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126" y="84"/>
      </p:cViewPr>
      <p:guideLst>
        <p:guide orient="horz" pos="2183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D400F8-8272-4264-9884-8F07E726814D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E798DAA-60EA-4AEC-9FC9-022A42531449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Помещения ППЭ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A17A5926-E6EC-4EA0-93CB-94E55EEEEBC2}" type="parTrans" cxnId="{C6DC7D59-6F93-4EE1-A4D0-3714475B09CC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C578CB83-DE2C-4A86-8C27-FB2CDDA5BDA0}" type="sibTrans" cxnId="{C6DC7D59-6F93-4EE1-A4D0-3714475B09CC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4C48A8B9-EA7A-45C1-8DCD-0141EB2209F6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Документы ППЭ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EA8736D8-4C7E-4AEF-A3B0-07CED4176642}" type="parTrans" cxnId="{6B16F33F-AF6B-4FB6-8717-20A325184D35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70F2C578-F565-4D4B-8AB8-22FA8D9DE769}" type="sibTrans" cxnId="{6B16F33F-AF6B-4FB6-8717-20A325184D35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D3B003A5-0F9B-4A98-9C61-1D9089965A64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Сотрудники ППЭ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220B75B1-6EC8-47F0-91A4-5CB76FBC9657}" type="parTrans" cxnId="{25693FC7-354A-4E30-B8EE-5E3C3A455427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C2A1494C-4BD6-440C-B55B-924B60AFFCE6}" type="sibTrans" cxnId="{25693FC7-354A-4E30-B8EE-5E3C3A455427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507D35E5-D5EB-4B86-A6E7-C61C64637251}">
      <dgm:prSet/>
      <dgm:spPr>
        <a:solidFill>
          <a:srgbClr val="0064A8"/>
        </a:solidFill>
      </dgm:spPr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Экзамен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B79C49B0-D7D7-4C69-BF5B-C7A249A41049}" type="parTrans" cxnId="{ED4DA449-FEF3-41E4-8DEB-C277191148D7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DD08E81C-46AB-473A-9192-F25057C72FC0}" type="sibTrans" cxnId="{ED4DA449-FEF3-41E4-8DEB-C277191148D7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2EE1C3C5-6281-4A1A-86E6-2453A67E40F9}">
      <dgm:prSet/>
      <dgm:spPr/>
      <dgm:t>
        <a:bodyPr/>
        <a:lstStyle/>
        <a:p>
          <a:r>
            <a:rPr lang="ru-RU" dirty="0" smtClean="0"/>
            <a:t>Акт готовности ППЭ</a:t>
          </a:r>
          <a:endParaRPr lang="ru-RU" dirty="0"/>
        </a:p>
      </dgm:t>
    </dgm:pt>
    <dgm:pt modelId="{4A85A997-2C72-4982-B553-9149AFD55F89}" type="parTrans" cxnId="{DAE1812B-B411-4C85-8030-A40EB581A9E4}">
      <dgm:prSet/>
      <dgm:spPr/>
      <dgm:t>
        <a:bodyPr/>
        <a:lstStyle/>
        <a:p>
          <a:endParaRPr lang="ru-RU"/>
        </a:p>
      </dgm:t>
    </dgm:pt>
    <dgm:pt modelId="{2647A6BC-5734-41EF-BD26-C5B9CFCA7719}" type="sibTrans" cxnId="{DAE1812B-B411-4C85-8030-A40EB581A9E4}">
      <dgm:prSet/>
      <dgm:spPr/>
      <dgm:t>
        <a:bodyPr/>
        <a:lstStyle/>
        <a:p>
          <a:endParaRPr lang="ru-RU"/>
        </a:p>
      </dgm:t>
    </dgm:pt>
    <dgm:pt modelId="{C74AC3EA-3B54-4006-A74C-4A238AF9F668}" type="pres">
      <dgm:prSet presAssocID="{DAD400F8-8272-4264-9884-8F07E726814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B374F8-4A33-4E93-887A-A644C1A55CD8}" type="pres">
      <dgm:prSet presAssocID="{DAD400F8-8272-4264-9884-8F07E726814D}" presName="arrow" presStyleLbl="bgShp" presStyleIdx="0" presStyleCnt="1"/>
      <dgm:spPr/>
    </dgm:pt>
    <dgm:pt modelId="{F8AED17F-583A-4C90-839B-D6C4A20E138C}" type="pres">
      <dgm:prSet presAssocID="{DAD400F8-8272-4264-9884-8F07E726814D}" presName="linearProcess" presStyleCnt="0"/>
      <dgm:spPr/>
    </dgm:pt>
    <dgm:pt modelId="{943F59A7-C970-4D5A-B4F1-009F683FAD61}" type="pres">
      <dgm:prSet presAssocID="{2E798DAA-60EA-4AEC-9FC9-022A42531449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B3E392-1243-4452-B0D8-B355A110A677}" type="pres">
      <dgm:prSet presAssocID="{C578CB83-DE2C-4A86-8C27-FB2CDDA5BDA0}" presName="sibTrans" presStyleCnt="0"/>
      <dgm:spPr/>
    </dgm:pt>
    <dgm:pt modelId="{93EA40C4-2940-4AC9-93B3-1B0641A3C405}" type="pres">
      <dgm:prSet presAssocID="{4C48A8B9-EA7A-45C1-8DCD-0141EB2209F6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2743AE-B724-48F5-A128-7EB6397E8AA4}" type="pres">
      <dgm:prSet presAssocID="{70F2C578-F565-4D4B-8AB8-22FA8D9DE769}" presName="sibTrans" presStyleCnt="0"/>
      <dgm:spPr/>
    </dgm:pt>
    <dgm:pt modelId="{516FDCCB-9888-45E6-B761-09B2F688ED7B}" type="pres">
      <dgm:prSet presAssocID="{D3B003A5-0F9B-4A98-9C61-1D9089965A64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0587DE-49C4-478D-9E37-ECC19411528B}" type="pres">
      <dgm:prSet presAssocID="{C2A1494C-4BD6-440C-B55B-924B60AFFCE6}" presName="sibTrans" presStyleCnt="0"/>
      <dgm:spPr/>
    </dgm:pt>
    <dgm:pt modelId="{133D13A3-33EB-4DDA-A4E3-94F21558DB70}" type="pres">
      <dgm:prSet presAssocID="{2EE1C3C5-6281-4A1A-86E6-2453A67E40F9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7E94D0-DA9A-409C-B369-509B959218EA}" type="pres">
      <dgm:prSet presAssocID="{2647A6BC-5734-41EF-BD26-C5B9CFCA7719}" presName="sibTrans" presStyleCnt="0"/>
      <dgm:spPr/>
    </dgm:pt>
    <dgm:pt modelId="{83945990-BFBA-4424-9484-63B67C060864}" type="pres">
      <dgm:prSet presAssocID="{507D35E5-D5EB-4B86-A6E7-C61C64637251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1152D2-1188-4214-9BD3-208BC43A6C30}" type="presOf" srcId="{DAD400F8-8272-4264-9884-8F07E726814D}" destId="{C74AC3EA-3B54-4006-A74C-4A238AF9F668}" srcOrd="0" destOrd="0" presId="urn:microsoft.com/office/officeart/2005/8/layout/hProcess9"/>
    <dgm:cxn modelId="{ED4DA449-FEF3-41E4-8DEB-C277191148D7}" srcId="{DAD400F8-8272-4264-9884-8F07E726814D}" destId="{507D35E5-D5EB-4B86-A6E7-C61C64637251}" srcOrd="4" destOrd="0" parTransId="{B79C49B0-D7D7-4C69-BF5B-C7A249A41049}" sibTransId="{DD08E81C-46AB-473A-9192-F25057C72FC0}"/>
    <dgm:cxn modelId="{6B16F33F-AF6B-4FB6-8717-20A325184D35}" srcId="{DAD400F8-8272-4264-9884-8F07E726814D}" destId="{4C48A8B9-EA7A-45C1-8DCD-0141EB2209F6}" srcOrd="1" destOrd="0" parTransId="{EA8736D8-4C7E-4AEF-A3B0-07CED4176642}" sibTransId="{70F2C578-F565-4D4B-8AB8-22FA8D9DE769}"/>
    <dgm:cxn modelId="{CC59E546-1672-4C17-BED6-B5F800602894}" type="presOf" srcId="{D3B003A5-0F9B-4A98-9C61-1D9089965A64}" destId="{516FDCCB-9888-45E6-B761-09B2F688ED7B}" srcOrd="0" destOrd="0" presId="urn:microsoft.com/office/officeart/2005/8/layout/hProcess9"/>
    <dgm:cxn modelId="{B5B20C57-6A90-4F08-8A24-431619E40354}" type="presOf" srcId="{2EE1C3C5-6281-4A1A-86E6-2453A67E40F9}" destId="{133D13A3-33EB-4DDA-A4E3-94F21558DB70}" srcOrd="0" destOrd="0" presId="urn:microsoft.com/office/officeart/2005/8/layout/hProcess9"/>
    <dgm:cxn modelId="{DAE1812B-B411-4C85-8030-A40EB581A9E4}" srcId="{DAD400F8-8272-4264-9884-8F07E726814D}" destId="{2EE1C3C5-6281-4A1A-86E6-2453A67E40F9}" srcOrd="3" destOrd="0" parTransId="{4A85A997-2C72-4982-B553-9149AFD55F89}" sibTransId="{2647A6BC-5734-41EF-BD26-C5B9CFCA7719}"/>
    <dgm:cxn modelId="{21D58E11-7EE3-4F70-A7AC-710498057BA1}" type="presOf" srcId="{507D35E5-D5EB-4B86-A6E7-C61C64637251}" destId="{83945990-BFBA-4424-9484-63B67C060864}" srcOrd="0" destOrd="0" presId="urn:microsoft.com/office/officeart/2005/8/layout/hProcess9"/>
    <dgm:cxn modelId="{3306FFBA-7F0C-4991-91D2-01A4F5622B79}" type="presOf" srcId="{4C48A8B9-EA7A-45C1-8DCD-0141EB2209F6}" destId="{93EA40C4-2940-4AC9-93B3-1B0641A3C405}" srcOrd="0" destOrd="0" presId="urn:microsoft.com/office/officeart/2005/8/layout/hProcess9"/>
    <dgm:cxn modelId="{25693FC7-354A-4E30-B8EE-5E3C3A455427}" srcId="{DAD400F8-8272-4264-9884-8F07E726814D}" destId="{D3B003A5-0F9B-4A98-9C61-1D9089965A64}" srcOrd="2" destOrd="0" parTransId="{220B75B1-6EC8-47F0-91A4-5CB76FBC9657}" sibTransId="{C2A1494C-4BD6-440C-B55B-924B60AFFCE6}"/>
    <dgm:cxn modelId="{C281EAA6-785C-4B64-8211-2C36F1B491C0}" type="presOf" srcId="{2E798DAA-60EA-4AEC-9FC9-022A42531449}" destId="{943F59A7-C970-4D5A-B4F1-009F683FAD61}" srcOrd="0" destOrd="0" presId="urn:microsoft.com/office/officeart/2005/8/layout/hProcess9"/>
    <dgm:cxn modelId="{C6DC7D59-6F93-4EE1-A4D0-3714475B09CC}" srcId="{DAD400F8-8272-4264-9884-8F07E726814D}" destId="{2E798DAA-60EA-4AEC-9FC9-022A42531449}" srcOrd="0" destOrd="0" parTransId="{A17A5926-E6EC-4EA0-93CB-94E55EEEEBC2}" sibTransId="{C578CB83-DE2C-4A86-8C27-FB2CDDA5BDA0}"/>
    <dgm:cxn modelId="{EAE965FC-17B5-4228-AA64-C87818D850B5}" type="presParOf" srcId="{C74AC3EA-3B54-4006-A74C-4A238AF9F668}" destId="{EDB374F8-4A33-4E93-887A-A644C1A55CD8}" srcOrd="0" destOrd="0" presId="urn:microsoft.com/office/officeart/2005/8/layout/hProcess9"/>
    <dgm:cxn modelId="{311A136E-0428-4892-9DEB-B4E1873B8846}" type="presParOf" srcId="{C74AC3EA-3B54-4006-A74C-4A238AF9F668}" destId="{F8AED17F-583A-4C90-839B-D6C4A20E138C}" srcOrd="1" destOrd="0" presId="urn:microsoft.com/office/officeart/2005/8/layout/hProcess9"/>
    <dgm:cxn modelId="{025F82FC-5C4E-499C-B7A1-D63BE6105888}" type="presParOf" srcId="{F8AED17F-583A-4C90-839B-D6C4A20E138C}" destId="{943F59A7-C970-4D5A-B4F1-009F683FAD61}" srcOrd="0" destOrd="0" presId="urn:microsoft.com/office/officeart/2005/8/layout/hProcess9"/>
    <dgm:cxn modelId="{F7228C71-934D-4E01-AA8F-CE428728C6F9}" type="presParOf" srcId="{F8AED17F-583A-4C90-839B-D6C4A20E138C}" destId="{62B3E392-1243-4452-B0D8-B355A110A677}" srcOrd="1" destOrd="0" presId="urn:microsoft.com/office/officeart/2005/8/layout/hProcess9"/>
    <dgm:cxn modelId="{CE3ADFAF-1831-4945-B094-7CA64B5C3B8C}" type="presParOf" srcId="{F8AED17F-583A-4C90-839B-D6C4A20E138C}" destId="{93EA40C4-2940-4AC9-93B3-1B0641A3C405}" srcOrd="2" destOrd="0" presId="urn:microsoft.com/office/officeart/2005/8/layout/hProcess9"/>
    <dgm:cxn modelId="{A8B6868B-EB33-4D2D-B536-E8D69F51A320}" type="presParOf" srcId="{F8AED17F-583A-4C90-839B-D6C4A20E138C}" destId="{902743AE-B724-48F5-A128-7EB6397E8AA4}" srcOrd="3" destOrd="0" presId="urn:microsoft.com/office/officeart/2005/8/layout/hProcess9"/>
    <dgm:cxn modelId="{606B826B-DA51-4499-8A48-BF73ED800AE5}" type="presParOf" srcId="{F8AED17F-583A-4C90-839B-D6C4A20E138C}" destId="{516FDCCB-9888-45E6-B761-09B2F688ED7B}" srcOrd="4" destOrd="0" presId="urn:microsoft.com/office/officeart/2005/8/layout/hProcess9"/>
    <dgm:cxn modelId="{9CC0966E-9237-431C-ACEE-AEEBAED2856E}" type="presParOf" srcId="{F8AED17F-583A-4C90-839B-D6C4A20E138C}" destId="{750587DE-49C4-478D-9E37-ECC19411528B}" srcOrd="5" destOrd="0" presId="urn:microsoft.com/office/officeart/2005/8/layout/hProcess9"/>
    <dgm:cxn modelId="{66BC5E34-1789-4AC4-AB2B-192516E1E309}" type="presParOf" srcId="{F8AED17F-583A-4C90-839B-D6C4A20E138C}" destId="{133D13A3-33EB-4DDA-A4E3-94F21558DB70}" srcOrd="6" destOrd="0" presId="urn:microsoft.com/office/officeart/2005/8/layout/hProcess9"/>
    <dgm:cxn modelId="{0BBF9370-C616-4EFE-B67F-C138E0327FC2}" type="presParOf" srcId="{F8AED17F-583A-4C90-839B-D6C4A20E138C}" destId="{7D7E94D0-DA9A-409C-B369-509B959218EA}" srcOrd="7" destOrd="0" presId="urn:microsoft.com/office/officeart/2005/8/layout/hProcess9"/>
    <dgm:cxn modelId="{6A627783-F096-45AD-8ADD-7448EF27D3A7}" type="presParOf" srcId="{F8AED17F-583A-4C90-839B-D6C4A20E138C}" destId="{83945990-BFBA-4424-9484-63B67C060864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07336E-E4F7-49C6-A2E7-CCF33D934476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D6D38-01AD-4824-8022-47500C1DE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917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4B451-B831-4E26-B4FC-6050A7B7F24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Региональный центр оценки качества образования и информационных технологий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3B24C-9179-4FEB-ABA4-12F4525D8D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7132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18C17-49CB-4698-94FE-224601DFE95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Региональный центр оценки качества образования и информационных технологий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F4EC4-A1A3-4228-B0EB-1C64878CC4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829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5F816-633C-416D-810E-4AB4231FEB5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Региональный центр оценки качества образования и информационных технологий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B0A6A-2E86-434B-B577-4C6A498351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2413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4AF2A-9331-46C6-A419-F44BFF3DB55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Региональный центр оценки качества образования и информационных технологий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DC561-C523-495E-AD04-A6C1C0E0E0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2798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62540-A5AA-4AD8-9929-6123A29D36F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Региональный центр оценки качества образования и информационных технологий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0D642-B6C5-4B37-9C52-F8076CB2BA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7756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32A26-C81C-42A7-AD08-DC8C639A0DF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Региональный центр оценки качества образования и информационных технологий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98866-ACDE-47A1-A468-E46A9CEC95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128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75BAE-F254-46D7-871D-911D7D3353D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Региональный центр оценки качества образования и информационных технологий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8D0F7-F88B-4366-9096-C797FF26064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8131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D71AB-8A02-401D-9298-1FC1C66A2D2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Региональный центр оценки качества образования и информационных технологий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736FA-0619-4BDF-95A7-953C11D0D8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3965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B30B3-35CB-46A3-BAB8-2DF1E676916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Региональный центр оценки качества образования и информационных технологий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BAB78-F855-48F6-90EC-0C30D3D57B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5256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1AD35-BA4E-44FF-84B1-F6F6369B2E9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Региональный центр оценки качества образования и информационных технологий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E5043-CC2E-4AC1-9261-FCEA7098BC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3171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009F5-B3A2-430E-A18C-C14307C6F10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Региональный центр оценки качества образования и информационных технологий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325C3-31A3-4DF5-B6D3-225EA1C1CA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879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0114C8-679B-4461-9419-A28212135A6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Региональный центр оценки качества образования и информационных технологий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7987A7-DAA8-4C6E-A8A6-FD4016755E19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187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53067" cy="872067"/>
          </a:xfrm>
          <a:prstGeom prst="rect">
            <a:avLst/>
          </a:prstGeom>
          <a:solidFill>
            <a:srgbClr val="006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b="2145"/>
          <a:stretch/>
        </p:blipFill>
        <p:spPr>
          <a:xfrm>
            <a:off x="105855" y="40805"/>
            <a:ext cx="897536" cy="790456"/>
          </a:xfrm>
          <a:prstGeom prst="rect">
            <a:avLst/>
          </a:prstGeom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43091" y="6581001"/>
            <a:ext cx="99701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Cambria" pitchFamily="18" charset="0"/>
              </a:rPr>
              <a:t>РЦОИ Санкт-Петербурга				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www.ege.spb.ru</a:t>
            </a:r>
            <a:r>
              <a:rPr lang="en-US" sz="1200" dirty="0">
                <a:solidFill>
                  <a:schemeClr val="bg1"/>
                </a:solidFill>
                <a:latin typeface="Cambria" pitchFamily="18" charset="0"/>
              </a:rPr>
              <a:t>		</a:t>
            </a:r>
            <a:r>
              <a:rPr lang="ru-RU" sz="1200" dirty="0" smtClean="0">
                <a:solidFill>
                  <a:schemeClr val="bg1"/>
                </a:solidFill>
                <a:latin typeface="Cambria" pitchFamily="18" charset="0"/>
              </a:rPr>
              <a:t>	 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   </a:t>
            </a:r>
            <a:r>
              <a:rPr lang="ru-RU" sz="1200" dirty="0" smtClean="0">
                <a:solidFill>
                  <a:schemeClr val="bg1"/>
                </a:solidFill>
                <a:latin typeface="Cambria" pitchFamily="18" charset="0"/>
              </a:rPr>
              <a:t>    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  </a:t>
            </a:r>
            <a:r>
              <a:rPr lang="en-US" sz="1200" dirty="0">
                <a:solidFill>
                  <a:schemeClr val="bg1"/>
                </a:solidFill>
                <a:latin typeface="Cambria" pitchFamily="18" charset="0"/>
              </a:rPr>
              <a:t>(812) 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576-34-40</a:t>
            </a:r>
            <a:endParaRPr lang="ru-RU" sz="12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5206" y="2009574"/>
            <a:ext cx="10800080" cy="3020343"/>
          </a:xfrm>
          <a:prstGeom prst="rect">
            <a:avLst/>
          </a:prstGeom>
          <a:solidFill>
            <a:schemeClr val="bg1">
              <a:lumMod val="75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92246" y="2826098"/>
            <a:ext cx="7366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64A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ПОДГОТОВКА </a:t>
            </a:r>
          </a:p>
          <a:p>
            <a:pPr algn="ctr"/>
            <a:r>
              <a:rPr lang="ru-RU" sz="4000" b="1" dirty="0" smtClean="0">
                <a:solidFill>
                  <a:srgbClr val="0064A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 ПРОВЕДЕНИЮ ОГЭ В ППЭ</a:t>
            </a:r>
            <a:endParaRPr lang="ru-RU" sz="4000" b="1" dirty="0">
              <a:solidFill>
                <a:srgbClr val="0064A8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6533" y="1188597"/>
            <a:ext cx="109482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ОРГАНИЗАЦИЯ </a:t>
            </a:r>
            <a:r>
              <a:rPr lang="ru-RU" sz="24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ПРОВЕДЕНИЯ ГИА-9</a:t>
            </a:r>
            <a:endParaRPr lang="ru-RU" sz="2400" dirty="0">
              <a:solidFill>
                <a:srgbClr val="00264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70567" y="5500566"/>
            <a:ext cx="731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для руководителей ППЭ </a:t>
            </a:r>
            <a:r>
              <a:rPr lang="ru-RU" sz="20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 </a:t>
            </a:r>
            <a:r>
              <a:rPr lang="ru-RU" sz="2000" dirty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членов ГЭК</a:t>
            </a:r>
          </a:p>
        </p:txBody>
      </p:sp>
      <p:sp>
        <p:nvSpPr>
          <p:cNvPr id="9" name="Половина рамки 8"/>
          <p:cNvSpPr/>
          <p:nvPr/>
        </p:nvSpPr>
        <p:spPr>
          <a:xfrm flipH="1">
            <a:off x="11127306" y="1651531"/>
            <a:ext cx="695960" cy="850900"/>
          </a:xfrm>
          <a:prstGeom prst="halfFrame">
            <a:avLst/>
          </a:prstGeom>
          <a:solidFill>
            <a:schemeClr val="bg1">
              <a:lumMod val="65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Половина рамки 10"/>
          <p:cNvSpPr/>
          <p:nvPr/>
        </p:nvSpPr>
        <p:spPr>
          <a:xfrm flipV="1">
            <a:off x="316653" y="4553667"/>
            <a:ext cx="695960" cy="850900"/>
          </a:xfrm>
          <a:prstGeom prst="halfFrame">
            <a:avLst/>
          </a:prstGeom>
          <a:solidFill>
            <a:schemeClr val="bg1">
              <a:lumMod val="65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93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53067" cy="872067"/>
          </a:xfrm>
          <a:prstGeom prst="rect">
            <a:avLst/>
          </a:prstGeom>
          <a:solidFill>
            <a:srgbClr val="006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b="2145"/>
          <a:stretch/>
        </p:blipFill>
        <p:spPr>
          <a:xfrm>
            <a:off x="105855" y="40805"/>
            <a:ext cx="897536" cy="790456"/>
          </a:xfrm>
          <a:prstGeom prst="rect">
            <a:avLst/>
          </a:prstGeom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66354" y="6573838"/>
            <a:ext cx="99364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Cambria" pitchFamily="18" charset="0"/>
              </a:rPr>
              <a:t>РЦОИ Санкт-Петербурга				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www.ege.spb.ru</a:t>
            </a:r>
            <a:r>
              <a:rPr lang="en-US" sz="1200" dirty="0">
                <a:solidFill>
                  <a:schemeClr val="bg1"/>
                </a:solidFill>
                <a:latin typeface="Cambria" pitchFamily="18" charset="0"/>
              </a:rPr>
              <a:t>			      (812) 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576-34-40</a:t>
            </a:r>
            <a:endParaRPr lang="ru-RU" sz="12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418143" y="1543704"/>
            <a:ext cx="5349922" cy="1184240"/>
          </a:xfrm>
          <a:prstGeom prst="round2Diag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Русский язык: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средства воспроизведения аудиозаписи                   для изложения;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орфографические словари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18143" y="977053"/>
            <a:ext cx="92171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Подготовка аудиторий ППЭ по отдельным предметам:</a:t>
            </a:r>
            <a:endParaRPr lang="ru-RU" sz="2400" dirty="0">
              <a:solidFill>
                <a:srgbClr val="00264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418143" y="4216928"/>
            <a:ext cx="5349922" cy="1125484"/>
          </a:xfrm>
          <a:prstGeom prst="round2Diag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Иностранные языки: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средства воспроизведения аудиозаписи                     для </a:t>
            </a:r>
            <a:r>
              <a:rPr lang="ru-RU" dirty="0" err="1" smtClean="0">
                <a:solidFill>
                  <a:schemeClr val="tx1"/>
                </a:solidFill>
                <a:latin typeface="Candara" panose="020E0502030303020204" pitchFamily="34" charset="0"/>
              </a:rPr>
              <a:t>аудирования</a:t>
            </a: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средства записи устных ответов участников</a:t>
            </a: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6516166" y="1543704"/>
            <a:ext cx="5349922" cy="1184240"/>
          </a:xfrm>
          <a:prstGeom prst="round2Diag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Физика: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лабораторное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оборудование для выполнения экспериментального задания по проведению измерения физических величин</a:t>
            </a:r>
            <a:endParaRPr lang="ru-RU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6516166" y="2875219"/>
            <a:ext cx="5349922" cy="1153401"/>
          </a:xfrm>
          <a:prstGeom prst="round2Diag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Химия: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лабораторное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оборудование для </a:t>
            </a: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проведения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химических опытов, предусмотренных заданиями</a:t>
            </a:r>
            <a:endParaRPr lang="ru-RU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418143" y="2874679"/>
            <a:ext cx="5349922" cy="1145474"/>
          </a:xfrm>
          <a:prstGeom prst="round2Diag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Литература: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тексты художественной литературы, сборники лирики;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орфографические словари</a:t>
            </a:r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418143" y="5556121"/>
            <a:ext cx="5349922" cy="909248"/>
          </a:xfrm>
          <a:prstGeom prst="round2Diag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География: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географические атласы для 7, 8, 9 классов (</a:t>
            </a:r>
            <a:r>
              <a:rPr lang="ru-RU" u="sng" dirty="0" smtClean="0">
                <a:solidFill>
                  <a:schemeClr val="tx1"/>
                </a:solidFill>
                <a:latin typeface="Candara" panose="020E0502030303020204" pitchFamily="34" charset="0"/>
              </a:rPr>
              <a:t>запасные</a:t>
            </a: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 комплекты)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6516166" y="4216928"/>
            <a:ext cx="5349922" cy="1125484"/>
          </a:xfrm>
          <a:prstGeom prst="round2Diag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Информатика: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к</a:t>
            </a: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омпьютеры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с заблаговременно </a:t>
            </a: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установленным необходимым программным обеспечением </a:t>
            </a:r>
          </a:p>
        </p:txBody>
      </p:sp>
    </p:spTree>
    <p:extLst>
      <p:ext uri="{BB962C8B-B14F-4D97-AF65-F5344CB8AC3E}">
        <p14:creationId xmlns:p14="http://schemas.microsoft.com/office/powerpoint/2010/main" val="344995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53067" cy="872067"/>
          </a:xfrm>
          <a:prstGeom prst="rect">
            <a:avLst/>
          </a:prstGeom>
          <a:solidFill>
            <a:srgbClr val="006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b="2145"/>
          <a:stretch/>
        </p:blipFill>
        <p:spPr>
          <a:xfrm>
            <a:off x="105855" y="40805"/>
            <a:ext cx="897536" cy="790456"/>
          </a:xfrm>
          <a:prstGeom prst="rect">
            <a:avLst/>
          </a:prstGeom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66354" y="6573838"/>
            <a:ext cx="99364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Cambria" pitchFamily="18" charset="0"/>
              </a:rPr>
              <a:t>РЦОИ Санкт-Петербурга				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www.ege.spb.ru</a:t>
            </a:r>
            <a:r>
              <a:rPr lang="en-US" sz="1200" dirty="0">
                <a:solidFill>
                  <a:schemeClr val="bg1"/>
                </a:solidFill>
                <a:latin typeface="Cambria" pitchFamily="18" charset="0"/>
              </a:rPr>
              <a:t>			      (812) 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576-34-40</a:t>
            </a:r>
            <a:endParaRPr lang="ru-RU" sz="12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418144" y="1543704"/>
            <a:ext cx="5349922" cy="2960057"/>
          </a:xfrm>
          <a:prstGeom prst="round2Diag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Русский язык, литература: 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Если участник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экзамена принесет свой орфографический словарь, организаторы </a:t>
            </a: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                   в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аудитории должны </a:t>
            </a: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его проверить (предотвратить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возможность использования справочного материала): в принесенных средствах обучения и воспитания не должно быть рукописной и справочной информации</a:t>
            </a:r>
            <a:endParaRPr lang="ru-RU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18143" y="977053"/>
            <a:ext cx="92171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Подготовка аудиторий ППЭ по отдельным предметам:</a:t>
            </a:r>
            <a:endParaRPr lang="ru-RU" sz="2400" dirty="0">
              <a:solidFill>
                <a:srgbClr val="00264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6368567" y="1517915"/>
            <a:ext cx="5349922" cy="3895000"/>
          </a:xfrm>
          <a:prstGeom prst="round2Diag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География: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Ответственность за обеспечение участников ГИА географическими атласами для 7, 8 и 9 классов несет руководитель ОО участника ГИА. </a:t>
            </a:r>
            <a:endParaRPr lang="ru-RU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Комплект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атласов для каждого участника проверяется и опечатывается в ОО. </a:t>
            </a:r>
            <a:endParaRPr lang="ru-RU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В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день экзамена комплекты передаются сопровождающему от ОО. </a:t>
            </a:r>
            <a:endParaRPr lang="ru-RU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Сопровождающий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передает комплекты атласов участникам перед входом в ППЭ. </a:t>
            </a:r>
            <a:endParaRPr lang="ru-RU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Организаторам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в ППЭ осуществлять проверку атласов не нужно</a:t>
            </a:r>
          </a:p>
        </p:txBody>
      </p:sp>
    </p:spTree>
    <p:extLst>
      <p:ext uri="{BB962C8B-B14F-4D97-AF65-F5344CB8AC3E}">
        <p14:creationId xmlns:p14="http://schemas.microsoft.com/office/powerpoint/2010/main" val="13167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53067" cy="872067"/>
          </a:xfrm>
          <a:prstGeom prst="rect">
            <a:avLst/>
          </a:prstGeom>
          <a:solidFill>
            <a:srgbClr val="006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b="2145"/>
          <a:stretch/>
        </p:blipFill>
        <p:spPr>
          <a:xfrm>
            <a:off x="105855" y="40805"/>
            <a:ext cx="897536" cy="790456"/>
          </a:xfrm>
          <a:prstGeom prst="rect">
            <a:avLst/>
          </a:prstGeom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66354" y="6573838"/>
            <a:ext cx="99364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Cambria" pitchFamily="18" charset="0"/>
              </a:rPr>
              <a:t>РЦОИ Санкт-Петербурга				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www.ege.spb.ru</a:t>
            </a:r>
            <a:r>
              <a:rPr lang="en-US" sz="1200" dirty="0">
                <a:solidFill>
                  <a:schemeClr val="bg1"/>
                </a:solidFill>
                <a:latin typeface="Cambria" pitchFamily="18" charset="0"/>
              </a:rPr>
              <a:t>			      (812) 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576-34-40</a:t>
            </a:r>
            <a:endParaRPr lang="ru-RU" sz="12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418142" y="1661541"/>
            <a:ext cx="5220917" cy="1813645"/>
          </a:xfrm>
          <a:prstGeom prst="round2Diag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Получить от районного координатора информацию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о количестве обучающихся с ОВЗ, детей-инвалидов и инвалидов в ППЭ </a:t>
            </a:r>
            <a:endParaRPr lang="ru-RU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и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необходимости организации </a:t>
            </a: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особых условий для прохождения ГИА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18143" y="977053"/>
            <a:ext cx="113189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Подготовка аудиторий ППЭ для участников с ОВЗ, инвалидов, детей-инвалидов:</a:t>
            </a:r>
            <a:endParaRPr lang="ru-RU" sz="2400" dirty="0">
              <a:solidFill>
                <a:srgbClr val="00264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6354" y="3475186"/>
            <a:ext cx="43685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Не позднее двух рабочих дней </a:t>
            </a:r>
          </a:p>
          <a:p>
            <a:pPr algn="ctr"/>
            <a:r>
              <a:rPr lang="ru-RU" sz="20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 экзамена</a:t>
            </a:r>
            <a:endParaRPr lang="ru-RU" sz="2000" dirty="0">
              <a:solidFill>
                <a:srgbClr val="00264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2687005">
            <a:off x="5553705" y="3720338"/>
            <a:ext cx="1512367" cy="380759"/>
          </a:xfrm>
          <a:prstGeom prst="rightArrow">
            <a:avLst>
              <a:gd name="adj1" fmla="val 31526"/>
              <a:gd name="adj2" fmla="val 75402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6919415" y="4264660"/>
            <a:ext cx="4940489" cy="1808765"/>
          </a:xfrm>
          <a:prstGeom prst="round2Diag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учесть особые условия;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подготовить места для ассистентов;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для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глухих и слабослышащих </a:t>
            </a: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участников  на каждый рабочий стол положить текст инструкции, зачитываемый перед началом экзамена</a:t>
            </a:r>
          </a:p>
        </p:txBody>
      </p:sp>
    </p:spTree>
    <p:extLst>
      <p:ext uri="{BB962C8B-B14F-4D97-AF65-F5344CB8AC3E}">
        <p14:creationId xmlns:p14="http://schemas.microsoft.com/office/powerpoint/2010/main" val="114712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53067" cy="872067"/>
          </a:xfrm>
          <a:prstGeom prst="rect">
            <a:avLst/>
          </a:prstGeom>
          <a:solidFill>
            <a:srgbClr val="006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b="2145"/>
          <a:stretch/>
        </p:blipFill>
        <p:spPr>
          <a:xfrm>
            <a:off x="105855" y="40805"/>
            <a:ext cx="897536" cy="790456"/>
          </a:xfrm>
          <a:prstGeom prst="rect">
            <a:avLst/>
          </a:prstGeom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66354" y="6573838"/>
            <a:ext cx="99364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Cambria" pitchFamily="18" charset="0"/>
              </a:rPr>
              <a:t>РЦОИ Санкт-Петербурга				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www.ege.spb.ru</a:t>
            </a:r>
            <a:r>
              <a:rPr lang="en-US" sz="1200" dirty="0">
                <a:solidFill>
                  <a:schemeClr val="bg1"/>
                </a:solidFill>
                <a:latin typeface="Cambria" pitchFamily="18" charset="0"/>
              </a:rPr>
              <a:t>			      (812) 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576-34-40</a:t>
            </a:r>
            <a:endParaRPr lang="ru-RU" sz="12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4043" y="1145714"/>
            <a:ext cx="10150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Руководитель ППЭ</a:t>
            </a:r>
            <a:r>
              <a:rPr lang="en-US" sz="24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 руководитель ОО, на базе которой открыт ППЭ:</a:t>
            </a:r>
            <a:endParaRPr lang="ru-RU" sz="2400" dirty="0">
              <a:solidFill>
                <a:srgbClr val="00264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4024" y="1709053"/>
            <a:ext cx="11395880" cy="474589"/>
          </a:xfrm>
          <a:prstGeom prst="round2Diag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Проверяют готовность всех аудитории и помещений до входа в ППЭ и в </a:t>
            </a: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ППЭ;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pic>
        <p:nvPicPr>
          <p:cNvPr id="2052" name="Picture 4" descr="Persona, Contrato, Parentesco imagen png - imagen transparente descarga  gratuit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25" b="97969" l="10000" r="90000">
                        <a14:foregroundMark x1="48667" y1="23594" x2="48667" y2="23594"/>
                        <a14:foregroundMark x1="51000" y1="5469" x2="51000" y2="54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213" r="20995"/>
          <a:stretch/>
        </p:blipFill>
        <p:spPr bwMode="auto">
          <a:xfrm>
            <a:off x="689377" y="1002736"/>
            <a:ext cx="585136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Persona, Contrato, Parentesco imagen png - imagen transparente descarga  gratuita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25" b="97969" l="10000" r="90000">
                        <a14:foregroundMark x1="48667" y1="23594" x2="48667" y2="23594"/>
                        <a14:foregroundMark x1="51000" y1="5469" x2="51000" y2="54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213" r="20995"/>
          <a:stretch/>
        </p:blipFill>
        <p:spPr bwMode="auto">
          <a:xfrm>
            <a:off x="1154154" y="1002736"/>
            <a:ext cx="58513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483279" y="4395479"/>
            <a:ext cx="92195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Не позднее одного календарного дня до начала экзамена </a:t>
            </a:r>
            <a:endParaRPr lang="ru-RU" sz="2400" dirty="0">
              <a:solidFill>
                <a:srgbClr val="00264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470049" y="2285316"/>
            <a:ext cx="11395880" cy="474589"/>
          </a:xfrm>
          <a:prstGeom prst="round2Diag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Проверяют работоспособность технических </a:t>
            </a: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средств, используемых в день экзамена;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464024" y="2889959"/>
            <a:ext cx="11395880" cy="474589"/>
          </a:xfrm>
          <a:prstGeom prst="round2Diag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Проверяют, что помещения, не использующиеся для проведения экзаменов, заперты и опечатаны;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464024" y="3494602"/>
            <a:ext cx="11395880" cy="725983"/>
          </a:xfrm>
          <a:prstGeom prst="round2Diag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Проверяют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пожарные выходы, средства первичного пожаротушения, </a:t>
            </a: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наличие комплектов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ключей от всех рабочих </a:t>
            </a: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аудиторий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464024" y="4983119"/>
            <a:ext cx="11380283" cy="1443081"/>
          </a:xfrm>
          <a:prstGeom prst="round2Diag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Заполняют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форму </a:t>
            </a:r>
            <a:r>
              <a:rPr lang="ru-RU" b="1" dirty="0">
                <a:solidFill>
                  <a:schemeClr val="tx1"/>
                </a:solidFill>
                <a:latin typeface="Candara" panose="020E0502030303020204" pitchFamily="34" charset="0"/>
              </a:rPr>
              <a:t>ППЭ-01 «Акт готовности ППЭ</a:t>
            </a:r>
            <a:r>
              <a:rPr lang="ru-RU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» (все экзамены)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Заполняют </a:t>
            </a:r>
            <a:r>
              <a:rPr lang="ru-RU" sz="1600" dirty="0">
                <a:solidFill>
                  <a:schemeClr val="tx1"/>
                </a:solidFill>
                <a:latin typeface="Candara" panose="020E0502030303020204" pitchFamily="34" charset="0"/>
              </a:rPr>
              <a:t>форму </a:t>
            </a:r>
            <a:r>
              <a:rPr lang="ru-RU" sz="1600" b="1" dirty="0">
                <a:solidFill>
                  <a:schemeClr val="tx1"/>
                </a:solidFill>
                <a:latin typeface="Candara" panose="020E0502030303020204" pitchFamily="34" charset="0"/>
              </a:rPr>
              <a:t>ППЭ-01-01-И «Протокол технической готовности ППЭ к экзамену по </a:t>
            </a:r>
            <a:r>
              <a:rPr lang="ru-RU" sz="16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информатике</a:t>
            </a:r>
            <a:r>
              <a:rPr lang="ru-RU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» 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(совместно с техническим специалистом</a:t>
            </a:r>
            <a:r>
              <a:rPr lang="ru-RU" sz="1600" smtClean="0">
                <a:solidFill>
                  <a:schemeClr val="tx1"/>
                </a:solidFill>
                <a:latin typeface="Candara" panose="020E0502030303020204" pitchFamily="34" charset="0"/>
              </a:rPr>
              <a:t>, членом ГЭК)</a:t>
            </a:r>
            <a:endParaRPr lang="ru-RU" sz="1600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Candara" panose="020E0502030303020204" pitchFamily="34" charset="0"/>
              </a:rPr>
              <a:t>Заполняют форму </a:t>
            </a:r>
            <a:r>
              <a:rPr lang="ru-RU" sz="16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ППЭ-01-01-У </a:t>
            </a:r>
            <a:r>
              <a:rPr lang="ru-RU" sz="1600" b="1" dirty="0">
                <a:solidFill>
                  <a:schemeClr val="tx1"/>
                </a:solidFill>
                <a:latin typeface="Candara" panose="020E0502030303020204" pitchFamily="34" charset="0"/>
              </a:rPr>
              <a:t>«Протокол технической готовности ППЭ к экзамену </a:t>
            </a:r>
            <a:r>
              <a:rPr lang="ru-RU" sz="16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в устной форме</a:t>
            </a:r>
            <a:r>
              <a:rPr lang="ru-RU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» 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(</a:t>
            </a:r>
            <a:r>
              <a:rPr lang="ru-RU" sz="1600" dirty="0">
                <a:solidFill>
                  <a:schemeClr val="tx1"/>
                </a:solidFill>
                <a:latin typeface="Candara" panose="020E0502030303020204" pitchFamily="34" charset="0"/>
              </a:rPr>
              <a:t>совместно с техническим </a:t>
            </a:r>
            <a:r>
              <a:rPr lang="ru-RU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специалистом, членом ГЭК)</a:t>
            </a:r>
            <a:endParaRPr lang="ru-RU" b="1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Двойная стрелка вверх/вниз 21"/>
          <p:cNvSpPr/>
          <p:nvPr/>
        </p:nvSpPr>
        <p:spPr>
          <a:xfrm>
            <a:off x="1694043" y="4283572"/>
            <a:ext cx="339473" cy="636560"/>
          </a:xfrm>
          <a:prstGeom prst="upDownArrow">
            <a:avLst>
              <a:gd name="adj1" fmla="val 28899"/>
              <a:gd name="adj2" fmla="val 45478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16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53067" cy="872067"/>
          </a:xfrm>
          <a:prstGeom prst="rect">
            <a:avLst/>
          </a:prstGeom>
          <a:solidFill>
            <a:srgbClr val="006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b="2145"/>
          <a:stretch/>
        </p:blipFill>
        <p:spPr>
          <a:xfrm>
            <a:off x="105855" y="40805"/>
            <a:ext cx="897536" cy="790456"/>
          </a:xfrm>
          <a:prstGeom prst="rect">
            <a:avLst/>
          </a:prstGeom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43091" y="6581001"/>
            <a:ext cx="99701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Cambria" pitchFamily="18" charset="0"/>
              </a:rPr>
              <a:t>РЦОИ Санкт-Петербурга				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www.ege.spb.ru</a:t>
            </a:r>
            <a:r>
              <a:rPr lang="en-US" sz="1200" dirty="0">
                <a:solidFill>
                  <a:schemeClr val="bg1"/>
                </a:solidFill>
                <a:latin typeface="Cambria" pitchFamily="18" charset="0"/>
              </a:rPr>
              <a:t>		</a:t>
            </a:r>
            <a:r>
              <a:rPr lang="ru-RU" sz="1200" dirty="0" smtClean="0">
                <a:solidFill>
                  <a:schemeClr val="bg1"/>
                </a:solidFill>
                <a:latin typeface="Cambria" pitchFamily="18" charset="0"/>
              </a:rPr>
              <a:t>	 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   </a:t>
            </a:r>
            <a:r>
              <a:rPr lang="ru-RU" sz="1200" dirty="0" smtClean="0">
                <a:solidFill>
                  <a:schemeClr val="bg1"/>
                </a:solidFill>
                <a:latin typeface="Cambria" pitchFamily="18" charset="0"/>
              </a:rPr>
              <a:t>    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  </a:t>
            </a:r>
            <a:r>
              <a:rPr lang="en-US" sz="1200" dirty="0">
                <a:solidFill>
                  <a:schemeClr val="bg1"/>
                </a:solidFill>
                <a:latin typeface="Cambria" pitchFamily="18" charset="0"/>
              </a:rPr>
              <a:t>(812) 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576-34-40</a:t>
            </a:r>
            <a:endParaRPr lang="ru-RU" sz="12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5960" y="2586589"/>
            <a:ext cx="10800080" cy="1757848"/>
          </a:xfrm>
          <a:prstGeom prst="rect">
            <a:avLst/>
          </a:prstGeom>
          <a:solidFill>
            <a:schemeClr val="bg1">
              <a:lumMod val="75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2374" y="2803793"/>
            <a:ext cx="92742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64A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Подготовка документов </a:t>
            </a:r>
          </a:p>
          <a:p>
            <a:pPr algn="ctr"/>
            <a:r>
              <a:rPr lang="ru-RU" sz="4000" b="1" dirty="0" smtClean="0">
                <a:solidFill>
                  <a:srgbClr val="0064A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для работы ППЭ</a:t>
            </a:r>
            <a:endParaRPr lang="ru-RU" sz="4000" b="1" dirty="0">
              <a:solidFill>
                <a:srgbClr val="0064A8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Половина рамки 10"/>
          <p:cNvSpPr/>
          <p:nvPr/>
        </p:nvSpPr>
        <p:spPr>
          <a:xfrm flipV="1">
            <a:off x="337407" y="3996411"/>
            <a:ext cx="567608" cy="696051"/>
          </a:xfrm>
          <a:prstGeom prst="halfFrame">
            <a:avLst/>
          </a:prstGeom>
          <a:solidFill>
            <a:schemeClr val="bg1">
              <a:lumMod val="65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Половина рамки 11"/>
          <p:cNvSpPr/>
          <p:nvPr/>
        </p:nvSpPr>
        <p:spPr>
          <a:xfrm flipH="1">
            <a:off x="11283022" y="2236133"/>
            <a:ext cx="571571" cy="700911"/>
          </a:xfrm>
          <a:prstGeom prst="halfFrame">
            <a:avLst/>
          </a:prstGeom>
          <a:solidFill>
            <a:schemeClr val="bg1">
              <a:lumMod val="65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68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53067" cy="872067"/>
          </a:xfrm>
          <a:prstGeom prst="rect">
            <a:avLst/>
          </a:prstGeom>
          <a:solidFill>
            <a:srgbClr val="006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b="2145"/>
          <a:stretch/>
        </p:blipFill>
        <p:spPr>
          <a:xfrm>
            <a:off x="105855" y="40805"/>
            <a:ext cx="897536" cy="790456"/>
          </a:xfrm>
          <a:prstGeom prst="rect">
            <a:avLst/>
          </a:prstGeom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66354" y="6573838"/>
            <a:ext cx="99364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Cambria" pitchFamily="18" charset="0"/>
              </a:rPr>
              <a:t>РЦОИ Санкт-Петербурга				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www.ege.spb.ru</a:t>
            </a:r>
            <a:r>
              <a:rPr lang="en-US" sz="1200" dirty="0">
                <a:solidFill>
                  <a:schemeClr val="bg1"/>
                </a:solidFill>
                <a:latin typeface="Cambria" pitchFamily="18" charset="0"/>
              </a:rPr>
              <a:t>			      (812) 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576-34-40</a:t>
            </a:r>
            <a:endParaRPr lang="ru-RU" sz="12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4024" y="1572192"/>
            <a:ext cx="8584442" cy="474589"/>
          </a:xfrm>
          <a:prstGeom prst="round2Diag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Ведомость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коррекции персональных данных участников ГИА в аудитории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517536" y="938063"/>
            <a:ext cx="33267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Не позднее одного календарного дня до начала экзамена </a:t>
            </a:r>
            <a:endParaRPr lang="ru-RU" sz="1600" dirty="0">
              <a:solidFill>
                <a:srgbClr val="00264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4024" y="999617"/>
            <a:ext cx="92195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Распечатать из сборника форм:</a:t>
            </a:r>
            <a:endParaRPr lang="ru-RU" sz="2400" dirty="0">
              <a:solidFill>
                <a:srgbClr val="00264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8354165" y="1572191"/>
            <a:ext cx="1388601" cy="474589"/>
          </a:xfrm>
          <a:prstGeom prst="round2DiagRect">
            <a:avLst/>
          </a:prstGeom>
          <a:solidFill>
            <a:srgbClr val="99B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ППЭ-12-02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9592641" y="1572191"/>
            <a:ext cx="2267263" cy="474589"/>
          </a:xfrm>
          <a:prstGeom prst="round2DiagRect">
            <a:avLst/>
          </a:prstGeom>
          <a:solidFill>
            <a:srgbClr val="002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1"/>
                </a:solidFill>
                <a:latin typeface="Candara" panose="020E0502030303020204" pitchFamily="34" charset="0"/>
              </a:rPr>
              <a:t>1 шт. на аудиторию</a:t>
            </a:r>
            <a:endParaRPr lang="ru-RU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448427" y="2145485"/>
            <a:ext cx="8584442" cy="474589"/>
          </a:xfrm>
          <a:prstGeom prst="round2Diag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Ведомость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использования дополнительных бланков ответов №2 </a:t>
            </a:r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8338568" y="2145484"/>
            <a:ext cx="1388601" cy="474589"/>
          </a:xfrm>
          <a:prstGeom prst="round2DiagRect">
            <a:avLst/>
          </a:prstGeom>
          <a:solidFill>
            <a:srgbClr val="99B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ППЭ-12-03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9577044" y="2145484"/>
            <a:ext cx="2267263" cy="474589"/>
          </a:xfrm>
          <a:prstGeom prst="round2DiagRect">
            <a:avLst/>
          </a:prstGeom>
          <a:solidFill>
            <a:srgbClr val="002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1"/>
                </a:solidFill>
                <a:latin typeface="Candara" panose="020E0502030303020204" pitchFamily="34" charset="0"/>
              </a:rPr>
              <a:t>1 шт. на аудиторию</a:t>
            </a:r>
            <a:endParaRPr lang="ru-RU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26" name="Прямоугольник с двумя скругленными противолежащими углами 25"/>
          <p:cNvSpPr/>
          <p:nvPr/>
        </p:nvSpPr>
        <p:spPr>
          <a:xfrm>
            <a:off x="448427" y="2698302"/>
            <a:ext cx="8584442" cy="580952"/>
          </a:xfrm>
          <a:prstGeom prst="round2Diag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dirty="0" smtClean="0">
                <a:solidFill>
                  <a:schemeClr val="tx1"/>
                </a:solidFill>
                <a:latin typeface="Candara" panose="020E0502030303020204" pitchFamily="34" charset="0"/>
              </a:rPr>
              <a:t>Протокол </a:t>
            </a:r>
            <a:r>
              <a:rPr lang="ru-RU" sz="1700" dirty="0">
                <a:solidFill>
                  <a:schemeClr val="tx1"/>
                </a:solidFill>
                <a:latin typeface="Candara" panose="020E0502030303020204" pitchFamily="34" charset="0"/>
              </a:rPr>
              <a:t>идентификации личности участника ГИА при отсутствии </a:t>
            </a:r>
            <a:endParaRPr lang="ru-RU" sz="1700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r>
              <a:rPr lang="ru-RU" sz="1700" dirty="0" smtClean="0">
                <a:solidFill>
                  <a:schemeClr val="tx1"/>
                </a:solidFill>
                <a:latin typeface="Candara" panose="020E0502030303020204" pitchFamily="34" charset="0"/>
              </a:rPr>
              <a:t>у </a:t>
            </a:r>
            <a:r>
              <a:rPr lang="ru-RU" sz="1700" dirty="0">
                <a:solidFill>
                  <a:schemeClr val="tx1"/>
                </a:solidFill>
                <a:latin typeface="Candara" panose="020E0502030303020204" pitchFamily="34" charset="0"/>
              </a:rPr>
              <a:t>него документа, удостоверяющего личность </a:t>
            </a:r>
          </a:p>
        </p:txBody>
      </p:sp>
      <p:sp>
        <p:nvSpPr>
          <p:cNvPr id="27" name="Прямоугольник с двумя скругленными противолежащими углами 26"/>
          <p:cNvSpPr/>
          <p:nvPr/>
        </p:nvSpPr>
        <p:spPr>
          <a:xfrm>
            <a:off x="8338568" y="2698301"/>
            <a:ext cx="1388601" cy="580952"/>
          </a:xfrm>
          <a:prstGeom prst="round2DiagRect">
            <a:avLst/>
          </a:prstGeom>
          <a:solidFill>
            <a:srgbClr val="99B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ППЭ-20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8" name="Прямоугольник с двумя скругленными противолежащими углами 27"/>
          <p:cNvSpPr/>
          <p:nvPr/>
        </p:nvSpPr>
        <p:spPr>
          <a:xfrm>
            <a:off x="9577044" y="2698301"/>
            <a:ext cx="2267263" cy="580952"/>
          </a:xfrm>
          <a:prstGeom prst="round2DiagRect">
            <a:avLst/>
          </a:prstGeom>
          <a:solidFill>
            <a:srgbClr val="002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1"/>
                </a:solidFill>
                <a:latin typeface="Candara" panose="020E0502030303020204" pitchFamily="34" charset="0"/>
              </a:rPr>
              <a:t>1 шт. на ППЭ</a:t>
            </a:r>
            <a:endParaRPr lang="ru-RU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29" name="Прямоугольник с двумя скругленными противолежащими углами 28"/>
          <p:cNvSpPr/>
          <p:nvPr/>
        </p:nvSpPr>
        <p:spPr>
          <a:xfrm>
            <a:off x="464024" y="3388763"/>
            <a:ext cx="9219556" cy="474589"/>
          </a:xfrm>
          <a:prstGeom prst="round2Diag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Акт о </a:t>
            </a:r>
            <a:r>
              <a:rPr lang="ru-RU" dirty="0" err="1" smtClean="0">
                <a:solidFill>
                  <a:schemeClr val="tx1"/>
                </a:solidFill>
                <a:latin typeface="Candara" panose="020E0502030303020204" pitchFamily="34" charset="0"/>
              </a:rPr>
              <a:t>недопуске</a:t>
            </a: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 участника ГИА в ППЭ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1" name="Прямоугольник с двумя скругленными противолежащими углами 30"/>
          <p:cNvSpPr/>
          <p:nvPr/>
        </p:nvSpPr>
        <p:spPr>
          <a:xfrm>
            <a:off x="9592641" y="3388762"/>
            <a:ext cx="2267263" cy="474589"/>
          </a:xfrm>
          <a:prstGeom prst="round2DiagRect">
            <a:avLst/>
          </a:prstGeom>
          <a:solidFill>
            <a:srgbClr val="002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/>
                </a:solidFill>
                <a:latin typeface="Candara" panose="020E0502030303020204" pitchFamily="34" charset="0"/>
              </a:rPr>
              <a:t>2</a:t>
            </a:r>
            <a:r>
              <a:rPr lang="ru-RU" dirty="0" smtClean="0">
                <a:solidFill>
                  <a:schemeClr val="bg1"/>
                </a:solidFill>
                <a:latin typeface="Candara" panose="020E0502030303020204" pitchFamily="34" charset="0"/>
              </a:rPr>
              <a:t> шт. на ППЭ</a:t>
            </a:r>
            <a:endParaRPr lang="ru-RU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32" name="Прямоугольник с двумя скругленными противолежащими углами 31"/>
          <p:cNvSpPr/>
          <p:nvPr/>
        </p:nvSpPr>
        <p:spPr>
          <a:xfrm>
            <a:off x="448427" y="3968380"/>
            <a:ext cx="8584442" cy="580952"/>
          </a:xfrm>
          <a:prstGeom prst="round2Diag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dirty="0" smtClean="0">
                <a:solidFill>
                  <a:schemeClr val="tx1"/>
                </a:solidFill>
                <a:latin typeface="Candara" panose="020E0502030303020204" pitchFamily="34" charset="0"/>
              </a:rPr>
              <a:t>Акт </a:t>
            </a:r>
            <a:r>
              <a:rPr lang="ru-RU" sz="1700" dirty="0">
                <a:solidFill>
                  <a:schemeClr val="tx1"/>
                </a:solidFill>
                <a:latin typeface="Candara" panose="020E0502030303020204" pitchFamily="34" charset="0"/>
              </a:rPr>
              <a:t>об удалении участника ГИА за нарушение </a:t>
            </a:r>
            <a:r>
              <a:rPr lang="ru-RU" sz="1700" dirty="0" smtClean="0">
                <a:solidFill>
                  <a:schemeClr val="tx1"/>
                </a:solidFill>
                <a:latin typeface="Candara" panose="020E0502030303020204" pitchFamily="34" charset="0"/>
              </a:rPr>
              <a:t>установленного </a:t>
            </a:r>
            <a:r>
              <a:rPr lang="ru-RU" sz="1700" dirty="0">
                <a:solidFill>
                  <a:schemeClr val="tx1"/>
                </a:solidFill>
                <a:latin typeface="Candara" panose="020E0502030303020204" pitchFamily="34" charset="0"/>
              </a:rPr>
              <a:t>порядка </a:t>
            </a:r>
            <a:endParaRPr lang="ru-RU" sz="1700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r>
              <a:rPr lang="ru-RU" sz="1700" dirty="0" smtClean="0">
                <a:solidFill>
                  <a:schemeClr val="tx1"/>
                </a:solidFill>
                <a:latin typeface="Candara" panose="020E0502030303020204" pitchFamily="34" charset="0"/>
              </a:rPr>
              <a:t>проведения </a:t>
            </a:r>
            <a:r>
              <a:rPr lang="ru-RU" sz="1700" dirty="0">
                <a:solidFill>
                  <a:schemeClr val="tx1"/>
                </a:solidFill>
                <a:latin typeface="Candara" panose="020E0502030303020204" pitchFamily="34" charset="0"/>
              </a:rPr>
              <a:t>ОГЭ </a:t>
            </a:r>
            <a:r>
              <a:rPr lang="ru-RU" sz="1700" dirty="0" smtClean="0">
                <a:solidFill>
                  <a:schemeClr val="tx1"/>
                </a:solidFill>
                <a:latin typeface="Candara" panose="020E0502030303020204" pitchFamily="34" charset="0"/>
              </a:rPr>
              <a:t>и уведомление о необходимости явки в КО</a:t>
            </a:r>
            <a:endParaRPr lang="ru-RU" sz="17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3" name="Прямоугольник с двумя скругленными противолежащими углами 32"/>
          <p:cNvSpPr/>
          <p:nvPr/>
        </p:nvSpPr>
        <p:spPr>
          <a:xfrm>
            <a:off x="8338568" y="3968379"/>
            <a:ext cx="1388601" cy="580952"/>
          </a:xfrm>
          <a:prstGeom prst="round2DiagRect">
            <a:avLst/>
          </a:prstGeom>
          <a:solidFill>
            <a:srgbClr val="99B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ППЭ-21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4" name="Прямоугольник с двумя скругленными противолежащими углами 33"/>
          <p:cNvSpPr/>
          <p:nvPr/>
        </p:nvSpPr>
        <p:spPr>
          <a:xfrm>
            <a:off x="9577044" y="3968379"/>
            <a:ext cx="2267263" cy="580952"/>
          </a:xfrm>
          <a:prstGeom prst="round2DiagRect">
            <a:avLst/>
          </a:prstGeom>
          <a:solidFill>
            <a:srgbClr val="002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1"/>
                </a:solidFill>
                <a:latin typeface="Candara" panose="020E0502030303020204" pitchFamily="34" charset="0"/>
              </a:rPr>
              <a:t>2 шт. на ППЭ</a:t>
            </a:r>
            <a:endParaRPr lang="ru-RU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38" name="Прямоугольник с двумя скругленными противолежащими углами 37"/>
          <p:cNvSpPr/>
          <p:nvPr/>
        </p:nvSpPr>
        <p:spPr>
          <a:xfrm>
            <a:off x="448427" y="4672344"/>
            <a:ext cx="8584442" cy="474589"/>
          </a:xfrm>
          <a:prstGeom prst="round2Diag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А</a:t>
            </a: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кт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о досрочном завершении экзамена по уважительной причине </a:t>
            </a:r>
          </a:p>
        </p:txBody>
      </p:sp>
      <p:sp>
        <p:nvSpPr>
          <p:cNvPr id="39" name="Прямоугольник с двумя скругленными противолежащими углами 38"/>
          <p:cNvSpPr/>
          <p:nvPr/>
        </p:nvSpPr>
        <p:spPr>
          <a:xfrm>
            <a:off x="8338568" y="4672343"/>
            <a:ext cx="1388601" cy="474589"/>
          </a:xfrm>
          <a:prstGeom prst="round2DiagRect">
            <a:avLst/>
          </a:prstGeom>
          <a:solidFill>
            <a:srgbClr val="99B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ППЭ-22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40" name="Прямоугольник с двумя скругленными противолежащими углами 39"/>
          <p:cNvSpPr/>
          <p:nvPr/>
        </p:nvSpPr>
        <p:spPr>
          <a:xfrm>
            <a:off x="9577044" y="4672343"/>
            <a:ext cx="2267263" cy="474589"/>
          </a:xfrm>
          <a:prstGeom prst="round2DiagRect">
            <a:avLst/>
          </a:prstGeom>
          <a:solidFill>
            <a:srgbClr val="002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mtClean="0">
                <a:solidFill>
                  <a:schemeClr val="bg1"/>
                </a:solidFill>
                <a:latin typeface="Candara" panose="020E0502030303020204" pitchFamily="34" charset="0"/>
              </a:rPr>
              <a:t>2 шт</a:t>
            </a:r>
            <a:r>
              <a:rPr lang="ru-RU" dirty="0" smtClean="0">
                <a:solidFill>
                  <a:schemeClr val="bg1"/>
                </a:solidFill>
                <a:latin typeface="Candara" panose="020E0502030303020204" pitchFamily="34" charset="0"/>
              </a:rPr>
              <a:t>. на ППЭ</a:t>
            </a:r>
            <a:endParaRPr lang="ru-RU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41" name="Прямоугольник с двумя скругленными противолежащими углами 40"/>
          <p:cNvSpPr/>
          <p:nvPr/>
        </p:nvSpPr>
        <p:spPr>
          <a:xfrm>
            <a:off x="464024" y="5265376"/>
            <a:ext cx="8584442" cy="580951"/>
          </a:xfrm>
          <a:prstGeom prst="round2Diag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  <a:latin typeface="Candara" panose="020E0502030303020204" pitchFamily="34" charset="0"/>
              </a:rPr>
              <a:t>Б</a:t>
            </a:r>
            <a:r>
              <a:rPr lang="ru-RU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ланк </a:t>
            </a:r>
            <a:r>
              <a:rPr lang="ru-RU" sz="1600" dirty="0">
                <a:solidFill>
                  <a:schemeClr val="tx1"/>
                </a:solidFill>
                <a:latin typeface="Candara" panose="020E0502030303020204" pitchFamily="34" charset="0"/>
              </a:rPr>
              <a:t>апелляции о нарушении установленного порядка проведения </a:t>
            </a:r>
            <a:r>
              <a:rPr lang="ru-RU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ГИА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Протокол </a:t>
            </a:r>
            <a:r>
              <a:rPr lang="ru-RU" sz="1600" dirty="0">
                <a:solidFill>
                  <a:schemeClr val="tx1"/>
                </a:solidFill>
                <a:latin typeface="Candara" panose="020E0502030303020204" pitchFamily="34" charset="0"/>
              </a:rPr>
              <a:t>рассмотрения апелляции о нарушении установленного </a:t>
            </a:r>
            <a:r>
              <a:rPr lang="ru-RU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порядка</a:t>
            </a:r>
          </a:p>
        </p:txBody>
      </p:sp>
      <p:sp>
        <p:nvSpPr>
          <p:cNvPr id="42" name="Прямоугольник с двумя скругленными противолежащими углами 41"/>
          <p:cNvSpPr/>
          <p:nvPr/>
        </p:nvSpPr>
        <p:spPr>
          <a:xfrm>
            <a:off x="8354165" y="5265375"/>
            <a:ext cx="1388601" cy="580952"/>
          </a:xfrm>
          <a:prstGeom prst="round2DiagRect">
            <a:avLst/>
          </a:prstGeom>
          <a:solidFill>
            <a:srgbClr val="99B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ППЭ-02</a:t>
            </a:r>
          </a:p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ППЭ-03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43" name="Прямоугольник с двумя скругленными противолежащими углами 42"/>
          <p:cNvSpPr/>
          <p:nvPr/>
        </p:nvSpPr>
        <p:spPr>
          <a:xfrm>
            <a:off x="9592641" y="5265375"/>
            <a:ext cx="2267263" cy="580952"/>
          </a:xfrm>
          <a:prstGeom prst="round2DiagRect">
            <a:avLst/>
          </a:prstGeom>
          <a:solidFill>
            <a:srgbClr val="002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1"/>
                </a:solidFill>
                <a:latin typeface="Candara" panose="020E0502030303020204" pitchFamily="34" charset="0"/>
              </a:rPr>
              <a:t>1 шт. на ППЭ</a:t>
            </a:r>
            <a:endParaRPr lang="ru-RU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44" name="Прямоугольник с двумя скругленными противолежащими углами 43"/>
          <p:cNvSpPr/>
          <p:nvPr/>
        </p:nvSpPr>
        <p:spPr>
          <a:xfrm>
            <a:off x="448427" y="5962769"/>
            <a:ext cx="8584442" cy="474589"/>
          </a:xfrm>
          <a:prstGeom prst="round2Diag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Акт общественного наблюдения о проведении ГИА в ППЭ </a:t>
            </a:r>
          </a:p>
        </p:txBody>
      </p:sp>
      <p:sp>
        <p:nvSpPr>
          <p:cNvPr id="45" name="Прямоугольник с двумя скругленными противолежащими углами 44"/>
          <p:cNvSpPr/>
          <p:nvPr/>
        </p:nvSpPr>
        <p:spPr>
          <a:xfrm>
            <a:off x="8338568" y="5962768"/>
            <a:ext cx="1388601" cy="474589"/>
          </a:xfrm>
          <a:prstGeom prst="round2DiagRect">
            <a:avLst/>
          </a:prstGeom>
          <a:solidFill>
            <a:srgbClr val="99B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ППЭ-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18МАШ-СПб</a:t>
            </a:r>
            <a:endParaRPr lang="ru-RU" sz="16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46" name="Прямоугольник с двумя скругленными противолежащими углами 45"/>
          <p:cNvSpPr/>
          <p:nvPr/>
        </p:nvSpPr>
        <p:spPr>
          <a:xfrm>
            <a:off x="9577044" y="5962768"/>
            <a:ext cx="2267263" cy="474589"/>
          </a:xfrm>
          <a:prstGeom prst="round2DiagRect">
            <a:avLst/>
          </a:prstGeom>
          <a:solidFill>
            <a:srgbClr val="002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1"/>
                </a:solidFill>
                <a:latin typeface="Candara" panose="020E0502030303020204" pitchFamily="34" charset="0"/>
              </a:rPr>
              <a:t>1 шт. на ППЭ</a:t>
            </a:r>
            <a:endParaRPr lang="ru-RU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74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53067" cy="872067"/>
          </a:xfrm>
          <a:prstGeom prst="rect">
            <a:avLst/>
          </a:prstGeom>
          <a:solidFill>
            <a:srgbClr val="006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b="2145"/>
          <a:stretch/>
        </p:blipFill>
        <p:spPr>
          <a:xfrm>
            <a:off x="105855" y="40805"/>
            <a:ext cx="897536" cy="790456"/>
          </a:xfrm>
          <a:prstGeom prst="rect">
            <a:avLst/>
          </a:prstGeom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66354" y="6573838"/>
            <a:ext cx="99364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Cambria" pitchFamily="18" charset="0"/>
              </a:rPr>
              <a:t>РЦОИ Санкт-Петербурга				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www.ege.spb.ru</a:t>
            </a:r>
            <a:r>
              <a:rPr lang="en-US" sz="1200" dirty="0">
                <a:solidFill>
                  <a:schemeClr val="bg1"/>
                </a:solidFill>
                <a:latin typeface="Cambria" pitchFamily="18" charset="0"/>
              </a:rPr>
              <a:t>			      (812) 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576-34-40</a:t>
            </a:r>
            <a:endParaRPr lang="ru-RU" sz="12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4023" y="1722320"/>
            <a:ext cx="11380284" cy="415333"/>
          </a:xfrm>
          <a:prstGeom prst="round2Diag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Журнал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учета участников экзамена, </a:t>
            </a: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обратившихся к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медицинскому работнику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517536" y="1074904"/>
            <a:ext cx="33267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Не позднее одного календарного дня до начала экзамена </a:t>
            </a:r>
            <a:endParaRPr lang="ru-RU" sz="1600" dirty="0">
              <a:solidFill>
                <a:srgbClr val="00264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4023" y="1161022"/>
            <a:ext cx="92195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Подготовить:</a:t>
            </a:r>
            <a:endParaRPr lang="ru-RU" sz="2400" dirty="0">
              <a:solidFill>
                <a:srgbClr val="00264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464023" y="2323740"/>
            <a:ext cx="11380284" cy="474589"/>
          </a:xfrm>
          <a:prstGeom prst="round2Diag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Черновики – листы бумаги со штампом ОО, на базе которой расположен ППЭ</a:t>
            </a:r>
          </a:p>
        </p:txBody>
      </p:sp>
      <p:sp>
        <p:nvSpPr>
          <p:cNvPr id="35" name="Прямоугольник с двумя скругленными противолежащими углами 34"/>
          <p:cNvSpPr/>
          <p:nvPr/>
        </p:nvSpPr>
        <p:spPr>
          <a:xfrm>
            <a:off x="8841799" y="2323740"/>
            <a:ext cx="3002508" cy="474589"/>
          </a:xfrm>
          <a:prstGeom prst="round2DiagRect">
            <a:avLst/>
          </a:prstGeom>
          <a:solidFill>
            <a:srgbClr val="002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1"/>
                </a:solidFill>
                <a:latin typeface="Candara" panose="020E0502030303020204" pitchFamily="34" charset="0"/>
              </a:rPr>
              <a:t>2 шт. на участника + резерв</a:t>
            </a:r>
            <a:endParaRPr lang="ru-RU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36" name="Прямоугольник с двумя скругленными противолежащими углами 35"/>
          <p:cNvSpPr/>
          <p:nvPr/>
        </p:nvSpPr>
        <p:spPr>
          <a:xfrm>
            <a:off x="464023" y="3539545"/>
            <a:ext cx="11380284" cy="631225"/>
          </a:xfrm>
          <a:prstGeom prst="round2Diag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Инструкции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для участников экзамена, </a:t>
            </a:r>
            <a:endParaRPr lang="ru-RU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зачитываемые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организаторами в аудитории перед началом экзамена</a:t>
            </a:r>
            <a:endParaRPr lang="ru-RU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7" name="Прямоугольник с двумя скругленными противолежащими углами 36"/>
          <p:cNvSpPr/>
          <p:nvPr/>
        </p:nvSpPr>
        <p:spPr>
          <a:xfrm>
            <a:off x="8841799" y="3539545"/>
            <a:ext cx="3002508" cy="631225"/>
          </a:xfrm>
          <a:prstGeom prst="round2DiagRect">
            <a:avLst/>
          </a:prstGeom>
          <a:solidFill>
            <a:srgbClr val="002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1"/>
                </a:solidFill>
                <a:latin typeface="Candara" panose="020E0502030303020204" pitchFamily="34" charset="0"/>
              </a:rPr>
              <a:t>1 шт. на аудитори</a:t>
            </a:r>
            <a:r>
              <a:rPr lang="ru-RU" dirty="0">
                <a:solidFill>
                  <a:schemeClr val="bg1"/>
                </a:solidFill>
                <a:latin typeface="Candara" panose="020E0502030303020204" pitchFamily="34" charset="0"/>
              </a:rPr>
              <a:t>ю</a:t>
            </a:r>
          </a:p>
        </p:txBody>
      </p:sp>
      <p:sp>
        <p:nvSpPr>
          <p:cNvPr id="47" name="Прямоугольник с двумя скругленными противолежащими углами 46"/>
          <p:cNvSpPr/>
          <p:nvPr/>
        </p:nvSpPr>
        <p:spPr>
          <a:xfrm>
            <a:off x="464023" y="4370036"/>
            <a:ext cx="11380284" cy="420331"/>
          </a:xfrm>
          <a:prstGeom prst="round2Diag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Дополнительные бланки ответов № 2</a:t>
            </a:r>
          </a:p>
        </p:txBody>
      </p:sp>
      <p:sp>
        <p:nvSpPr>
          <p:cNvPr id="49" name="Прямоугольник с двумя скругленными противолежащими углами 48"/>
          <p:cNvSpPr/>
          <p:nvPr/>
        </p:nvSpPr>
        <p:spPr>
          <a:xfrm>
            <a:off x="464023" y="2952024"/>
            <a:ext cx="11380284" cy="415333"/>
          </a:xfrm>
          <a:prstGeom prst="round2Diag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Конверты для упаковки черновиков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37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53067" cy="872067"/>
          </a:xfrm>
          <a:prstGeom prst="rect">
            <a:avLst/>
          </a:prstGeom>
          <a:solidFill>
            <a:srgbClr val="006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b="2145"/>
          <a:stretch/>
        </p:blipFill>
        <p:spPr>
          <a:xfrm>
            <a:off x="105855" y="40805"/>
            <a:ext cx="897536" cy="790456"/>
          </a:xfrm>
          <a:prstGeom prst="rect">
            <a:avLst/>
          </a:prstGeom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43091" y="6581001"/>
            <a:ext cx="99701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Cambria" pitchFamily="18" charset="0"/>
              </a:rPr>
              <a:t>РЦОИ Санкт-Петербурга				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www.ege.spb.ru</a:t>
            </a:r>
            <a:r>
              <a:rPr lang="en-US" sz="1200" dirty="0">
                <a:solidFill>
                  <a:schemeClr val="bg1"/>
                </a:solidFill>
                <a:latin typeface="Cambria" pitchFamily="18" charset="0"/>
              </a:rPr>
              <a:t>		</a:t>
            </a:r>
            <a:r>
              <a:rPr lang="ru-RU" sz="1200" dirty="0" smtClean="0">
                <a:solidFill>
                  <a:schemeClr val="bg1"/>
                </a:solidFill>
                <a:latin typeface="Cambria" pitchFamily="18" charset="0"/>
              </a:rPr>
              <a:t>	 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   </a:t>
            </a:r>
            <a:r>
              <a:rPr lang="ru-RU" sz="1200" dirty="0" smtClean="0">
                <a:solidFill>
                  <a:schemeClr val="bg1"/>
                </a:solidFill>
                <a:latin typeface="Cambria" pitchFamily="18" charset="0"/>
              </a:rPr>
              <a:t>    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  </a:t>
            </a:r>
            <a:r>
              <a:rPr lang="en-US" sz="1200" dirty="0">
                <a:solidFill>
                  <a:schemeClr val="bg1"/>
                </a:solidFill>
                <a:latin typeface="Cambria" pitchFamily="18" charset="0"/>
              </a:rPr>
              <a:t>(812) 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576-34-40</a:t>
            </a:r>
            <a:endParaRPr lang="ru-RU" sz="12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5960" y="2586589"/>
            <a:ext cx="10800080" cy="1757848"/>
          </a:xfrm>
          <a:prstGeom prst="rect">
            <a:avLst/>
          </a:prstGeom>
          <a:solidFill>
            <a:schemeClr val="bg1">
              <a:lumMod val="75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76494" y="3111570"/>
            <a:ext cx="736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64A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Подготовка работников ППЭ</a:t>
            </a:r>
            <a:endParaRPr lang="ru-RU" sz="4000" b="1" dirty="0">
              <a:solidFill>
                <a:srgbClr val="0064A8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Половина рамки 10"/>
          <p:cNvSpPr/>
          <p:nvPr/>
        </p:nvSpPr>
        <p:spPr>
          <a:xfrm flipV="1">
            <a:off x="337407" y="3996411"/>
            <a:ext cx="567608" cy="696051"/>
          </a:xfrm>
          <a:prstGeom prst="halfFrame">
            <a:avLst/>
          </a:prstGeom>
          <a:solidFill>
            <a:schemeClr val="bg1">
              <a:lumMod val="65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Половина рамки 11"/>
          <p:cNvSpPr/>
          <p:nvPr/>
        </p:nvSpPr>
        <p:spPr>
          <a:xfrm flipH="1">
            <a:off x="11283022" y="2236133"/>
            <a:ext cx="571571" cy="700911"/>
          </a:xfrm>
          <a:prstGeom prst="halfFrame">
            <a:avLst/>
          </a:prstGeom>
          <a:solidFill>
            <a:schemeClr val="bg1">
              <a:lumMod val="65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45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53067" cy="872067"/>
          </a:xfrm>
          <a:prstGeom prst="rect">
            <a:avLst/>
          </a:prstGeom>
          <a:solidFill>
            <a:srgbClr val="006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b="2145"/>
          <a:stretch/>
        </p:blipFill>
        <p:spPr>
          <a:xfrm>
            <a:off x="105855" y="40805"/>
            <a:ext cx="897536" cy="790456"/>
          </a:xfrm>
          <a:prstGeom prst="rect">
            <a:avLst/>
          </a:prstGeom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66354" y="6573838"/>
            <a:ext cx="99364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Cambria" pitchFamily="18" charset="0"/>
              </a:rPr>
              <a:t>РЦОИ Санкт-Петербурга				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www.ege.spb.ru</a:t>
            </a:r>
            <a:r>
              <a:rPr lang="en-US" sz="1200" dirty="0">
                <a:solidFill>
                  <a:schemeClr val="bg1"/>
                </a:solidFill>
                <a:latin typeface="Cambria" pitchFamily="18" charset="0"/>
              </a:rPr>
              <a:t>			      (812) 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576-34-40</a:t>
            </a:r>
            <a:endParaRPr lang="ru-RU" sz="12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97840" y="972899"/>
            <a:ext cx="72442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Руководитель ППЭ </a:t>
            </a:r>
            <a:r>
              <a:rPr lang="ru-RU" sz="2000" b="1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заблаговременно</a:t>
            </a:r>
            <a:r>
              <a:rPr lang="ru-RU" sz="20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под подпись проводит инструктаж со всеми работниками ППЭ и знакомит их с:</a:t>
            </a:r>
            <a:endParaRPr lang="ru-RU" sz="2000" dirty="0">
              <a:solidFill>
                <a:srgbClr val="00264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052" name="Picture 4" descr="Persona, Contrato, Parentesco imagen png - imagen transparente descarga  gratuit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25" b="97969" l="10000" r="90000">
                        <a14:foregroundMark x1="48667" y1="23594" x2="48667" y2="23594"/>
                        <a14:foregroundMark x1="51000" y1="5469" x2="51000" y2="54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213" r="20995"/>
          <a:stretch/>
        </p:blipFill>
        <p:spPr bwMode="auto">
          <a:xfrm>
            <a:off x="512704" y="986026"/>
            <a:ext cx="585136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512704" y="1838306"/>
            <a:ext cx="11156132" cy="565006"/>
          </a:xfrm>
          <a:prstGeom prst="round2DiagRect">
            <a:avLst/>
          </a:prstGeom>
          <a:solidFill>
            <a:srgbClr val="99BCFF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нормативными правовыми документами, регламентирующими проведение ГИА;</a:t>
            </a: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512704" y="2667872"/>
            <a:ext cx="11156132" cy="565006"/>
          </a:xfrm>
          <a:prstGeom prst="round2DiagRect">
            <a:avLst/>
          </a:prstGeom>
          <a:solidFill>
            <a:srgbClr val="99BCFF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инструкциями, определяющими порядок работы организаторов и других лиц, привлекаемых к проведению ГИА в </a:t>
            </a: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ППЭ;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512704" y="3447444"/>
            <a:ext cx="11156132" cy="565006"/>
          </a:xfrm>
          <a:prstGeom prst="round2DiagRect">
            <a:avLst/>
          </a:prstGeom>
          <a:solidFill>
            <a:srgbClr val="99BCFF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правилами заполнения листов (бланков) для записи ответов участниками </a:t>
            </a: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ГИА;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512704" y="4227016"/>
            <a:ext cx="11156132" cy="565006"/>
          </a:xfrm>
          <a:prstGeom prst="round2DiagRect">
            <a:avLst/>
          </a:prstGeom>
          <a:solidFill>
            <a:srgbClr val="99BCFF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правилами оформления ведомостей</a:t>
            </a:r>
            <a:r>
              <a:rPr lang="ru-RU">
                <a:solidFill>
                  <a:schemeClr val="tx1"/>
                </a:solidFill>
                <a:latin typeface="Candara" panose="020E0502030303020204" pitchFamily="34" charset="0"/>
              </a:rPr>
              <a:t>, </a:t>
            </a:r>
            <a:r>
              <a:rPr lang="ru-RU" smtClean="0">
                <a:solidFill>
                  <a:schemeClr val="tx1"/>
                </a:solidFill>
                <a:latin typeface="Candara" panose="020E0502030303020204" pitchFamily="34" charset="0"/>
              </a:rPr>
              <a:t>протоколов,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актов, заполняемых при проведении </a:t>
            </a: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ГИА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342065" y="1038965"/>
            <a:ext cx="33267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Не позднее одного календарного дня до начала экзамена </a:t>
            </a:r>
            <a:endParaRPr lang="ru-RU" sz="1600" dirty="0">
              <a:solidFill>
                <a:srgbClr val="00264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44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53067" cy="872067"/>
          </a:xfrm>
          <a:prstGeom prst="rect">
            <a:avLst/>
          </a:prstGeom>
          <a:solidFill>
            <a:srgbClr val="006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b="2145"/>
          <a:stretch/>
        </p:blipFill>
        <p:spPr>
          <a:xfrm>
            <a:off x="105855" y="40805"/>
            <a:ext cx="897536" cy="790456"/>
          </a:xfrm>
          <a:prstGeom prst="rect">
            <a:avLst/>
          </a:prstGeom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66354" y="6573838"/>
            <a:ext cx="99364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Cambria" pitchFamily="18" charset="0"/>
              </a:rPr>
              <a:t>РЦОИ Санкт-Петербурга				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www.ege.spb.ru</a:t>
            </a:r>
            <a:r>
              <a:rPr lang="en-US" sz="1200" dirty="0">
                <a:solidFill>
                  <a:schemeClr val="bg1"/>
                </a:solidFill>
                <a:latin typeface="Cambria" pitchFamily="18" charset="0"/>
              </a:rPr>
              <a:t>			      (812) 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576-34-40</a:t>
            </a:r>
            <a:endParaRPr lang="ru-RU" sz="1200" dirty="0">
              <a:solidFill>
                <a:schemeClr val="bg1"/>
              </a:solidFill>
              <a:latin typeface="Cambria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71506016"/>
              </p:ext>
            </p:extLst>
          </p:nvPr>
        </p:nvGraphicFramePr>
        <p:xfrm>
          <a:off x="1068118" y="2297674"/>
          <a:ext cx="9982740" cy="2850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7527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53067" cy="872067"/>
          </a:xfrm>
          <a:prstGeom prst="rect">
            <a:avLst/>
          </a:prstGeom>
          <a:solidFill>
            <a:srgbClr val="006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b="2145"/>
          <a:stretch/>
        </p:blipFill>
        <p:spPr>
          <a:xfrm>
            <a:off x="105855" y="40805"/>
            <a:ext cx="897536" cy="790456"/>
          </a:xfrm>
          <a:prstGeom prst="rect">
            <a:avLst/>
          </a:prstGeom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66354" y="6573838"/>
            <a:ext cx="99364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Cambria" pitchFamily="18" charset="0"/>
              </a:rPr>
              <a:t>РЦОИ Санкт-Петербурга				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www.ege.spb.ru</a:t>
            </a:r>
            <a:r>
              <a:rPr lang="en-US" sz="1200" dirty="0">
                <a:solidFill>
                  <a:schemeClr val="bg1"/>
                </a:solidFill>
                <a:latin typeface="Cambria" pitchFamily="18" charset="0"/>
              </a:rPr>
              <a:t>			      (812) 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576-34-40</a:t>
            </a:r>
            <a:endParaRPr lang="ru-RU" sz="12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3391" y="1145714"/>
            <a:ext cx="43685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Руководитель ППЭ</a:t>
            </a:r>
            <a:endParaRPr lang="ru-RU" sz="2400" dirty="0">
              <a:solidFill>
                <a:srgbClr val="00264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708804" y="1131904"/>
            <a:ext cx="28606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Член ГЭК</a:t>
            </a:r>
            <a:endParaRPr lang="ru-RU" sz="2400" dirty="0">
              <a:solidFill>
                <a:srgbClr val="00264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4024" y="1709053"/>
            <a:ext cx="11395880" cy="474589"/>
          </a:xfrm>
          <a:prstGeom prst="round2Diag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Утверждаются Комитетом по образованию Санкт-Петербурга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pic>
        <p:nvPicPr>
          <p:cNvPr id="2052" name="Picture 4" descr="Persona, Contrato, Parentesco imagen png - imagen transparente descarga  gratuit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25" b="97969" l="10000" r="90000">
                        <a14:foregroundMark x1="48667" y1="23594" x2="48667" y2="23594"/>
                        <a14:foregroundMark x1="51000" y1="5469" x2="51000" y2="54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213" r="20995"/>
          <a:stretch/>
        </p:blipFill>
        <p:spPr bwMode="auto">
          <a:xfrm>
            <a:off x="1253067" y="1016547"/>
            <a:ext cx="585136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Persona, Contrato, Parentesco imagen png - imagen transparente descarga  gratuita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25" b="97969" l="10000" r="90000">
                        <a14:foregroundMark x1="48667" y1="23594" x2="48667" y2="23594"/>
                        <a14:foregroundMark x1="51000" y1="5469" x2="51000" y2="54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213" r="20995"/>
          <a:stretch/>
        </p:blipFill>
        <p:spPr bwMode="auto">
          <a:xfrm>
            <a:off x="7722102" y="1016547"/>
            <a:ext cx="58513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464024" y="2299126"/>
            <a:ext cx="11395880" cy="643249"/>
          </a:xfrm>
          <a:prstGeom prst="round2Diag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Не являются учителями или близкими родственниками обучающихся, сдающих экзамен               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в данном ППЭ (исключение – ППЭ в учреждениях уголовно-исправительной системы)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38692" y="3057859"/>
            <a:ext cx="43685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 подготовительном этапе:</a:t>
            </a:r>
            <a:endParaRPr lang="ru-RU" sz="2400" dirty="0">
              <a:solidFill>
                <a:srgbClr val="00264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448427" y="4036388"/>
            <a:ext cx="11395880" cy="354404"/>
          </a:xfrm>
          <a:prstGeom prst="round2Diag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Знакомятся с нормативными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правовыми документами, регламентирующими проведение </a:t>
            </a: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ГИА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448427" y="4581127"/>
            <a:ext cx="5349922" cy="1493160"/>
          </a:xfrm>
          <a:prstGeom prst="round2DiagRect">
            <a:avLst/>
          </a:prstGeom>
          <a:solidFill>
            <a:srgbClr val="99BCFF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Изучает инструкции, определяющие порядок работы руководителя ППЭ, а также лиц, привлекаемых к проведению ОГЭ;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правила заполнения бланков ОГЭ, оформления ведомостей, протоколов и актов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6371555" y="4589244"/>
            <a:ext cx="5472752" cy="846184"/>
          </a:xfrm>
          <a:prstGeom prst="round2DiagRect">
            <a:avLst/>
          </a:prstGeom>
          <a:solidFill>
            <a:schemeClr val="accent2">
              <a:lumMod val="40000"/>
              <a:lumOff val="60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Изучает инструкции, определяющие порядок работы члена ГЭК в ППЭ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448427" y="3511406"/>
            <a:ext cx="11395880" cy="354404"/>
          </a:xfrm>
          <a:prstGeom prst="round2Diag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Проходят подготовку по порядку исполнения своих обязанностей в период проведения ОГЭ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55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53067" cy="872067"/>
          </a:xfrm>
          <a:prstGeom prst="rect">
            <a:avLst/>
          </a:prstGeom>
          <a:solidFill>
            <a:srgbClr val="006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b="2145"/>
          <a:stretch/>
        </p:blipFill>
        <p:spPr>
          <a:xfrm>
            <a:off x="105855" y="40805"/>
            <a:ext cx="897536" cy="790456"/>
          </a:xfrm>
          <a:prstGeom prst="rect">
            <a:avLst/>
          </a:prstGeom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43091" y="6581001"/>
            <a:ext cx="99701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Cambria" pitchFamily="18" charset="0"/>
              </a:rPr>
              <a:t>РЦОИ Санкт-Петербурга				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www.ege.spb.ru</a:t>
            </a:r>
            <a:r>
              <a:rPr lang="en-US" sz="1200" dirty="0">
                <a:solidFill>
                  <a:schemeClr val="bg1"/>
                </a:solidFill>
                <a:latin typeface="Cambria" pitchFamily="18" charset="0"/>
              </a:rPr>
              <a:t>		</a:t>
            </a:r>
            <a:r>
              <a:rPr lang="ru-RU" sz="1200" dirty="0" smtClean="0">
                <a:solidFill>
                  <a:schemeClr val="bg1"/>
                </a:solidFill>
                <a:latin typeface="Cambria" pitchFamily="18" charset="0"/>
              </a:rPr>
              <a:t>	 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   </a:t>
            </a:r>
            <a:r>
              <a:rPr lang="ru-RU" sz="1200" dirty="0" smtClean="0">
                <a:solidFill>
                  <a:schemeClr val="bg1"/>
                </a:solidFill>
                <a:latin typeface="Cambria" pitchFamily="18" charset="0"/>
              </a:rPr>
              <a:t>    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  </a:t>
            </a:r>
            <a:r>
              <a:rPr lang="en-US" sz="1200" dirty="0">
                <a:solidFill>
                  <a:schemeClr val="bg1"/>
                </a:solidFill>
                <a:latin typeface="Cambria" pitchFamily="18" charset="0"/>
              </a:rPr>
              <a:t>(812) 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576-34-40</a:t>
            </a:r>
            <a:endParaRPr lang="ru-RU" sz="12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5206" y="2009574"/>
            <a:ext cx="10800080" cy="3020343"/>
          </a:xfrm>
          <a:prstGeom prst="rect">
            <a:avLst/>
          </a:prstGeom>
          <a:solidFill>
            <a:schemeClr val="bg1">
              <a:lumMod val="75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92246" y="2826098"/>
            <a:ext cx="7366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64A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ПОДГОТОВКА </a:t>
            </a:r>
          </a:p>
          <a:p>
            <a:pPr algn="ctr"/>
            <a:r>
              <a:rPr lang="ru-RU" sz="4000" b="1" dirty="0" smtClean="0">
                <a:solidFill>
                  <a:srgbClr val="0064A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 ПРОВЕДЕНИЮ ОГЭ В ППЭ</a:t>
            </a:r>
            <a:endParaRPr lang="ru-RU" sz="4000" b="1" dirty="0">
              <a:solidFill>
                <a:srgbClr val="0064A8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6533" y="1188597"/>
            <a:ext cx="109482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ОРГАНИЗАЦИЯ </a:t>
            </a:r>
            <a:r>
              <a:rPr lang="ru-RU" sz="24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ПРОВЕДЕНИЯ ГИА-9</a:t>
            </a:r>
            <a:endParaRPr lang="ru-RU" sz="2400" dirty="0">
              <a:solidFill>
                <a:srgbClr val="00264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70567" y="5500566"/>
            <a:ext cx="731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для руководителей ППЭ </a:t>
            </a:r>
            <a:r>
              <a:rPr lang="ru-RU" sz="20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 </a:t>
            </a:r>
            <a:r>
              <a:rPr lang="ru-RU" sz="2000" dirty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членов ГЭК</a:t>
            </a:r>
          </a:p>
        </p:txBody>
      </p:sp>
      <p:sp>
        <p:nvSpPr>
          <p:cNvPr id="9" name="Половина рамки 8"/>
          <p:cNvSpPr/>
          <p:nvPr/>
        </p:nvSpPr>
        <p:spPr>
          <a:xfrm flipH="1">
            <a:off x="11127306" y="1651531"/>
            <a:ext cx="695960" cy="850900"/>
          </a:xfrm>
          <a:prstGeom prst="halfFrame">
            <a:avLst/>
          </a:prstGeom>
          <a:solidFill>
            <a:schemeClr val="bg1">
              <a:lumMod val="65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Половина рамки 10"/>
          <p:cNvSpPr/>
          <p:nvPr/>
        </p:nvSpPr>
        <p:spPr>
          <a:xfrm flipV="1">
            <a:off x="316653" y="4553667"/>
            <a:ext cx="695960" cy="850900"/>
          </a:xfrm>
          <a:prstGeom prst="halfFrame">
            <a:avLst/>
          </a:prstGeom>
          <a:solidFill>
            <a:schemeClr val="bg1">
              <a:lumMod val="65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7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53067" cy="872067"/>
          </a:xfrm>
          <a:prstGeom prst="rect">
            <a:avLst/>
          </a:prstGeom>
          <a:solidFill>
            <a:srgbClr val="006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b="2145"/>
          <a:stretch/>
        </p:blipFill>
        <p:spPr>
          <a:xfrm>
            <a:off x="105855" y="40805"/>
            <a:ext cx="897536" cy="790456"/>
          </a:xfrm>
          <a:prstGeom prst="rect">
            <a:avLst/>
          </a:prstGeom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66354" y="6573838"/>
            <a:ext cx="99364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Cambria" pitchFamily="18" charset="0"/>
              </a:rPr>
              <a:t>РЦОИ Санкт-Петербурга				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www.ege.spb.ru</a:t>
            </a:r>
            <a:r>
              <a:rPr lang="en-US" sz="1200" dirty="0">
                <a:solidFill>
                  <a:schemeClr val="bg1"/>
                </a:solidFill>
                <a:latin typeface="Cambria" pitchFamily="18" charset="0"/>
              </a:rPr>
              <a:t>			      (812) 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576-34-40</a:t>
            </a:r>
            <a:endParaRPr lang="ru-RU" sz="12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3391" y="1145714"/>
            <a:ext cx="43685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Руководитель ППЭ</a:t>
            </a:r>
            <a:endParaRPr lang="ru-RU" sz="2400" dirty="0">
              <a:solidFill>
                <a:srgbClr val="00264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708804" y="1131904"/>
            <a:ext cx="28606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Член ГЭК</a:t>
            </a:r>
            <a:endParaRPr lang="ru-RU" sz="2400" dirty="0">
              <a:solidFill>
                <a:srgbClr val="00264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052" name="Picture 4" descr="Persona, Contrato, Parentesco imagen png - imagen transparente descarga  gratuit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25" b="97969" l="10000" r="90000">
                        <a14:foregroundMark x1="48667" y1="23594" x2="48667" y2="23594"/>
                        <a14:foregroundMark x1="51000" y1="5469" x2="51000" y2="54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213" r="20995"/>
          <a:stretch/>
        </p:blipFill>
        <p:spPr bwMode="auto">
          <a:xfrm>
            <a:off x="1253067" y="1016547"/>
            <a:ext cx="585136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Persona, Contrato, Parentesco imagen png - imagen transparente descarga  gratuita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25" b="97969" l="10000" r="90000">
                        <a14:foregroundMark x1="48667" y1="23594" x2="48667" y2="23594"/>
                        <a14:foregroundMark x1="51000" y1="5469" x2="51000" y2="54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213" r="20995"/>
          <a:stretch/>
        </p:blipFill>
        <p:spPr bwMode="auto">
          <a:xfrm>
            <a:off x="7722102" y="1016547"/>
            <a:ext cx="58513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2825086" y="1805831"/>
            <a:ext cx="6846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 этапе подготовки к проведению ОГЭ в ППЭ:</a:t>
            </a:r>
            <a:endParaRPr lang="ru-RU" sz="2400" dirty="0">
              <a:solidFill>
                <a:srgbClr val="00264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554623" y="2396558"/>
            <a:ext cx="5349922" cy="565006"/>
          </a:xfrm>
          <a:prstGeom prst="round2DiagRect">
            <a:avLst/>
          </a:prstGeom>
          <a:solidFill>
            <a:srgbClr val="99BCFF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Обеспечивает готовность помещений ППЭ</a:t>
            </a: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6402749" y="2387584"/>
            <a:ext cx="5472752" cy="846184"/>
          </a:xfrm>
          <a:prstGeom prst="round2DiagRect">
            <a:avLst/>
          </a:prstGeom>
          <a:solidFill>
            <a:schemeClr val="accent2">
              <a:lumMod val="40000"/>
              <a:lumOff val="60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Получает информацию о месте расположения ППЭ, в который он будет </a:t>
            </a: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направлен для работы в день экзамена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554623" y="3226124"/>
            <a:ext cx="5349922" cy="565006"/>
          </a:xfrm>
          <a:prstGeom prst="round2DiagRect">
            <a:avLst/>
          </a:prstGeom>
          <a:solidFill>
            <a:srgbClr val="99BCFF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Подготавливает необходимые для работы документы</a:t>
            </a: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512704" y="4138164"/>
            <a:ext cx="5349922" cy="565006"/>
          </a:xfrm>
          <a:prstGeom prst="round2DiagRect">
            <a:avLst/>
          </a:prstGeom>
          <a:solidFill>
            <a:srgbClr val="99BCFF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Проводит предварительный инструктаж работников ППЭ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03391" y="4861524"/>
            <a:ext cx="50560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Руководитель ОО, </a:t>
            </a:r>
          </a:p>
          <a:p>
            <a:r>
              <a:rPr lang="ru-RU" sz="16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 базе которой организован ППЭ</a:t>
            </a:r>
            <a:endParaRPr lang="ru-RU" sz="1600" dirty="0">
              <a:solidFill>
                <a:srgbClr val="00264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8" name="Picture 4" descr="Persona, Contrato, Parentesco imagen png - imagen transparente descarga  gratuita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25" b="97969" l="10000" r="90000">
                        <a14:foregroundMark x1="48667" y1="23594" x2="48667" y2="23594"/>
                        <a14:foregroundMark x1="51000" y1="5469" x2="51000" y2="54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213" r="20995"/>
          <a:stretch/>
        </p:blipFill>
        <p:spPr bwMode="auto">
          <a:xfrm>
            <a:off x="541987" y="4861524"/>
            <a:ext cx="448733" cy="55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1003391" y="5743110"/>
            <a:ext cx="50560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Технический специалист ППЭ</a:t>
            </a:r>
            <a:endParaRPr lang="ru-RU" sz="1600" dirty="0">
              <a:solidFill>
                <a:srgbClr val="00264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1" name="Picture 4" descr="Persona, Contrato, Parentesco imagen png - imagen transparente descarga  gratuita"/>
          <p:cNvPicPr>
            <a:picLocks noChangeAspect="1" noChangeArrowheads="1"/>
          </p:cNvPicPr>
          <p:nvPr/>
        </p:nvPicPr>
        <p:blipFill rotWithShape="1">
          <a:blip r:embed="rId3" cstate="print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25" b="97969" l="10000" r="90000">
                        <a14:foregroundMark x1="48667" y1="23594" x2="48667" y2="23594"/>
                        <a14:foregroundMark x1="51000" y1="5469" x2="51000" y2="54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213" r="20995"/>
          <a:stretch/>
        </p:blipFill>
        <p:spPr bwMode="auto">
          <a:xfrm>
            <a:off x="512704" y="5555592"/>
            <a:ext cx="448733" cy="55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6402749" y="3428143"/>
            <a:ext cx="5472752" cy="846184"/>
          </a:xfrm>
          <a:prstGeom prst="round2DiagRect">
            <a:avLst/>
          </a:prstGeom>
          <a:solidFill>
            <a:schemeClr val="accent2">
              <a:lumMod val="40000"/>
              <a:lumOff val="60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Контролирует готовность ППЭ к проведению устной части ОГЭ по иностранным языкам,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ОГЭ по информатике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89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53067" cy="872067"/>
          </a:xfrm>
          <a:prstGeom prst="rect">
            <a:avLst/>
          </a:prstGeom>
          <a:solidFill>
            <a:srgbClr val="006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b="2145"/>
          <a:stretch/>
        </p:blipFill>
        <p:spPr>
          <a:xfrm>
            <a:off x="105855" y="40805"/>
            <a:ext cx="897536" cy="790456"/>
          </a:xfrm>
          <a:prstGeom prst="rect">
            <a:avLst/>
          </a:prstGeom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43091" y="6581001"/>
            <a:ext cx="99701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Cambria" pitchFamily="18" charset="0"/>
              </a:rPr>
              <a:t>РЦОИ Санкт-Петербурга				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www.ege.spb.ru</a:t>
            </a:r>
            <a:r>
              <a:rPr lang="en-US" sz="1200" dirty="0">
                <a:solidFill>
                  <a:schemeClr val="bg1"/>
                </a:solidFill>
                <a:latin typeface="Cambria" pitchFamily="18" charset="0"/>
              </a:rPr>
              <a:t>		</a:t>
            </a:r>
            <a:r>
              <a:rPr lang="ru-RU" sz="1200" dirty="0" smtClean="0">
                <a:solidFill>
                  <a:schemeClr val="bg1"/>
                </a:solidFill>
                <a:latin typeface="Cambria" pitchFamily="18" charset="0"/>
              </a:rPr>
              <a:t>	 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   </a:t>
            </a:r>
            <a:r>
              <a:rPr lang="ru-RU" sz="1200" dirty="0" smtClean="0">
                <a:solidFill>
                  <a:schemeClr val="bg1"/>
                </a:solidFill>
                <a:latin typeface="Cambria" pitchFamily="18" charset="0"/>
              </a:rPr>
              <a:t>    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  </a:t>
            </a:r>
            <a:r>
              <a:rPr lang="en-US" sz="1200" dirty="0">
                <a:solidFill>
                  <a:schemeClr val="bg1"/>
                </a:solidFill>
                <a:latin typeface="Cambria" pitchFamily="18" charset="0"/>
              </a:rPr>
              <a:t>(812) 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576-34-40</a:t>
            </a:r>
            <a:endParaRPr lang="ru-RU" sz="12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5960" y="2586589"/>
            <a:ext cx="10800080" cy="1757848"/>
          </a:xfrm>
          <a:prstGeom prst="rect">
            <a:avLst/>
          </a:prstGeom>
          <a:solidFill>
            <a:schemeClr val="bg1">
              <a:lumMod val="75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76494" y="3111570"/>
            <a:ext cx="736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64A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Подготовка помещений ППЭ</a:t>
            </a:r>
            <a:endParaRPr lang="ru-RU" sz="4000" b="1" dirty="0">
              <a:solidFill>
                <a:srgbClr val="0064A8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Половина рамки 10"/>
          <p:cNvSpPr/>
          <p:nvPr/>
        </p:nvSpPr>
        <p:spPr>
          <a:xfrm flipV="1">
            <a:off x="337407" y="3996411"/>
            <a:ext cx="567608" cy="696051"/>
          </a:xfrm>
          <a:prstGeom prst="halfFrame">
            <a:avLst/>
          </a:prstGeom>
          <a:solidFill>
            <a:schemeClr val="bg1">
              <a:lumMod val="65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Половина рамки 11"/>
          <p:cNvSpPr/>
          <p:nvPr/>
        </p:nvSpPr>
        <p:spPr>
          <a:xfrm flipH="1">
            <a:off x="11283022" y="2236133"/>
            <a:ext cx="571571" cy="700911"/>
          </a:xfrm>
          <a:prstGeom prst="halfFrame">
            <a:avLst/>
          </a:prstGeom>
          <a:solidFill>
            <a:schemeClr val="bg1">
              <a:lumMod val="65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52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53067" cy="872067"/>
          </a:xfrm>
          <a:prstGeom prst="rect">
            <a:avLst/>
          </a:prstGeom>
          <a:solidFill>
            <a:srgbClr val="006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b="2145"/>
          <a:stretch/>
        </p:blipFill>
        <p:spPr>
          <a:xfrm>
            <a:off x="105855" y="40805"/>
            <a:ext cx="897536" cy="790456"/>
          </a:xfrm>
          <a:prstGeom prst="rect">
            <a:avLst/>
          </a:prstGeom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66354" y="6573838"/>
            <a:ext cx="99364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Cambria" pitchFamily="18" charset="0"/>
              </a:rPr>
              <a:t>РЦОИ Санкт-Петербурга				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www.ege.spb.ru</a:t>
            </a:r>
            <a:r>
              <a:rPr lang="en-US" sz="1200" dirty="0">
                <a:solidFill>
                  <a:schemeClr val="bg1"/>
                </a:solidFill>
                <a:latin typeface="Cambria" pitchFamily="18" charset="0"/>
              </a:rPr>
              <a:t>			      (812) 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576-34-40</a:t>
            </a:r>
            <a:endParaRPr lang="ru-RU" sz="12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227076" y="1933383"/>
            <a:ext cx="5349922" cy="1301136"/>
          </a:xfrm>
          <a:prstGeom prst="round2Diag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стационарными и (или) переносными металлоискателями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5855" y="1058090"/>
            <a:ext cx="11721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 решению Комитета по образованию ППЭ могут оборудоваться:</a:t>
            </a:r>
            <a:endParaRPr lang="ru-RU" sz="2400" dirty="0">
              <a:solidFill>
                <a:srgbClr val="00264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227076" y="3415669"/>
            <a:ext cx="5349922" cy="1082457"/>
          </a:xfrm>
          <a:prstGeom prst="round2Diag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средствами видеонаблюдения</a:t>
            </a: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227076" y="4770740"/>
            <a:ext cx="5349922" cy="1155409"/>
          </a:xfrm>
          <a:prstGeom prst="round2Diag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средствами подавления сигналов </a:t>
            </a:r>
            <a:endParaRPr lang="ru-RU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подвижной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связи</a:t>
            </a:r>
          </a:p>
        </p:txBody>
      </p:sp>
      <p:pic>
        <p:nvPicPr>
          <p:cNvPr id="21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254"/>
          <a:stretch/>
        </p:blipFill>
        <p:spPr bwMode="auto">
          <a:xfrm>
            <a:off x="4343400" y="2029475"/>
            <a:ext cx="944562" cy="104024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863"/>
          <a:stretch/>
        </p:blipFill>
        <p:spPr bwMode="auto">
          <a:xfrm>
            <a:off x="4314824" y="3675593"/>
            <a:ext cx="1001713" cy="5909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Нет связи (устройство не на связи) - microl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212" y="4873562"/>
            <a:ext cx="942325" cy="9423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7324644" y="3415669"/>
            <a:ext cx="4680204" cy="1082457"/>
          </a:xfrm>
          <a:prstGeom prst="round2Diag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объявления </a:t>
            </a:r>
          </a:p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о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ведении видеонаблюдения </a:t>
            </a:r>
          </a:p>
        </p:txBody>
      </p:sp>
      <p:pic>
        <p:nvPicPr>
          <p:cNvPr id="24" name="Рисунок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0" b="48530"/>
          <a:stretch/>
        </p:blipFill>
        <p:spPr bwMode="auto">
          <a:xfrm>
            <a:off x="10974372" y="3526703"/>
            <a:ext cx="853301" cy="8603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трелка вправо 3"/>
          <p:cNvSpPr/>
          <p:nvPr/>
        </p:nvSpPr>
        <p:spPr>
          <a:xfrm>
            <a:off x="5576998" y="3783709"/>
            <a:ext cx="1747646" cy="289498"/>
          </a:xfrm>
          <a:prstGeom prst="rightArrow">
            <a:avLst>
              <a:gd name="adj1" fmla="val 31526"/>
              <a:gd name="adj2" fmla="val 75402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7324644" y="2060598"/>
            <a:ext cx="4680204" cy="1082457"/>
          </a:xfrm>
          <a:prstGeom prst="round2Diag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вход в ППЭ – пост охраны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5576998" y="2428638"/>
            <a:ext cx="1747646" cy="289498"/>
          </a:xfrm>
          <a:prstGeom prst="rightArrow">
            <a:avLst>
              <a:gd name="adj1" fmla="val 31526"/>
              <a:gd name="adj2" fmla="val 75402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21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53067" cy="872067"/>
          </a:xfrm>
          <a:prstGeom prst="rect">
            <a:avLst/>
          </a:prstGeom>
          <a:solidFill>
            <a:srgbClr val="006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b="2145"/>
          <a:stretch/>
        </p:blipFill>
        <p:spPr>
          <a:xfrm>
            <a:off x="105855" y="40805"/>
            <a:ext cx="897536" cy="790456"/>
          </a:xfrm>
          <a:prstGeom prst="rect">
            <a:avLst/>
          </a:prstGeom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66354" y="6573838"/>
            <a:ext cx="99364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Cambria" pitchFamily="18" charset="0"/>
              </a:rPr>
              <a:t>РЦОИ Санкт-Петербурга				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www.ege.spb.ru</a:t>
            </a:r>
            <a:r>
              <a:rPr lang="en-US" sz="1200" dirty="0">
                <a:solidFill>
                  <a:schemeClr val="bg1"/>
                </a:solidFill>
                <a:latin typeface="Cambria" pitchFamily="18" charset="0"/>
              </a:rPr>
              <a:t>			      (812) 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576-34-40</a:t>
            </a:r>
            <a:endParaRPr lang="ru-RU" sz="12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227076" y="1543704"/>
            <a:ext cx="5349922" cy="3553154"/>
          </a:xfrm>
          <a:prstGeom prst="round2Diag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Места для хранения личных вещей: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участников ГИА;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организаторов ППЭ;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медицинских работников;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специалистов по проведению инструктажа и обеспечению лабораторных работ;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экспертов, оценивающих проведение лабораторных работ;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экзаменаторов-собеседников;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ассистентов;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аккредитованных представителей СМИ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27076" y="977053"/>
            <a:ext cx="53499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 входа в ППЭ:</a:t>
            </a:r>
            <a:endParaRPr lang="ru-RU" sz="2400" dirty="0">
              <a:solidFill>
                <a:srgbClr val="00264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227076" y="5294119"/>
            <a:ext cx="5349922" cy="1082457"/>
          </a:xfrm>
          <a:prstGeom prst="round2Diag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Помещения для</a:t>
            </a: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 представителей образовательных организаций, </a:t>
            </a:r>
            <a:r>
              <a:rPr lang="ru-RU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сопровождающих</a:t>
            </a: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 участников ГИА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6395864" y="1543704"/>
            <a:ext cx="5349922" cy="1921809"/>
          </a:xfrm>
          <a:prstGeom prst="round2Diag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Рабочие места для: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организаторов вне аудитории, обеспечивающих вход участников;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сотрудников, осуществляющих охрану правопорядка, и (или) сотрудников органов внутренних дел (полиции)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95864" y="977053"/>
            <a:ext cx="53499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 входе в ППЭ:</a:t>
            </a:r>
            <a:endParaRPr lang="ru-RU" sz="2400" dirty="0">
              <a:solidFill>
                <a:srgbClr val="00264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426150" y="3559640"/>
            <a:ext cx="53499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ППЭ:</a:t>
            </a:r>
            <a:endParaRPr lang="ru-RU" sz="2400" dirty="0">
              <a:solidFill>
                <a:srgbClr val="00264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8" name="Прямоугольник с двумя скругленными противолежащими углами 27"/>
          <p:cNvSpPr/>
          <p:nvPr/>
        </p:nvSpPr>
        <p:spPr>
          <a:xfrm>
            <a:off x="6426150" y="4780147"/>
            <a:ext cx="5319636" cy="529406"/>
          </a:xfrm>
          <a:prstGeom prst="round2Diag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Аудитории ППЭ</a:t>
            </a:r>
          </a:p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- обозначены номерами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9" name="Прямоугольник с двумя скругленными противолежащими углами 28"/>
          <p:cNvSpPr/>
          <p:nvPr/>
        </p:nvSpPr>
        <p:spPr>
          <a:xfrm>
            <a:off x="6395864" y="5480772"/>
            <a:ext cx="5349922" cy="895804"/>
          </a:xfrm>
          <a:prstGeom prst="round2Diag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Помещение или медицинский кабинет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для медицинских работников:</a:t>
            </a:r>
          </a:p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- изоляция от аудиторий ППЭ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0" name="Прямоугольник с двумя скругленными противолежащими углами 29"/>
          <p:cNvSpPr/>
          <p:nvPr/>
        </p:nvSpPr>
        <p:spPr>
          <a:xfrm>
            <a:off x="6395864" y="4079522"/>
            <a:ext cx="5349922" cy="529406"/>
          </a:xfrm>
          <a:prstGeom prst="round2Diag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Штаб ППЭ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77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53067" cy="872067"/>
          </a:xfrm>
          <a:prstGeom prst="rect">
            <a:avLst/>
          </a:prstGeom>
          <a:solidFill>
            <a:srgbClr val="006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b="2145"/>
          <a:stretch/>
        </p:blipFill>
        <p:spPr>
          <a:xfrm>
            <a:off x="105855" y="40805"/>
            <a:ext cx="897536" cy="790456"/>
          </a:xfrm>
          <a:prstGeom prst="rect">
            <a:avLst/>
          </a:prstGeom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66354" y="6573838"/>
            <a:ext cx="99364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Cambria" pitchFamily="18" charset="0"/>
              </a:rPr>
              <a:t>РЦОИ Санкт-Петербурга				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www.ege.spb.ru</a:t>
            </a:r>
            <a:r>
              <a:rPr lang="en-US" sz="1200" dirty="0">
                <a:solidFill>
                  <a:schemeClr val="bg1"/>
                </a:solidFill>
                <a:latin typeface="Cambria" pitchFamily="18" charset="0"/>
              </a:rPr>
              <a:t>			      (812) 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576-34-40</a:t>
            </a:r>
            <a:endParaRPr lang="ru-RU" sz="12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384527" y="1048930"/>
            <a:ext cx="53499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Примерная схема ППЭ:</a:t>
            </a:r>
            <a:endParaRPr lang="ru-RU" sz="2400" dirty="0">
              <a:solidFill>
                <a:srgbClr val="00264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741" y="1713172"/>
            <a:ext cx="7855299" cy="4860666"/>
          </a:xfrm>
          <a:prstGeom prst="rect">
            <a:avLst/>
          </a:prstGeom>
          <a:effectLst>
            <a:glow rad="101600">
              <a:schemeClr val="bg1">
                <a:lumMod val="75000"/>
                <a:alpha val="6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51664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53067" cy="872067"/>
          </a:xfrm>
          <a:prstGeom prst="rect">
            <a:avLst/>
          </a:prstGeom>
          <a:solidFill>
            <a:srgbClr val="006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b="2145"/>
          <a:stretch/>
        </p:blipFill>
        <p:spPr>
          <a:xfrm>
            <a:off x="105855" y="40805"/>
            <a:ext cx="897536" cy="790456"/>
          </a:xfrm>
          <a:prstGeom prst="rect">
            <a:avLst/>
          </a:prstGeom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66354" y="6573838"/>
            <a:ext cx="99364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Cambria" pitchFamily="18" charset="0"/>
              </a:rPr>
              <a:t>РЦОИ Санкт-Петербурга				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www.ege.spb.ru</a:t>
            </a:r>
            <a:r>
              <a:rPr lang="en-US" sz="1200" dirty="0">
                <a:solidFill>
                  <a:schemeClr val="bg1"/>
                </a:solidFill>
                <a:latin typeface="Cambria" pitchFamily="18" charset="0"/>
              </a:rPr>
              <a:t>			      (812) 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576-34-40</a:t>
            </a:r>
            <a:endParaRPr lang="ru-RU" sz="12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418144" y="1543704"/>
            <a:ext cx="5349922" cy="3553154"/>
          </a:xfrm>
          <a:prstGeom prst="round2Diag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Места для хранения личных вещей: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членов ГЭК;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руководителя организации, в помещениях которой организован ППЭ, или уполномоченного им лица, </a:t>
            </a:r>
            <a:endParaRPr lang="ru-RU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руководителя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ППЭ, </a:t>
            </a:r>
            <a:endParaRPr lang="ru-RU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технических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специалистов, </a:t>
            </a:r>
            <a:endParaRPr lang="ru-RU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общественных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наблюдателей, </a:t>
            </a:r>
            <a:endParaRPr lang="ru-RU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должностных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лиц </a:t>
            </a:r>
            <a:r>
              <a:rPr lang="ru-RU" dirty="0" err="1">
                <a:solidFill>
                  <a:schemeClr val="tx1"/>
                </a:solidFill>
                <a:latin typeface="Candara" panose="020E0502030303020204" pitchFamily="34" charset="0"/>
              </a:rPr>
              <a:t>Рособрнадзора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, а также иных лиц, определенных </a:t>
            </a:r>
            <a:r>
              <a:rPr lang="ru-RU" dirty="0" err="1">
                <a:solidFill>
                  <a:schemeClr val="tx1"/>
                </a:solidFill>
                <a:latin typeface="Candara" panose="020E0502030303020204" pitchFamily="34" charset="0"/>
              </a:rPr>
              <a:t>Рособрнадзором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, </a:t>
            </a:r>
            <a:endParaRPr lang="ru-RU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должностных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лиц </a:t>
            </a: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Комитет по образованию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18144" y="977053"/>
            <a:ext cx="53499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Штаб ППЭ:</a:t>
            </a:r>
            <a:endParaRPr lang="ru-RU" sz="2400" dirty="0">
              <a:solidFill>
                <a:srgbClr val="00264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6491399" y="1543704"/>
            <a:ext cx="5349922" cy="639938"/>
          </a:xfrm>
          <a:prstGeom prst="round2Diag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Телефон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6491399" y="2382594"/>
            <a:ext cx="5349922" cy="619914"/>
          </a:xfrm>
          <a:prstGeom prst="round2Diag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Персональный компьютер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6491399" y="3201460"/>
            <a:ext cx="5349922" cy="652633"/>
          </a:xfrm>
          <a:prstGeom prst="round2Diag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Принтер и при необходимости сканер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6491399" y="4036064"/>
            <a:ext cx="5349922" cy="652633"/>
          </a:xfrm>
          <a:prstGeom prst="round2Diag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Сейф или металлический шкаф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6491399" y="4978634"/>
            <a:ext cx="5349922" cy="652633"/>
          </a:xfrm>
          <a:prstGeom prst="round2Diag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Стол для приёма-передачи ЭМ 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pic>
        <p:nvPicPr>
          <p:cNvPr id="24" name="Рисунок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438"/>
          <a:stretch/>
        </p:blipFill>
        <p:spPr bwMode="auto">
          <a:xfrm>
            <a:off x="10998448" y="2473579"/>
            <a:ext cx="715724" cy="471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Рисунок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263"/>
          <a:stretch/>
        </p:blipFill>
        <p:spPr bwMode="auto">
          <a:xfrm>
            <a:off x="11052469" y="3311963"/>
            <a:ext cx="666797" cy="471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Рисунок 2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948" b="50479"/>
          <a:stretch/>
        </p:blipFill>
        <p:spPr bwMode="auto">
          <a:xfrm>
            <a:off x="11012846" y="1631932"/>
            <a:ext cx="701326" cy="4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0292" y="5069150"/>
            <a:ext cx="703880" cy="471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2" name="Скругленный прямоугольник 31"/>
          <p:cNvSpPr/>
          <p:nvPr/>
        </p:nvSpPr>
        <p:spPr>
          <a:xfrm>
            <a:off x="11154614" y="4103072"/>
            <a:ext cx="559558" cy="518616"/>
          </a:xfrm>
          <a:prstGeom prst="roundRect">
            <a:avLst>
              <a:gd name="adj" fmla="val 10000"/>
            </a:avLst>
          </a:prstGeom>
          <a:blipFill rotWithShape="0">
            <a:blip r:embed="rId7"/>
            <a:srcRect/>
            <a:stretch>
              <a:fillRect l="-72176" t="-942" r="-67441" b="6163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418144" y="5304950"/>
            <a:ext cx="5349922" cy="969667"/>
          </a:xfrm>
          <a:prstGeom prst="round2Diag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Рабочее место руководителя организации, </a:t>
            </a: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                       в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помещениях которой организован ППЭ, </a:t>
            </a: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                       или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уполномоченного им лица</a:t>
            </a:r>
          </a:p>
        </p:txBody>
      </p:sp>
    </p:spTree>
    <p:extLst>
      <p:ext uri="{BB962C8B-B14F-4D97-AF65-F5344CB8AC3E}">
        <p14:creationId xmlns:p14="http://schemas.microsoft.com/office/powerpoint/2010/main" val="271213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53067" cy="872067"/>
          </a:xfrm>
          <a:prstGeom prst="rect">
            <a:avLst/>
          </a:prstGeom>
          <a:solidFill>
            <a:srgbClr val="006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b="2145"/>
          <a:stretch/>
        </p:blipFill>
        <p:spPr>
          <a:xfrm>
            <a:off x="105855" y="40805"/>
            <a:ext cx="897536" cy="790456"/>
          </a:xfrm>
          <a:prstGeom prst="rect">
            <a:avLst/>
          </a:prstGeom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66354" y="6573838"/>
            <a:ext cx="99364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Cambria" pitchFamily="18" charset="0"/>
              </a:rPr>
              <a:t>РЦОИ Санкт-Петербурга				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www.ege.spb.ru</a:t>
            </a:r>
            <a:r>
              <a:rPr lang="en-US" sz="1200" dirty="0">
                <a:solidFill>
                  <a:schemeClr val="bg1"/>
                </a:solidFill>
                <a:latin typeface="Cambria" pitchFamily="18" charset="0"/>
              </a:rPr>
              <a:t>			      (812) </a:t>
            </a:r>
            <a:r>
              <a:rPr lang="en-US" sz="1200" dirty="0" smtClean="0">
                <a:solidFill>
                  <a:schemeClr val="bg1"/>
                </a:solidFill>
                <a:latin typeface="Cambria" pitchFamily="18" charset="0"/>
              </a:rPr>
              <a:t>576-34-40</a:t>
            </a:r>
            <a:endParaRPr lang="ru-RU" sz="12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418144" y="1543704"/>
            <a:ext cx="5349922" cy="476165"/>
          </a:xfrm>
          <a:prstGeom prst="round2Diag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Рабочее место для организаторов в аудитории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18144" y="977053"/>
            <a:ext cx="53499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64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Аудитория ППЭ:</a:t>
            </a:r>
            <a:endParaRPr lang="ru-RU" sz="2400" dirty="0">
              <a:solidFill>
                <a:srgbClr val="00264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418144" y="3552202"/>
            <a:ext cx="5349922" cy="475200"/>
          </a:xfrm>
          <a:prstGeom prst="round2Diag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Часы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, находящиеся в поле зрения участников ОГЭ</a:t>
            </a: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418144" y="2145994"/>
            <a:ext cx="5349922" cy="475200"/>
          </a:xfrm>
          <a:prstGeom prst="round2Diag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Место для общественного наблюдателя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418144" y="2766729"/>
            <a:ext cx="5349922" cy="639938"/>
          </a:xfrm>
          <a:prstGeom prst="round2Diag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dirty="0" smtClean="0">
                <a:solidFill>
                  <a:schemeClr val="tx1"/>
                </a:solidFill>
                <a:latin typeface="Candara" panose="020E0502030303020204" pitchFamily="34" charset="0"/>
              </a:rPr>
              <a:t>Отдельное рабочее место (стол и стул) для каждого участника, обозначенное заметным номером</a:t>
            </a:r>
            <a:endParaRPr lang="ru-RU" sz="17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418144" y="4889115"/>
            <a:ext cx="5349922" cy="639938"/>
          </a:xfrm>
          <a:prstGeom prst="round2DiagRect">
            <a:avLst/>
          </a:prstGeom>
          <a:solidFill>
            <a:srgbClr val="FF000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Закрыты стенды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, плакаты и иные материалы </a:t>
            </a:r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                       со </a:t>
            </a:r>
            <a:r>
              <a:rPr lang="ru-RU" dirty="0">
                <a:solidFill>
                  <a:schemeClr val="tx1"/>
                </a:solidFill>
                <a:latin typeface="Candara" panose="020E0502030303020204" pitchFamily="34" charset="0"/>
              </a:rPr>
              <a:t>справочно-познавательной информацией</a:t>
            </a:r>
          </a:p>
        </p:txBody>
      </p:sp>
      <p:pic>
        <p:nvPicPr>
          <p:cNvPr id="27" name="Объект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87153" y="1678533"/>
            <a:ext cx="5509476" cy="42225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8" name="Прямоугольник с двумя скругленными противолежащими углами 27"/>
          <p:cNvSpPr/>
          <p:nvPr/>
        </p:nvSpPr>
        <p:spPr>
          <a:xfrm>
            <a:off x="418144" y="4156865"/>
            <a:ext cx="5349922" cy="594167"/>
          </a:xfrm>
          <a:prstGeom prst="round2Diag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Канцелярские принадлежности </a:t>
            </a:r>
          </a:p>
          <a:p>
            <a:r>
              <a:rPr lang="ru-RU" sz="1600" i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(ручки, ножницы, скотч)</a:t>
            </a:r>
            <a:endParaRPr lang="ru-RU" sz="1600" i="1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9" name="Прямоугольник с двумя скругленными противолежащими углами 28"/>
          <p:cNvSpPr/>
          <p:nvPr/>
        </p:nvSpPr>
        <p:spPr>
          <a:xfrm>
            <a:off x="418144" y="5669548"/>
            <a:ext cx="5349922" cy="337639"/>
          </a:xfrm>
          <a:prstGeom prst="round2Diag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Черновики</a:t>
            </a:r>
            <a:endParaRPr lang="ru-RU" sz="1600" i="1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0" name="Прямоугольник с двумя скругленными противолежащими углами 29"/>
          <p:cNvSpPr/>
          <p:nvPr/>
        </p:nvSpPr>
        <p:spPr>
          <a:xfrm>
            <a:off x="418144" y="6105157"/>
            <a:ext cx="5349922" cy="337639"/>
          </a:xfrm>
          <a:prstGeom prst="round2Diag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Candara" panose="020E0502030303020204" pitchFamily="34" charset="0"/>
              </a:rPr>
              <a:t>Текст инструкции</a:t>
            </a:r>
            <a:endParaRPr lang="ru-RU" sz="1600" i="1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360223" y="5429790"/>
            <a:ext cx="35533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Не более 25 участников</a:t>
            </a:r>
            <a:endParaRPr lang="ru-RU" sz="20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85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1220</Words>
  <Application>Microsoft Office PowerPoint</Application>
  <PresentationFormat>Широкоэкранный</PresentationFormat>
  <Paragraphs>209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Cambria</vt:lpstr>
      <vt:lpstr>Candara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В. Хмылова</dc:creator>
  <cp:lastModifiedBy>Ольга В. Хмылова</cp:lastModifiedBy>
  <cp:revision>42</cp:revision>
  <dcterms:created xsi:type="dcterms:W3CDTF">2024-01-18T09:12:26Z</dcterms:created>
  <dcterms:modified xsi:type="dcterms:W3CDTF">2024-01-24T08:34:33Z</dcterms:modified>
</cp:coreProperties>
</file>