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4"/>
  </p:notesMasterIdLst>
  <p:handoutMasterIdLst>
    <p:handoutMasterId r:id="rId55"/>
  </p:handoutMasterIdLst>
  <p:sldIdLst>
    <p:sldId id="548" r:id="rId2"/>
    <p:sldId id="549" r:id="rId3"/>
    <p:sldId id="477" r:id="rId4"/>
    <p:sldId id="478" r:id="rId5"/>
    <p:sldId id="479" r:id="rId6"/>
    <p:sldId id="547" r:id="rId7"/>
    <p:sldId id="480" r:id="rId8"/>
    <p:sldId id="481" r:id="rId9"/>
    <p:sldId id="525" r:id="rId10"/>
    <p:sldId id="526" r:id="rId11"/>
    <p:sldId id="486" r:id="rId12"/>
    <p:sldId id="482" r:id="rId13"/>
    <p:sldId id="483" r:id="rId14"/>
    <p:sldId id="550" r:id="rId15"/>
    <p:sldId id="485" r:id="rId16"/>
    <p:sldId id="395" r:id="rId17"/>
    <p:sldId id="506" r:id="rId18"/>
    <p:sldId id="309" r:id="rId19"/>
    <p:sldId id="527" r:id="rId20"/>
    <p:sldId id="528" r:id="rId21"/>
    <p:sldId id="529" r:id="rId22"/>
    <p:sldId id="538" r:id="rId23"/>
    <p:sldId id="539" r:id="rId24"/>
    <p:sldId id="540" r:id="rId25"/>
    <p:sldId id="530" r:id="rId26"/>
    <p:sldId id="543" r:id="rId27"/>
    <p:sldId id="541" r:id="rId28"/>
    <p:sldId id="544" r:id="rId29"/>
    <p:sldId id="495" r:id="rId30"/>
    <p:sldId id="535" r:id="rId31"/>
    <p:sldId id="514" r:id="rId32"/>
    <p:sldId id="508" r:id="rId33"/>
    <p:sldId id="510" r:id="rId34"/>
    <p:sldId id="511" r:id="rId35"/>
    <p:sldId id="512" r:id="rId36"/>
    <p:sldId id="516" r:id="rId37"/>
    <p:sldId id="509" r:id="rId38"/>
    <p:sldId id="517" r:id="rId39"/>
    <p:sldId id="518" r:id="rId40"/>
    <p:sldId id="519" r:id="rId41"/>
    <p:sldId id="521" r:id="rId42"/>
    <p:sldId id="496" r:id="rId43"/>
    <p:sldId id="545" r:id="rId44"/>
    <p:sldId id="498" r:id="rId45"/>
    <p:sldId id="347" r:id="rId46"/>
    <p:sldId id="349" r:id="rId47"/>
    <p:sldId id="499" r:id="rId48"/>
    <p:sldId id="536" r:id="rId49"/>
    <p:sldId id="501" r:id="rId50"/>
    <p:sldId id="502" r:id="rId51"/>
    <p:sldId id="503" r:id="rId52"/>
    <p:sldId id="542" r:id="rId53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166824"/>
    <a:srgbClr val="FF0000"/>
    <a:srgbClr val="606060"/>
    <a:srgbClr val="496DA7"/>
    <a:srgbClr val="99FF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8" autoAdjust="0"/>
    <p:restoredTop sz="94790" autoAdjust="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1" y="1"/>
            <a:ext cx="2945874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109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1" y="9379109"/>
            <a:ext cx="2945874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C689E64-7C91-4042-A5EA-CEE3D4F76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8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83" y="1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2A39A8E-1074-493A-A12C-AF1466DED3A9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5" y="4689555"/>
            <a:ext cx="5438787" cy="444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522"/>
            <a:ext cx="2945875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566F94C8-D57C-4EFA-8A95-B39028667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876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1DA44-001E-4FD1-8968-6B52CCF0A73A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9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2D54E9-9CD5-43C6-B77D-9A344EC56E59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Особенности состава экзаменационных материалов?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Нарисовать 5 конвертов ИК?</a:t>
            </a:r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96204A-E5D7-49C0-A41E-19126CE5272F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8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B5A6F8-A64F-4E90-B01C-E42EF24CFAC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9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94C8-D57C-4EFA-8A95-B390286675F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98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867A0-F786-4195-9161-35B70054FFD5}" type="slidenum">
              <a:rPr lang="ru-RU" altLang="ru-RU" b="0" smtClean="0"/>
              <a:pPr/>
              <a:t>42</a:t>
            </a:fld>
            <a:endParaRPr lang="ru-RU" altLang="ru-RU" b="0" smtClean="0"/>
          </a:p>
        </p:txBody>
      </p:sp>
    </p:spTree>
    <p:extLst>
      <p:ext uri="{BB962C8B-B14F-4D97-AF65-F5344CB8AC3E}">
        <p14:creationId xmlns:p14="http://schemas.microsoft.com/office/powerpoint/2010/main" val="162232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94C8-D57C-4EFA-8A95-B390286675F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34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3403-2DBE-415E-B680-788649609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37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B383-9A85-44A3-A1C2-E15EE8C56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70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082A-ADDC-4AF4-9A28-F93F5AAAE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2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9F68-4675-427C-89FE-A806942EF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2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282F-F936-4C55-8813-1709D9F158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0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8058-F64B-4FF8-9CE9-9BBC7A161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3A3-E64F-44E8-85A6-5AAEE96F9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19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2711-E202-44CD-9B99-A7CAA2B5E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14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B266-4BBC-4906-862A-E335EFA2F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B8C6-05A1-4970-A21E-44A8C2254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1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D277-ACB7-4F92-B3D9-EF9E25ACE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84C96B-B8A8-4139-8B12-8CF98B70E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ey.ege.spb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ГОСУДАРСТВЕННОГО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ЭКЗАМЕНА</a:t>
            </a: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  <p:extLst>
      <p:ext uri="{BB962C8B-B14F-4D97-AF65-F5344CB8AC3E}">
        <p14:creationId xmlns:p14="http://schemas.microsoft.com/office/powerpoint/2010/main" val="246832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28650" y="908050"/>
            <a:ext cx="7886700" cy="78263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КОНФИГУРАЦИЯ АУДИТОРИИ ПРОВЕДЕНИЯ</a:t>
            </a:r>
          </a:p>
        </p:txBody>
      </p:sp>
      <p:pic>
        <p:nvPicPr>
          <p:cNvPr id="19459" name="Содержимое 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29539" r="19112" b="25043"/>
          <a:stretch>
            <a:fillRect/>
          </a:stretch>
        </p:blipFill>
        <p:spPr>
          <a:xfrm>
            <a:off x="1214438" y="1571625"/>
            <a:ext cx="6858000" cy="4714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313" y="1214438"/>
            <a:ext cx="89296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Кадровый состав ППЭ</a:t>
            </a:r>
            <a:endParaRPr lang="ru-RU" sz="2000" cap="all" dirty="0">
              <a:solidFill>
                <a:srgbClr val="7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330450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Для обеспечения проведения устной части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263" y="2887663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700000"/>
                </a:solidFill>
                <a:latin typeface="Cambria" pitchFamily="18" charset="0"/>
              </a:rPr>
              <a:t>Организатор в аудитории проведения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3513" y="2887663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92725" y="2887663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anose="02040503050406030204" pitchFamily="18" charset="0"/>
              </a:rPr>
              <a:t>2 на аудиторию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3263" y="3490913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700000"/>
                </a:solidFill>
                <a:latin typeface="Cambria" panose="02040503050406030204" pitchFamily="18" charset="0"/>
              </a:rPr>
              <a:t>Организатор в аудитории ожидания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3490913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92725" y="3490913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1 на 15-20 участников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03263" y="4097338"/>
            <a:ext cx="4589462" cy="541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>
                <a:solidFill>
                  <a:srgbClr val="700000"/>
                </a:solidFill>
                <a:latin typeface="Cambria" pitchFamily="18" charset="0"/>
              </a:rPr>
              <a:t>Организаторы по перемещению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4097338"/>
            <a:ext cx="539750" cy="54133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92725" y="4097338"/>
            <a:ext cx="3662363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по количеству аудиторий проведения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03263" y="4705350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500">
              <a:solidFill>
                <a:srgbClr val="700000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500">
                <a:solidFill>
                  <a:srgbClr val="700000"/>
                </a:solidFill>
                <a:latin typeface="Cambria" pitchFamily="18" charset="0"/>
              </a:rPr>
              <a:t>Технический специалист ППЭ</a:t>
            </a:r>
          </a:p>
          <a:p>
            <a:pPr algn="just">
              <a:defRPr/>
            </a:pPr>
            <a:endParaRPr lang="ru-RU" sz="150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3513" y="4705350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92725" y="4705350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1 на 4 аудитории проведения</a:t>
            </a:r>
          </a:p>
        </p:txBody>
      </p:sp>
      <p:sp>
        <p:nvSpPr>
          <p:cNvPr id="20497" name="Номер слайда 26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46AA89-1135-4FF6-9EE0-0A0D07E9FA73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esafronov\Desktop\ser.jpg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42875" y="85725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ЭТАПЫ ПОДГОТОВКИ ПУНКТОВ ПРОВЕДЕНИЯ ЭКЗАМЕНОВ</a:t>
            </a:r>
            <a:r>
              <a:rPr lang="en-US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200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900" y="1785938"/>
            <a:ext cx="8928100" cy="14049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</a:t>
            </a:r>
          </a:p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руководителя ППЭ и руководителя ОО ППЭ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за неделю до начала экзамена</a:t>
            </a:r>
          </a:p>
        </p:txBody>
      </p:sp>
      <p:sp>
        <p:nvSpPr>
          <p:cNvPr id="14" name="Заголовок 3"/>
          <p:cNvSpPr>
            <a:spLocks noGrp="1"/>
          </p:cNvSpPr>
          <p:nvPr/>
        </p:nvSpPr>
        <p:spPr>
          <a:xfrm>
            <a:off x="0" y="1357298"/>
            <a:ext cx="9144000" cy="3600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Дополнения к стандартной процедуре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3429000"/>
            <a:ext cx="8929687" cy="1403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технический специалист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при участии руководителя ППЭ и </a:t>
            </a:r>
            <a:r>
              <a:rPr lang="ru-RU" sz="2000" b="0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члена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ГЭК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за день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5072063"/>
            <a:ext cx="8929687" cy="1403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начало проведения экзамена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технический специалист, организаторы в аудитории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начиная с 9.00 дня проведения экзамена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5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686800" cy="4340225"/>
          </a:xfrm>
        </p:spPr>
        <p:txBody>
          <a:bodyPr/>
          <a:lstStyle/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Технический специалист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участвует в проведении предварительного обучения организаторов руководителем ППЭ;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заранее тиражирует краткую инструкцию для участников по использованию станции записи ответов (на каждого участника);</a:t>
            </a:r>
          </a:p>
          <a:p>
            <a:pPr marL="457200" lvl="2" indent="-457200" defTabSz="914400" eaLnBrk="1" hangingPunct="1">
              <a:buNone/>
            </a:pP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опирует файлы с 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КИМ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каждую рабочую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станцию записи ответов</a:t>
            </a:r>
            <a:endParaRPr lang="ru-RU" alt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совместно с техническим специалистом и руководителем ППЭ 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 1 день до проведения экзамена 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должны провести контроль готовности ППЭ к проведению экзамена</a:t>
            </a:r>
          </a:p>
          <a:p>
            <a:pPr marL="342900" indent="-342900" defTabSz="914400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оформить «ППЭ-01-01-У Протокол технической готовности ППЭ к экзамену в устной форме»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1071563"/>
            <a:ext cx="8786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</a:t>
            </a: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B9D13C9-50D3-4C33-86B3-F3E3B6F1184A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9145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Штаб: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доступа </a:t>
            </a:r>
            <a:r>
              <a:rPr 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в сеть Интернет и сайту </a:t>
            </a:r>
            <a:r>
              <a:rPr lang="ru-RU" sz="2000" dirty="0">
                <a:solidFill>
                  <a:srgbClr val="700000"/>
                </a:solidFill>
                <a:latin typeface="Cambria" panose="02040503050406030204" pitchFamily="18" charset="0"/>
                <a:hlinkClick r:id="rId2"/>
              </a:rPr>
              <a:t>http://</a:t>
            </a:r>
            <a:r>
              <a:rPr lang="en-US" sz="2000" dirty="0">
                <a:solidFill>
                  <a:srgbClr val="700000"/>
                </a:solidFill>
                <a:latin typeface="Cambria" panose="02040503050406030204" pitchFamily="18" charset="0"/>
                <a:hlinkClick r:id="rId2"/>
              </a:rPr>
              <a:t>key</a:t>
            </a: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  <a:hlinkClick r:id="rId2"/>
              </a:rPr>
              <a:t>.ege.spb.ru</a:t>
            </a:r>
            <a:endParaRPr 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Наличие резервного оборудования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качества аудиозаписи по тестовой аудиозаписи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качества отображения КИМ по демонстрационному варианту 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системной даты и времени</a:t>
            </a:r>
            <a:endParaRPr 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4744"/>
            <a:ext cx="31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700000"/>
                </a:solidFill>
                <a:latin typeface="Cambria" panose="02040503050406030204" pitchFamily="18" charset="0"/>
              </a:rPr>
              <a:t>Контроль </a:t>
            </a:r>
            <a:r>
              <a:rPr lang="ru-RU" altLang="ru-RU" dirty="0">
                <a:solidFill>
                  <a:srgbClr val="700000"/>
                </a:solidFill>
                <a:latin typeface="Cambria" panose="02040503050406030204" pitchFamily="18" charset="0"/>
              </a:rPr>
              <a:t>готовности ППЭ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03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 sz="2000" b="1" cap="all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  <a:t>«ППЭ-01-01-У Протокол технической готовности ППЭ к экзамену в устной форме»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13599"/>
              </p:ext>
            </p:extLst>
          </p:nvPr>
        </p:nvGraphicFramePr>
        <p:xfrm>
          <a:off x="1475656" y="2060848"/>
          <a:ext cx="6336704" cy="4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060848"/>
                        <a:ext cx="6336704" cy="4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СОСТАВ ЭМ ДЛЯ ПРОВЕДЕНИЯ УСТНОЙ ЧАСТИ ОГЭ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3263" y="1700213"/>
            <a:ext cx="5740400" cy="541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Защищенный пакет с бланками участников ОГЭ (бланки устной части)формы 05-01-У,  ППЭ-05-02-У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3513" y="1700213"/>
            <a:ext cx="539750" cy="54133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3663" y="1700213"/>
            <a:ext cx="25114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1 на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4213" y="2636838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Защищенный пакет с комплектом руководителя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3513" y="2636838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4213" y="3573463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Стандартные формы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4213" y="4508500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ППЭ-05-03-У, ППЭ-13-У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43663" y="2636838"/>
            <a:ext cx="25114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4589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F2E6BB-40C7-437E-96B7-B8F9E9471251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3643312" cy="1500187"/>
          </a:xfrm>
        </p:spPr>
        <p:txBody>
          <a:bodyPr/>
          <a:lstStyle/>
          <a:p>
            <a:pPr>
              <a:defRPr/>
            </a:pPr>
            <a:r>
              <a:rPr lang="ru-RU" sz="3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</a:t>
            </a:r>
            <a:r>
              <a:rPr lang="ru-RU" sz="24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ППЭ-14-01-У Акт приема-передачи экзаменационных материалов»</a:t>
            </a:r>
            <a:endParaRPr lang="ru-RU" sz="2400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7E8366-CFC0-44E0-8DBE-2C8EF76A9621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1425"/>
              </p:ext>
            </p:extLst>
          </p:nvPr>
        </p:nvGraphicFramePr>
        <p:xfrm>
          <a:off x="4518000" y="1071563"/>
          <a:ext cx="3879900" cy="549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5667334" imgH="8019987" progId="Acrobat.Document.DC">
                  <p:embed/>
                </p:oleObj>
              </mc:Choice>
              <mc:Fallback>
                <p:oleObj name="Acrobat Document" r:id="rId3" imgW="5667334" imgH="801998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000" y="1071563"/>
                        <a:ext cx="3879900" cy="549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7156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88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руководителя </a:t>
            </a:r>
            <a:r>
              <a:rPr lang="ru-RU" sz="1600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ППЭ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после получения ЭМ от члена ГЭК</a:t>
            </a:r>
            <a:endParaRPr lang="ru-RU" sz="16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638" y="2309019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Вскрыть защищенный пакет с комплектом руководителя</a:t>
            </a:r>
            <a:b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513" y="2309019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5638" y="286543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Проверить правильность комплектования по сопроводительному листу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3513" y="2865438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7657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C7ABB-4D4D-4BF0-A2FE-6FCFA18D2388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31827"/>
            <a:ext cx="495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0000"/>
                </a:solidFill>
                <a:latin typeface="Cambria" panose="02040503050406030204" pitchFamily="18" charset="0"/>
              </a:rPr>
              <a:t>н</a:t>
            </a:r>
            <a:r>
              <a:rPr lang="ru-RU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 позже, чем за 1 час до начала экзамена</a:t>
            </a:r>
            <a:endParaRPr lang="ru-RU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513" y="4277977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788" y="4105448"/>
            <a:ext cx="8380412" cy="7064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ответственным организаторам в аудиториях проведения формы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ППЭ-05-03-У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</a:rPr>
              <a:t>и направить их в аудитории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513" y="5043264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510" y="5059190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организаторам в аудитории ожидания </a:t>
            </a:r>
            <a:r>
              <a:rPr lang="ru-RU" dirty="0" err="1">
                <a:solidFill>
                  <a:srgbClr val="700000"/>
                </a:solidFill>
                <a:latin typeface="Cambria" pitchFamily="18" charset="0"/>
                <a:cs typeface="Arial" charset="0"/>
              </a:rPr>
              <a:t>секьюрпак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с именными бланками устной части,  формами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ППЭ-05-01-У,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ППЭ-05-02-У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и направить их в аудиторию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Включить ПК на рабочих местах участников экзамена и дождаться загрузки операционной системы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Запустить Станцию записи ответов на каждом рабочем месте во всех аудиториях проведения 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менее чем за час до начала экзамена в ППЭ выдать всем организаторам в аудиториях проведения коды активации экзамена и краткую инструкцию для участников по использованию станции записи ответов 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 За 30 минут до начала экзамена на рабочей станции в штабе ППЭ  скачать ключ доступа к КИМ, записать на </a:t>
            </a:r>
            <a:r>
              <a:rPr lang="ru-RU" altLang="ru-RU" sz="1900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-носитель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все рабочие станции записи в каждой аудитории проведения загрузить полученный ключ доступа к КИМ и дождаться расшифровки КИМ </a:t>
            </a:r>
          </a:p>
        </p:txBody>
      </p:sp>
      <p:sp>
        <p:nvSpPr>
          <p:cNvPr id="30723" name="Прямоугольник 3"/>
          <p:cNvSpPr>
            <a:spLocks noGrp="1" noChangeArrowheads="1"/>
          </p:cNvSpPr>
          <p:nvPr>
            <p:ph type="title"/>
          </p:nvPr>
        </p:nvSpPr>
        <p:spPr>
          <a:xfrm>
            <a:off x="628650" y="765175"/>
            <a:ext cx="7886700" cy="92551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b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altLang="ru-RU" sz="1600" b="1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ТЕХНИЧЕСКОГО СПЕЦИАЛИСТА</a:t>
            </a:r>
            <a:endParaRPr lang="ru-RU" altLang="ru-RU" sz="2000" b="1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8. </a:t>
              </a:r>
              <a:r>
                <a:rPr lang="ru-RU" sz="2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Cambria"/>
                </a:rPr>
                <a:t>ПРОВЕДЕНИЕ УСТНОЙ ЧАСТИ ОГЭ ПО ИНОСТРАННЫМ ЯЗЫКАМ</a:t>
              </a:r>
            </a:p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9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47291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 аудитории ожидания находятся ВСЕ участники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наличие краткой инструкции для участников по использованию станции записи ответов (по количеству участников)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9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900" dirty="0" smtClean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выдает именные бланки устной части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зачитывает инструкцию по проведению устной части для участников экзамена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заполняет ведомость коррекции персональных данных ППЭ-12-02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указывает участнику на необходимость поставить подпись на бланке устной части (выдает ручку)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формирует группы по очередности  из участников экзамена для сдачи устной части (по форме ППЭ-05-02-У) и приглашает организатора по перемещению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следит за порядком в аудитории 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800" dirty="0" smtClean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071563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Ожидание проведения устной части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940AB5-36BC-4126-B2EF-7144AD7F25DF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14375" y="642938"/>
            <a:ext cx="7886700" cy="1325562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БЛАНК УСТНОЙ ЧАСТИ</a:t>
            </a:r>
          </a:p>
        </p:txBody>
      </p:sp>
      <p:pic>
        <p:nvPicPr>
          <p:cNvPr id="32771" name="Picture 5" descr="F:\ОГЭ\ОГЭ уч регб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95263"/>
            <a:ext cx="4643437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020272" y="3140968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форме 05-01-У «Список участников ГИА в аудитории ожидания» будут указаны все участники экзамена в алфавитном порядке, а также номер аудитории проведения и очередь сдачи экзамена. </a:t>
            </a:r>
          </a:p>
          <a:p>
            <a:r>
              <a:rPr lang="ru-RU" altLang="ru-RU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Организаторы должны найти фамилию участника в общем списке по форме 05-01-У, затем отметить явку участника в соответствующем листе формы 05-02-У, выдать участнику именной бланк устной части.</a:t>
            </a:r>
          </a:p>
          <a:p>
            <a:endParaRPr lang="ru-RU" altLang="ru-RU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145F05-00B8-4CE6-AF35-1B75D9F49DD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1722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E86BFA-B18F-430F-8C7A-7195AC312773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0298" r="2451" b="44444"/>
          <a:stretch>
            <a:fillRect/>
          </a:stretch>
        </p:blipFill>
        <p:spPr bwMode="auto">
          <a:xfrm>
            <a:off x="785813" y="1714500"/>
            <a:ext cx="7572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70770"/>
      </p:ext>
    </p:extLst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Формы 05-02-У «Протокол проведения ОГЭ в аудитории ожидания» будут распечатаны в соответствии с распределением участников по аудиториям проведения, в каждой форме 05-02-У будут фамилии от 1 до 16 участников соответствующей аудитории проведения в порядке очереди сдачи экзамена. Далее будут лежать именные бланки устной части указанных участников. </a:t>
            </a:r>
          </a:p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Затем снова будет лежать форма 05-02-У с фамилиями участников, прикрепленных к следующей аудитории проведения, и их именные бланки устной части. И т.д.</a:t>
            </a:r>
          </a:p>
          <a:p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4C8A64-748C-4E8F-BDCC-73FF2100421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750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56431" y="980728"/>
            <a:ext cx="7886700" cy="914623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«ППЭ-о5-02-У ПРОТОКОЛ ПРОВЕДЕНИЯ ГИА В АУДИТОРИИ ОЖИДАНИЯ»</a:t>
            </a:r>
            <a:endParaRPr lang="ru-RU" sz="22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01736"/>
              </p:ext>
            </p:extLst>
          </p:nvPr>
        </p:nvGraphicFramePr>
        <p:xfrm>
          <a:off x="1475656" y="1700808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700808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01736"/>
              </p:ext>
            </p:extLst>
          </p:nvPr>
        </p:nvGraphicFramePr>
        <p:xfrm>
          <a:off x="1475656" y="1691605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Acrobat Document" r:id="rId5" imgW="8019807" imgH="5667133" progId="AcroExch.Document.DC">
                  <p:embed/>
                </p:oleObj>
              </mc:Choice>
              <mc:Fallback>
                <p:oleObj name="Acrobat Document" r:id="rId5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691605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2051720" y="980728"/>
            <a:ext cx="5033409" cy="287382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СХЕМА АУДИТОРИИ ОЖИДАНИЯ</a:t>
            </a:r>
            <a:endParaRPr lang="ru-RU" sz="2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43312"/>
            <a:ext cx="5616624" cy="48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628650" y="2643188"/>
            <a:ext cx="7886700" cy="3533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Начало экзамена в аудитории ожидания считается с момента завершения инструктажа, окончанием экзамена считает момент, когда аудиторию покинул последний участник.</a:t>
            </a:r>
          </a:p>
          <a:p>
            <a:pPr>
              <a:defRPr/>
            </a:pPr>
            <a:endParaRPr lang="ru-RU" altLang="ru-RU" sz="180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C4164E-2BA9-4DF7-9C20-AD9D8D7C0E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47225"/>
      </p:ext>
    </p:extLst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886700" cy="792088"/>
          </a:xfrm>
        </p:spPr>
        <p:txBody>
          <a:bodyPr/>
          <a:lstStyle/>
          <a:p>
            <a:r>
              <a:rPr 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Действия организатора в аудитории ожидания в случае неявки участников ОГЭ</a:t>
            </a:r>
            <a:br>
              <a:rPr 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6833"/>
            <a:ext cx="8263830" cy="4260130"/>
          </a:xfrm>
        </p:spPr>
        <p:txBody>
          <a:bodyPr/>
          <a:lstStyle/>
          <a:p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Количество участников в группе = количеству рабочих мест в аудитории проведения (см. поле «Очередь сдачи» в форме 05-02-У</a:t>
            </a:r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случае неявки в группу добавляются участники со следующим номером очереди сдачи экзамена </a:t>
            </a:r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(см. поле «Очередь сдачи» в форме 05-02-У</a:t>
            </a:r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графе «Факт» указывается фактический номер очереди</a:t>
            </a:r>
          </a:p>
          <a:p>
            <a:endParaRPr 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endParaRPr 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5468113" cy="20672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5400000">
            <a:off x="5035117" y="4870286"/>
            <a:ext cx="720082" cy="429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28650" y="836613"/>
            <a:ext cx="7886700" cy="85407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 в аудитории проведения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распределить участников по рабочим местам в аудитории произвольным образом с учётом предмета: иностранный язык, который сдаёт участник ОГЭ, должен совпадать с указанным на станции записи ответов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сверить персональные данные участника ОГЭ, указанные в  бланке устной части, с предъявленным документом, удостоверяющим личность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провести краткий инструктаж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сверить номер бланка устной части, введенный участником ОГЭ в ПО и напечатанный на бумажном бланке устной части, а также номер КИМ на бланке устной части и в интерфейсе ПО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инициировать начало выполнения экзаменационной работы (ввести код активации экзамена)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завершить в ПО «Станция записи ответов» выполнение экзаменационной работы участником (инициировать сдачу экзамена следующим участником ОГЭ);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получить от участника бланк устной части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7"/>
          <p:cNvSpPr>
            <a:spLocks noChangeArrowheads="1"/>
          </p:cNvSpPr>
          <p:nvPr/>
        </p:nvSpPr>
        <p:spPr bwMode="auto">
          <a:xfrm>
            <a:off x="0" y="2835275"/>
            <a:ext cx="884078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состоит из двух частей – устной и письменной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два дня согласно единому расписанию</a:t>
            </a:r>
            <a:endParaRPr lang="en-US" altLang="ru-RU" sz="2000" b="0" i="1" dirty="0">
              <a:solidFill>
                <a:srgbClr val="7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Устный и письменный экзамены организационно </a:t>
            </a:r>
            <a:r>
              <a:rPr lang="ru-RU" altLang="ru-RU" sz="2000" b="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независимы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проведения устной части экзамена необходима два типа аудитории – аудитория ожидания и 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проведения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571500" y="857250"/>
            <a:ext cx="7886700" cy="928688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«ППЭ-о5-03-У ПРОТОКОЛ ПРОВЕДЕНИЯ ГИА В АУДИТОРИИ ПРОВЕДЕНИЯ»</a:t>
            </a:r>
            <a:endParaRPr lang="ru-RU" sz="22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77450"/>
              </p:ext>
            </p:extLst>
          </p:nvPr>
        </p:nvGraphicFramePr>
        <p:xfrm>
          <a:off x="1403648" y="1700808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00808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77450"/>
              </p:ext>
            </p:extLst>
          </p:nvPr>
        </p:nvGraphicFramePr>
        <p:xfrm>
          <a:off x="1403648" y="1717568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crobat Document" r:id="rId5" imgW="8019807" imgH="5667133" progId="AcroExch.Document.DC">
                  <p:embed/>
                </p:oleObj>
              </mc:Choice>
              <mc:Fallback>
                <p:oleObj name="Acrobat Document" r:id="rId5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17568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628650" y="2500313"/>
            <a:ext cx="7886700" cy="3676650"/>
          </a:xfrm>
        </p:spPr>
        <p:txBody>
          <a:bodyPr/>
          <a:lstStyle/>
          <a:p>
            <a:pPr marL="0" lvl="2" indent="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Начало экзамена в аудитории проведения считается с момента завершения краткого инструктажа первой группы участников ОГЭ, окончанием экзамена считается момент, когда аудиторию покинул последний участник ОГЭ.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16B19-5501-4A96-8E61-B5DE3ACA26C9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911CC1-DB60-45F2-B38F-72612A33BB86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103438"/>
            <a:ext cx="7886700" cy="3795712"/>
          </a:xfrm>
        </p:spPr>
      </p:pic>
    </p:spTree>
  </p:cSld>
  <p:clrMapOvr>
    <a:masterClrMapping/>
  </p:clrMapOvr>
  <p:transition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F3063F-EFD3-4EE1-B1A2-737B541BCC1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Содержимое 4" descr="\\srv-fs\SOFT\ПО Устный Английский\9 класс\Инструкции\Screens\Audiotest - Windows 10 x64-2016-02-24-15-03-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</p:spTree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967C59-FBBD-4F1D-8741-3679F9B99D6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4035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</p:spTree>
  </p:cSld>
  <p:clrMapOvr>
    <a:masterClrMapping/>
  </p:clrMapOvr>
  <p:transition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A0F134-C567-47B2-9AE4-E1DEC36BB7C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428750"/>
            <a:ext cx="6962775" cy="4351338"/>
          </a:xfrm>
          <a:noFill/>
        </p:spPr>
      </p:pic>
    </p:spTree>
  </p:cSld>
  <p:clrMapOvr>
    <a:masterClrMapping/>
  </p:clrMapOvr>
  <p:transition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/>
          </a:bodyPr>
          <a:lstStyle/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участнику отображается текст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задания,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и он приступает к подготовке ответа, при этом в интерфейсе ПО отображается время, оставшееся до окончания подготовки</a:t>
            </a:r>
            <a:endParaRPr lang="ru-RU" sz="1800" dirty="0" smtClean="0">
              <a:solidFill>
                <a:srgbClr val="70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по истечении времени подготовки автоматически открывается страница записи ответа на задание и начинается запись ответа, при этом выводится время, оставшееся до окончания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ответа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по истечении времени ответа выполняется автоматический переход к следующему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заданию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участник не </a:t>
            </a:r>
            <a:r>
              <a:rPr lang="ru-RU" sz="1800" dirty="0" smtClean="0">
                <a:solidFill>
                  <a:srgbClr val="FF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самостоятельно «листать» задания</a:t>
            </a:r>
            <a:endParaRPr lang="ru-RU" sz="18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 не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досрочно начать ответ (до истечения времени подготовки: 1,5 мин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.)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досрочно закончить запись ответа (до истечения времени ответа: 1,5-2 мин.)</a:t>
            </a:r>
            <a:endParaRPr lang="ru-RU" sz="1800" dirty="0" smtClean="0">
              <a:solidFill>
                <a:srgbClr val="70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buFont typeface="+mj-lt"/>
              <a:buAutoNum type="arabicPeriod" startAt="12"/>
              <a:defRPr/>
            </a:pPr>
            <a:endParaRPr lang="ru-RU" dirty="0"/>
          </a:p>
          <a:p>
            <a:pPr marL="514350" lvl="2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928688"/>
            <a:ext cx="79295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700000"/>
                </a:solidFill>
                <a:latin typeface="Cambria" pitchFamily="18" charset="0"/>
                <a:ea typeface="+mj-ea"/>
                <a:cs typeface="Arial" charset="0"/>
              </a:rPr>
              <a:t>Проведение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>
                <a:solidFill>
                  <a:srgbClr val="700000"/>
                </a:solidFill>
                <a:latin typeface="Cambria" panose="02040503050406030204" pitchFamily="18" charset="0"/>
              </a:rPr>
              <a:t>Процесс сдачи экзамена участником</a:t>
            </a:r>
          </a:p>
        </p:txBody>
      </p:sp>
      <p:sp>
        <p:nvSpPr>
          <p:cNvPr id="4608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088783-470C-4D05-BBE7-55A99FAE1DD8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F21AD5-8CB0-4BBA-B7F0-FBE1028DD52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2424113"/>
            <a:ext cx="6791325" cy="3154362"/>
          </a:xfrm>
        </p:spPr>
      </p:pic>
    </p:spTree>
  </p:cSld>
  <p:clrMapOvr>
    <a:masterClrMapping/>
  </p:clrMapOvr>
  <p:transition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628650" y="2357438"/>
            <a:ext cx="7886700" cy="3819525"/>
          </a:xfrm>
        </p:spPr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ru-RU" altLang="ru-RU" sz="2000" i="1" dirty="0" smtClean="0">
                <a:solidFill>
                  <a:srgbClr val="700000"/>
                </a:solidFill>
              </a:rPr>
              <a:t>Если в аудитории проведения установлено несколько рабочих мест участников, то следующая группа Участников приглашается в аудиторию только после того, как сдача экзамена закончится на всех рабочих местах. При этом Участник, закончивший сдачу экзамена, может покинуть аудиторию проведения, не дожидаясь завершения экзамена на всех рабочих местах в аудитории.</a:t>
            </a:r>
          </a:p>
          <a:p>
            <a:endParaRPr lang="ru-RU" altLang="ru-RU" dirty="0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AEA525-C5EB-4D6A-9AE4-A70A12C9DF38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5"/>
          <p:cNvSpPr>
            <a:spLocks noGrp="1"/>
          </p:cNvSpPr>
          <p:nvPr>
            <p:ph idx="1"/>
          </p:nvPr>
        </p:nvSpPr>
        <p:spPr>
          <a:xfrm>
            <a:off x="179512" y="2012949"/>
            <a:ext cx="8643937" cy="4525963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сдачи экзамена одним участником –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13 минут: 6 минут – подготовка и 7 минут – ответ.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Длительность подготовки и записи ответа контролируются программным обеспечением автоматически.</a:t>
            </a:r>
          </a:p>
          <a:p>
            <a:pPr eaLnBrk="1" hangingPunct="1"/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Общее время нахождения участника в аудитории проведения не превышает 30 минут</a:t>
            </a:r>
          </a:p>
          <a:p>
            <a:pPr eaLnBrk="1" hangingPunct="1"/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длительность экзамена в ППЭ – 2 часа.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Через одно рабочее место участника в аудитории проведения за день могут пройти максимум 4 участника.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длительность экзамена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915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ADCF28-EA55-4B3B-88CA-A93C514C65FD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23850" y="1484313"/>
            <a:ext cx="8031163" cy="29241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и диалогических высказываний</a:t>
            </a: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12294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244975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779838" y="4221163"/>
            <a:ext cx="12239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люс 29"/>
          <p:cNvSpPr/>
          <p:nvPr/>
        </p:nvSpPr>
        <p:spPr>
          <a:xfrm>
            <a:off x="2386013" y="44243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31" name="Плюс 30"/>
          <p:cNvSpPr/>
          <p:nvPr/>
        </p:nvSpPr>
        <p:spPr>
          <a:xfrm>
            <a:off x="5399088" y="44243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2298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7" y="426148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4005263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Прямоугольник 14"/>
          <p:cNvSpPr>
            <a:spLocks noChangeArrowheads="1"/>
          </p:cNvSpPr>
          <p:nvPr/>
        </p:nvSpPr>
        <p:spPr bwMode="auto">
          <a:xfrm>
            <a:off x="6029325" y="5324475"/>
            <a:ext cx="22336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2301" name="Прямоугольник 15"/>
          <p:cNvSpPr>
            <a:spLocks noChangeArrowheads="1"/>
          </p:cNvSpPr>
          <p:nvPr/>
        </p:nvSpPr>
        <p:spPr bwMode="auto">
          <a:xfrm>
            <a:off x="3059113" y="5354638"/>
            <a:ext cx="26654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2302" name="Прямоугольник 16"/>
          <p:cNvSpPr>
            <a:spLocks noChangeArrowheads="1"/>
          </p:cNvSpPr>
          <p:nvPr/>
        </p:nvSpPr>
        <p:spPr bwMode="auto">
          <a:xfrm>
            <a:off x="298643" y="5480686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 dirty="0">
                <a:latin typeface="Verdana" panose="020B0604030504040204" pitchFamily="34" charset="0"/>
                <a:cs typeface="Times New Roman" panose="02020603050405020304" pitchFamily="18" charset="0"/>
              </a:rPr>
              <a:t>Участник устного экзамена</a:t>
            </a:r>
          </a:p>
        </p:txBody>
      </p:sp>
      <p:sp>
        <p:nvSpPr>
          <p:cNvPr id="12303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СДАЧИ УСТНОЙ ЧАСТИ ЭКЗАМЕНА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Изменения процедуры для участников с ОВЗ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96337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длительность сдачи экзамена одним участником – 45 минут.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очереди для участников с ОВЗ не используются: все дети сдают экзамен в одну очередь, соответственно на каждом АРМ станции записи экзамен сдаёт только один участник.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аудиторию ожидания и аудиторию проведения можно совместить.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отдельных ограничений по времени подготовки и ответа на каждое задание, ограничена только общая длительность экзамена;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выполнение заданий:  переход от задания (этапа подготовки) к ответу осуществляется «по кнопке»;  завершение ответа осуществляется «по кнопке»;  после завершения ответа выполняется автоматический переход к следующему заданию (по аналогии со стандартным экзаменом самостоятельно переходить между заданиями нельзя);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 на станции записи выполняет либо участник, либо ассистент по его просьбе. </a:t>
            </a: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Ассистенты участников, выполняющие работу на станции записи ответов, должны ознакомиться с инструкцией по работе на станции записи ответов.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Планирование участников с ОВЗ и без ОВЗ для экзаменов с разделом «Говорение» 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686800" cy="4525963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специальные аудитории проведения могут занимать только участники с ОВЗ ;</a:t>
            </a:r>
          </a:p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обычные аудитории проведения (без признака «специализированная рассадка») могут занимать только обычные участники без любого из признаков (или без обоих): ОВЗ, Специализированная рассадка. </a:t>
            </a:r>
          </a:p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аудитории ожидания могут находиться любые участники. </a:t>
            </a:r>
          </a:p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Сдача экзамена обычными участниками на станции записи версии для ОВЗ категорически запрещена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574675" y="908050"/>
            <a:ext cx="7886700" cy="2889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Возникновение технических сбоев в работе Станции записи</a:t>
            </a:r>
            <a:r>
              <a:rPr lang="ru-RU" altLang="ru-RU" smtClean="0"/>
              <a:t>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27000" y="1484313"/>
            <a:ext cx="9037638" cy="49688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до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 </a:t>
            </a: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начала выполнения экзаменационной работы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неисправность устранена, участник может продолжить выполнение экзаменационной работы на этой же станции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неисправности не могут быть устранены</a:t>
            </a:r>
            <a:r>
              <a:rPr lang="en-US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сразу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, участник, который должен был сдавать экзамен на вышедшей из строя рабочей станции, направляется для сдачи экзамена на имеющиеся </a:t>
            </a:r>
            <a:r>
              <a:rPr lang="ru-RU" altLang="ru-RU" sz="1800" dirty="0">
                <a:solidFill>
                  <a:srgbClr val="FF0000"/>
                </a:solidFill>
                <a:latin typeface="Cambria" panose="02040503050406030204" pitchFamily="18" charset="0"/>
              </a:rPr>
              <a:t>в </a:t>
            </a:r>
            <a:r>
              <a:rPr lang="ru-RU" altLang="ru-RU" sz="1800" u="sng" dirty="0">
                <a:solidFill>
                  <a:srgbClr val="FF0000"/>
                </a:solidFill>
                <a:latin typeface="Cambria" panose="02040503050406030204" pitchFamily="18" charset="0"/>
              </a:rPr>
              <a:t>этой аудитории 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рабочие 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станции (основные или резервные) 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в порядке общей очереди 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последним</a:t>
            </a:r>
            <a:endParaRPr lang="ru-RU" altLang="ru-RU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1800" b="1" u="sng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после начала выполнения экзаменационной работы</a:t>
            </a:r>
            <a:r>
              <a:rPr lang="ru-RU" altLang="ru-RU" sz="1800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: 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Участнику предоставляется право сдать раздел «Говорение» повторно в 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 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резервные сроки (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п.58 Порядка проведения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) </a:t>
            </a:r>
            <a:r>
              <a:rPr lang="ru-RU" altLang="ru-RU" sz="18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(оформляется Акт ППЭ-22, подпись технического специалиста)</a:t>
            </a:r>
            <a:endParaRPr lang="ru-RU" altLang="ru-RU" sz="1800" i="1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Направлять участников ОГЭ в другую аудиторию проведения 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категорически запрещено</a:t>
            </a: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pic>
        <p:nvPicPr>
          <p:cNvPr id="5" name="Picture 5" descr="F:\ОГЭ\ОГЭ уч регб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9"/>
          <a:stretch/>
        </p:blipFill>
        <p:spPr bwMode="auto">
          <a:xfrm>
            <a:off x="130101" y="921055"/>
            <a:ext cx="4643437" cy="16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79712" y="1756674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22" y="2269030"/>
            <a:ext cx="5468113" cy="2067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16964"/>
            <a:ext cx="5858693" cy="20291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16200000">
            <a:off x="6981701" y="3467572"/>
            <a:ext cx="1136154" cy="338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5096360" y="5541892"/>
            <a:ext cx="1136154" cy="4566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0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84213" y="981075"/>
            <a:ext cx="7886700" cy="108108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Возникновение у участника претензий к качеству записи его ответов</a:t>
            </a:r>
            <a:r>
              <a:rPr lang="ru-RU" altLang="ru-RU" dirty="0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628650" y="2276475"/>
            <a:ext cx="8335838" cy="3900488"/>
          </a:xfrm>
        </p:spPr>
        <p:txBody>
          <a:bodyPr/>
          <a:lstStyle/>
          <a:p>
            <a:pPr marL="400050" indent="-400050">
              <a:buFont typeface="Arial" panose="020B0604020202020204" pitchFamily="34" charset="0"/>
              <a:buAutoNum type="arabicPeriod"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Технический специалист</a:t>
            </a:r>
          </a:p>
          <a:p>
            <a:pPr marL="400050" indent="-400050">
              <a:buFont typeface="Arial" panose="020B0604020202020204" pitchFamily="34" charset="0"/>
              <a:buAutoNum type="arabicPeriod"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Член ГЭК</a:t>
            </a:r>
          </a:p>
          <a:p>
            <a:pPr marL="0" indent="0">
              <a:buNone/>
            </a:pPr>
            <a:endParaRPr lang="ru-RU" altLang="ru-RU" sz="2000" b="1" dirty="0" smtClean="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Претензию не принимают              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апелляция </a:t>
            </a:r>
            <a:r>
              <a:rPr lang="ru-RU" altLang="ru-RU" sz="2000" i="1" dirty="0">
                <a:solidFill>
                  <a:srgbClr val="700000"/>
                </a:solidFill>
                <a:latin typeface="Cambria" panose="02040503050406030204" pitchFamily="18" charset="0"/>
              </a:rPr>
              <a:t>(будет отклонена)</a:t>
            </a:r>
          </a:p>
          <a:p>
            <a:pPr marL="0" indent="0">
              <a:buNone/>
            </a:pPr>
            <a:endParaRPr lang="ru-RU" alt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alt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Претензию </a:t>
            </a: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принимают                    </a:t>
            </a: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апелляция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Акт по форме ППЭ-22*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этой ситуации участнику Акт не выдается)</a:t>
            </a:r>
          </a:p>
          <a:p>
            <a:pPr marL="0" indent="0" algn="r">
              <a:buNone/>
            </a:pP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(если запись некачественная, оформление </a:t>
            </a:r>
            <a:r>
              <a:rPr lang="ru-RU" altLang="ru-RU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пересдачи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 в резервный день по Акту;</a:t>
            </a:r>
          </a:p>
          <a:p>
            <a:pPr marL="0" indent="0" algn="r">
              <a:buNone/>
            </a:pPr>
            <a:r>
              <a:rPr lang="ru-RU" altLang="ru-RU" sz="2000" i="1" dirty="0">
                <a:solidFill>
                  <a:srgbClr val="700000"/>
                </a:solidFill>
                <a:latin typeface="Cambria" panose="02040503050406030204" pitchFamily="18" charset="0"/>
              </a:rPr>
              <a:t>е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сли запись нормальная, отклонение апелляции, </a:t>
            </a:r>
            <a:r>
              <a:rPr lang="ru-RU" altLang="ru-RU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проверка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, баллы) </a:t>
            </a:r>
            <a:endParaRPr lang="ru-RU" altLang="ru-RU" sz="2000" i="1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ru-RU" alt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067944" y="3573016"/>
            <a:ext cx="864096" cy="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11960" y="4365104"/>
            <a:ext cx="864096" cy="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вызвать технического специалиста для завершения экзамена и выгрузки файлов аудиозаписей ответов участников ОГЭ;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провести контроль действий технического специалиста по экспорту аудиозаписей ответов участников ОГЭ;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бланки устной части участников ОГЭ руководителю ППЭ;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ППЭ форму 05-03-У «Протокол проведения ОГЭ в аудитории проведения» </a:t>
            </a:r>
          </a:p>
        </p:txBody>
      </p:sp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В АУДИТОРИИ ПРОВЕДЕНИЯ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53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96ABB8-D188-4245-9275-8DE9B2F386B5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endParaRPr lang="ru-RU" altLang="ru-RU" sz="1400" b="1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собрать бланки неявившихся, удаленных, не закончивших экзамен по уважительной причине участников ОГЭ и передать руководителю ППЭ;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ППЭ форму ППЭ-05-02-У;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прочие материалы из аудитории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В АУДИТОРИИ ОЖИДАНИЯ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632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D8A585-2638-4E98-BC5E-826B979B7AF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endParaRPr lang="ru-RU" altLang="ru-RU" sz="1400" b="1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Собирает в аудиториях проведения аудиозаписи ответов участников и электронные журналы работы Станции записи ответов ГИА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Передает руководителю ППЭ в штабе ППЭ: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z="2000" i="1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-носители с аудиозаписями ответов и электронными журналами работы Станции записи ответов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Сопроводительные бланки и протоколы создания</a:t>
            </a:r>
            <a:r>
              <a:rPr lang="en-US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аудионосителей для всех </a:t>
            </a:r>
            <a:r>
              <a:rPr lang="ru-RU" altLang="ru-RU" sz="2000" i="1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-носителей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рабочем месте в Штабе ППЭ сохраняет резервную копию всех файлов, предоставляемых в РЦОИ на </a:t>
            </a:r>
            <a:r>
              <a:rPr lang="ru-RU" altLang="ru-RU" sz="2000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-носителях</a:t>
            </a:r>
            <a:r>
              <a:rPr lang="ru-RU" altLang="ru-RU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ДЕЙСТВИЯ ТЕХНИЧЕСКОГО СПЕЦИАЛИСТА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7350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FCDFDA-6984-4DA7-B397-9DC216DB8C50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CA5FA5-0B64-4436-9B55-112D67B2C713}" type="slidenum">
              <a:rPr lang="ru-RU" altLang="ru-RU" b="0" smtClean="0">
                <a:solidFill>
                  <a:srgbClr val="898989"/>
                </a:solidFill>
              </a:rPr>
              <a:pPr/>
              <a:t>48</a:t>
            </a:fld>
            <a:endParaRPr lang="ru-RU" altLang="ru-RU" b="0" smtClean="0">
              <a:solidFill>
                <a:srgbClr val="898989"/>
              </a:solidFill>
            </a:endParaRPr>
          </a:p>
        </p:txBody>
      </p:sp>
      <p:sp>
        <p:nvSpPr>
          <p:cNvPr id="58371" name="AutoShape 4" descr="Встроенное изображение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84225"/>
            <a:ext cx="40687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84225"/>
            <a:ext cx="40687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331640" y="2060848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15816" y="2348880"/>
            <a:ext cx="2808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56076" y="2060848"/>
            <a:ext cx="2344316" cy="129614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Файлов всегда 4 на участника (если не было сбоя)</a:t>
            </a:r>
          </a:p>
        </p:txBody>
      </p:sp>
    </p:spTree>
  </p:cSld>
  <p:clrMapOvr>
    <a:masterClrMapping/>
  </p:clrMapOvr>
  <p:transition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1438"/>
            <a:ext cx="9144000" cy="7191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ДЕЙСТВИЯ РУКОВОДИТЕЛЯ ППЭ СОВМЕСТНО </a:t>
            </a:r>
          </a:p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С </a:t>
            </a:r>
            <a:r>
              <a:rPr lang="ru-RU" sz="1600" dirty="0" smtClean="0">
                <a:solidFill>
                  <a:srgbClr val="700000"/>
                </a:solidFill>
                <a:latin typeface="Cambria" pitchFamily="18" charset="0"/>
              </a:rPr>
              <a:t>ЧЛЕНОМ ГЭК </a:t>
            </a:r>
            <a:endParaRPr lang="ru-RU" sz="1600" dirty="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59397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DF4E57-B013-4A4C-B0FF-7E328B32BAD4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79388" y="29575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сверить данные сопроводительного бланка к флеш-накопителям с ведомостями сдачи экзамена в аудиториях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оформить протокол ППЭ-13-У, акт ППЭ-14-У</a:t>
            </a:r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1042988" y="1557338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7"/>
          <p:cNvSpPr>
            <a:spLocks noChangeArrowheads="1"/>
          </p:cNvSpPr>
          <p:nvPr/>
        </p:nvSpPr>
        <p:spPr bwMode="auto">
          <a:xfrm>
            <a:off x="0" y="1413104"/>
            <a:ext cx="8870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Пакет руководителя содержит </a:t>
            </a:r>
            <a:r>
              <a:rPr lang="ru-RU" altLang="ru-RU" sz="1800" i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документы ППЭ</a:t>
            </a:r>
            <a:endParaRPr lang="ru-RU" altLang="ru-RU" sz="1800" i="1" dirty="0">
              <a:solidFill>
                <a:srgbClr val="7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аудиторном пакете только </a:t>
            </a:r>
            <a:r>
              <a:rPr lang="ru-RU" altLang="ru-RU" sz="18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бланки устной части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8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Защищенный </a:t>
            </a:r>
            <a:r>
              <a:rPr lang="ru-RU" sz="1800" b="0" dirty="0" err="1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файл+пароль</a:t>
            </a:r>
            <a:r>
              <a:rPr lang="ru-RU" sz="18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i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altLang="ru-RU" sz="18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одной рабочей станции за один день могут сдать экзамен </a:t>
            </a:r>
            <a:r>
              <a:rPr lang="ru-RU" altLang="ru-RU" sz="18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только 4 участника</a:t>
            </a:r>
            <a:endParaRPr lang="ru-RU" altLang="ru-RU" sz="1800" i="1" dirty="0">
              <a:solidFill>
                <a:srgbClr val="7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использования электронных КИМ необходимо наличие ключа доступа к электронным КИМ</a:t>
            </a:r>
          </a:p>
        </p:txBody>
      </p:sp>
      <p:sp>
        <p:nvSpPr>
          <p:cNvPr id="40" name="Плюс 39"/>
          <p:cNvSpPr/>
          <p:nvPr/>
        </p:nvSpPr>
        <p:spPr>
          <a:xfrm>
            <a:off x="3635375" y="48688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428625" y="857250"/>
            <a:ext cx="828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</a:t>
            </a:r>
            <a:r>
              <a:rPr lang="ru-RU" altLang="ru-RU" sz="2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ЭКЗАМЕНАЦИОННЫХ</a:t>
            </a:r>
            <a:r>
              <a:rPr lang="ru-RU" altLang="ru-RU" sz="2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МАТЕРИАЛОВ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5575" y="4400550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21" descr="ОГЭ уч рег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23606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2" descr="ОГЭ уч рег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3606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3" descr="ОГЭ уч рег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360613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4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1169432" y="4339984"/>
            <a:ext cx="1909762" cy="17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301038" cy="5000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  <a:t>ППЭ-13-У ПРОТОКОЛ УЧЕТА И ПЕРЕДАЧИ НА ОБРАБОТКУ ЭМ ППЭ</a:t>
            </a:r>
            <a:br>
              <a:rPr 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endParaRPr lang="ru-RU" sz="2000" b="1" dirty="0" smtClean="0">
              <a:solidFill>
                <a:srgbClr val="70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64465"/>
              </p:ext>
            </p:extLst>
          </p:nvPr>
        </p:nvGraphicFramePr>
        <p:xfrm>
          <a:off x="899592" y="1500188"/>
          <a:ext cx="6996509" cy="494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500188"/>
                        <a:ext cx="6996509" cy="494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sp>
        <p:nvSpPr>
          <p:cNvPr id="5" name="Овал 4"/>
          <p:cNvSpPr/>
          <p:nvPr/>
        </p:nvSpPr>
        <p:spPr>
          <a:xfrm rot="5400000">
            <a:off x="5197255" y="3384448"/>
            <a:ext cx="134900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23786" y="3972232"/>
            <a:ext cx="1040502" cy="5483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82545" y="4520560"/>
            <a:ext cx="2037392" cy="101025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Указываем кол-во записей – 1 на участника</a:t>
            </a:r>
            <a:endParaRPr lang="ru-RU" sz="160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2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  <a:p>
            <a:pPr>
              <a:defRPr/>
            </a:pPr>
            <a:r>
              <a:rPr lang="ru-RU" sz="2000" dirty="0">
                <a:solidFill>
                  <a:srgbClr val="700000"/>
                </a:solidFill>
                <a:latin typeface="Cambria" pitchFamily="18" charset="0"/>
              </a:rPr>
              <a:t>ФОРМИРОВАНИЕ КОМПЛЕКТА ЭМ ДЛЯ РЦОИ</a:t>
            </a:r>
            <a:endParaRPr lang="ru-RU" sz="2000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25"/>
            <a:ext cx="9144000" cy="7191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ДЕЙСТВИЯ РУКОВОДИТЕЛЯ ППЭ совместно с </a:t>
            </a:r>
            <a:r>
              <a:rPr lang="ru-RU" sz="1600" dirty="0" smtClean="0">
                <a:solidFill>
                  <a:srgbClr val="700000"/>
                </a:solidFill>
                <a:latin typeface="Cambria" pitchFamily="18" charset="0"/>
              </a:rPr>
              <a:t>членом ГЭК </a:t>
            </a:r>
            <a:endParaRPr lang="ru-RU" sz="1600" dirty="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61445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746CC4-FDEB-4DB2-87D0-E9AA1ECE4F25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9388" y="3287713"/>
            <a:ext cx="792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447" name="Rectangle 3"/>
          <p:cNvSpPr>
            <a:spLocks noChangeArrowheads="1"/>
          </p:cNvSpPr>
          <p:nvPr/>
        </p:nvSpPr>
        <p:spPr bwMode="auto">
          <a:xfrm>
            <a:off x="323850" y="2133600"/>
            <a:ext cx="860583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61448" name="Rectangle 3"/>
          <p:cNvSpPr>
            <a:spLocks noChangeArrowheads="1"/>
          </p:cNvSpPr>
          <p:nvPr/>
        </p:nvSpPr>
        <p:spPr bwMode="auto">
          <a:xfrm>
            <a:off x="611188" y="18446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b="0"/>
              <a:t> </a:t>
            </a:r>
          </a:p>
        </p:txBody>
      </p:sp>
      <p:sp>
        <p:nvSpPr>
          <p:cNvPr id="61449" name="Rectangle 3"/>
          <p:cNvSpPr>
            <a:spLocks noChangeArrowheads="1"/>
          </p:cNvSpPr>
          <p:nvPr/>
        </p:nvSpPr>
        <p:spPr bwMode="auto">
          <a:xfrm>
            <a:off x="827088" y="20605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Упаковать ВСЕ именные бланки устной части в возвратный </a:t>
            </a:r>
            <a:r>
              <a:rPr lang="ru-RU" altLang="ru-RU" sz="2000" dirty="0" err="1">
                <a:solidFill>
                  <a:srgbClr val="7000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 1, оформить сопроводительный лист.</a:t>
            </a:r>
          </a:p>
          <a:p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Упаковать в возвратный </a:t>
            </a:r>
            <a:r>
              <a:rPr lang="ru-RU" altLang="ru-RU" sz="2000" dirty="0" err="1">
                <a:solidFill>
                  <a:srgbClr val="7000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 2, оформить сопроводительный лист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</a:rPr>
              <a:t>Формы ППЭ: ППЭ-13-У, ППЭ-05-02-У, ППЭ-05-03-У, прочие документы ППЭ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 dirty="0" err="1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</a:rPr>
              <a:t>-накопитель(и) с аудиозаписями ответов, сопроводительный бланк(и) к 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нему</a:t>
            </a:r>
            <a:endParaRPr lang="ru-RU" altLang="ru-RU" sz="2000" b="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424936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решению ГЭК для отдельных участников ОГЭ письменная и устная часть ОГЭ по иностранному языку может проводиться в один день.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должен быть подготовлен к проведению письменной и устной части ОГЭ по иностранным языкам в соответствии с инструктивными материалами.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начинается с письменной части.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мере завершения выполнения письменной части экзамена участники (участник) переходят (переходит) в аудиторию ожидания.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Инструктаж участников в аудитории ожидания и перемещение их в аудиторию проведения осуществляется по мере завершения участниками письменной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47940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538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КИМ для проведения устной части ОГЭ по иностранным языкам передается в </a:t>
            </a:r>
            <a:r>
              <a:rPr lang="ru-RU" sz="2000" b="1" dirty="0" smtClean="0">
                <a:solidFill>
                  <a:srgbClr val="663300"/>
                </a:solidFill>
                <a:latin typeface="Cambria" pitchFamily="18" charset="0"/>
              </a:rPr>
              <a:t>ППЭ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виде защищенного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файла</a:t>
            </a:r>
            <a:r>
              <a:rPr lang="ru-RU" sz="2000" b="1" dirty="0" smtClean="0">
                <a:solidFill>
                  <a:srgbClr val="663300"/>
                </a:solidFill>
                <a:latin typeface="Cambria" pitchFamily="18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Файл будет передан в ППОИ не позднее, чем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8.00 в день экзамена. </a:t>
            </a: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Схему передачи файла в ППЭ определяет район.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Ключ доступа к КИМ будет доступен для скачивания до 9.30 в день экзамена.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2906" y="908720"/>
            <a:ext cx="8358187" cy="9858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К ОГЭ</a:t>
            </a:r>
          </a:p>
        </p:txBody>
      </p:sp>
    </p:spTree>
    <p:extLst>
      <p:ext uri="{BB962C8B-B14F-4D97-AF65-F5344CB8AC3E}">
        <p14:creationId xmlns:p14="http://schemas.microsoft.com/office/powerpoint/2010/main" val="24590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294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6613525" y="1155700"/>
            <a:ext cx="2470150" cy="2825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32138" y="1146175"/>
            <a:ext cx="3330575" cy="2833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6390" name="Прямоугольник 43"/>
          <p:cNvSpPr>
            <a:spLocks noChangeArrowheads="1"/>
          </p:cNvSpPr>
          <p:nvPr/>
        </p:nvSpPr>
        <p:spPr bwMode="auto">
          <a:xfrm>
            <a:off x="3324225" y="3595688"/>
            <a:ext cx="3319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Штаб ППЭ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613" y="1133475"/>
            <a:ext cx="2933700" cy="2857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6392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3" name="Прямоугольник 48"/>
          <p:cNvSpPr>
            <a:spLocks noChangeArrowheads="1"/>
          </p:cNvSpPr>
          <p:nvPr/>
        </p:nvSpPr>
        <p:spPr bwMode="auto">
          <a:xfrm>
            <a:off x="80963" y="4041775"/>
            <a:ext cx="890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КАДРОВОЕ ОБЕСПЕЧЕНИЕ ППЭ</a:t>
            </a:r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109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330325"/>
            <a:ext cx="1012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93700" y="1584325"/>
            <a:ext cx="11001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Прямоугольник 52"/>
          <p:cNvSpPr>
            <a:spLocks noChangeArrowheads="1"/>
          </p:cNvSpPr>
          <p:nvPr/>
        </p:nvSpPr>
        <p:spPr bwMode="auto">
          <a:xfrm>
            <a:off x="-30163" y="2492375"/>
            <a:ext cx="1947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Рабочие станции (без выхода в Интернет)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07950" y="4041775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1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00163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Прямоугольник 55"/>
          <p:cNvSpPr>
            <a:spLocks noChangeArrowheads="1"/>
          </p:cNvSpPr>
          <p:nvPr/>
        </p:nvSpPr>
        <p:spPr bwMode="auto">
          <a:xfrm>
            <a:off x="1638300" y="2138363"/>
            <a:ext cx="1387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Гарнитуры</a:t>
            </a:r>
          </a:p>
        </p:txBody>
      </p:sp>
      <p:sp>
        <p:nvSpPr>
          <p:cNvPr id="16403" name="Прямоугольник 56"/>
          <p:cNvSpPr>
            <a:spLocks noChangeArrowheads="1"/>
          </p:cNvSpPr>
          <p:nvPr/>
        </p:nvSpPr>
        <p:spPr bwMode="auto">
          <a:xfrm>
            <a:off x="123825" y="3403600"/>
            <a:ext cx="304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Аудитории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проведения</a:t>
            </a:r>
          </a:p>
        </p:txBody>
      </p:sp>
      <p:sp>
        <p:nvSpPr>
          <p:cNvPr id="16404" name="Прямоугольник 57"/>
          <p:cNvSpPr>
            <a:spLocks noChangeArrowheads="1"/>
          </p:cNvSpPr>
          <p:nvPr/>
        </p:nvSpPr>
        <p:spPr bwMode="auto">
          <a:xfrm>
            <a:off x="3059113" y="2755900"/>
            <a:ext cx="2171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Рабочая станция с выходом в Интернет</a:t>
            </a:r>
          </a:p>
        </p:txBody>
      </p:sp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397000"/>
            <a:ext cx="7223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Прямоугольник 59"/>
          <p:cNvSpPr>
            <a:spLocks noChangeArrowheads="1"/>
          </p:cNvSpPr>
          <p:nvPr/>
        </p:nvSpPr>
        <p:spPr bwMode="auto">
          <a:xfrm>
            <a:off x="5148263" y="2044700"/>
            <a:ext cx="136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USB-</a:t>
            </a: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модем</a:t>
            </a:r>
          </a:p>
        </p:txBody>
      </p:sp>
      <p:pic>
        <p:nvPicPr>
          <p:cNvPr id="16407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79663"/>
            <a:ext cx="5730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Прямоугольник 61"/>
          <p:cNvSpPr>
            <a:spLocks noChangeArrowheads="1"/>
          </p:cNvSpPr>
          <p:nvPr/>
        </p:nvSpPr>
        <p:spPr bwMode="auto">
          <a:xfrm>
            <a:off x="4398963" y="2252663"/>
            <a:ext cx="10318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Принтер</a:t>
            </a:r>
          </a:p>
        </p:txBody>
      </p:sp>
      <p:sp>
        <p:nvSpPr>
          <p:cNvPr id="16409" name="Прямоугольник 62"/>
          <p:cNvSpPr>
            <a:spLocks noChangeArrowheads="1"/>
          </p:cNvSpPr>
          <p:nvPr/>
        </p:nvSpPr>
        <p:spPr bwMode="auto">
          <a:xfrm>
            <a:off x="7627938" y="2200275"/>
            <a:ext cx="1301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Гарнитуры</a:t>
            </a:r>
          </a:p>
        </p:txBody>
      </p:sp>
      <p:sp>
        <p:nvSpPr>
          <p:cNvPr id="16410" name="Прямоугольник 63"/>
          <p:cNvSpPr>
            <a:spLocks noChangeArrowheads="1"/>
          </p:cNvSpPr>
          <p:nvPr/>
        </p:nvSpPr>
        <p:spPr bwMode="auto">
          <a:xfrm>
            <a:off x="5891213" y="4584700"/>
            <a:ext cx="31257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Организаторы в аудиториях проведения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Квалификационные требования: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пользователь компьютера</a:t>
            </a:r>
          </a:p>
        </p:txBody>
      </p:sp>
      <p:pic>
        <p:nvPicPr>
          <p:cNvPr id="16411" name="Picture 7" descr="C:\Users\adeynichenko\Desktop\УСКОМ 2014\Презентация по технологии для обучающего семинара\картинки\1412282737_Admi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3164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Прямоугольник 65"/>
          <p:cNvSpPr>
            <a:spLocks noChangeArrowheads="1"/>
          </p:cNvSpPr>
          <p:nvPr/>
        </p:nvSpPr>
        <p:spPr bwMode="auto">
          <a:xfrm>
            <a:off x="1708150" y="4633913"/>
            <a:ext cx="2536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Технический специалист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 менее одного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на 4 аудитории проведения</a:t>
            </a:r>
          </a:p>
        </p:txBody>
      </p:sp>
      <p:pic>
        <p:nvPicPr>
          <p:cNvPr id="16414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6829425" y="1952625"/>
            <a:ext cx="958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Прямоугольник 68"/>
          <p:cNvSpPr>
            <a:spLocks noChangeArrowheads="1"/>
          </p:cNvSpPr>
          <p:nvPr/>
        </p:nvSpPr>
        <p:spPr bwMode="auto">
          <a:xfrm>
            <a:off x="6505575" y="2835275"/>
            <a:ext cx="158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Рабочие станции</a:t>
            </a:r>
          </a:p>
        </p:txBody>
      </p:sp>
      <p:pic>
        <p:nvPicPr>
          <p:cNvPr id="16416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604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Прямоугольник 70"/>
          <p:cNvSpPr>
            <a:spLocks noChangeArrowheads="1"/>
          </p:cNvSpPr>
          <p:nvPr/>
        </p:nvSpPr>
        <p:spPr bwMode="auto">
          <a:xfrm>
            <a:off x="5332413" y="2968625"/>
            <a:ext cx="1128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Флеш-носители</a:t>
            </a:r>
          </a:p>
        </p:txBody>
      </p:sp>
      <p:pic>
        <p:nvPicPr>
          <p:cNvPr id="16418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3128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4652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Прямоугольник 73"/>
          <p:cNvSpPr>
            <a:spLocks noChangeArrowheads="1"/>
          </p:cNvSpPr>
          <p:nvPr/>
        </p:nvSpPr>
        <p:spPr bwMode="auto">
          <a:xfrm>
            <a:off x="6743700" y="3397250"/>
            <a:ext cx="228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Резервное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оборудование</a:t>
            </a:r>
          </a:p>
        </p:txBody>
      </p:sp>
      <p:sp>
        <p:nvSpPr>
          <p:cNvPr id="138280" name="Прямоугольник 75"/>
          <p:cNvSpPr>
            <a:spLocks noChangeArrowheads="1"/>
          </p:cNvSpPr>
          <p:nvPr/>
        </p:nvSpPr>
        <p:spPr bwMode="auto">
          <a:xfrm>
            <a:off x="0" y="785813"/>
            <a:ext cx="890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ТЕХНИЧЕСКОЕ ОБЕСПЕЧЕНИЕ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5"/>
          <p:cNvSpPr>
            <a:spLocks noGrp="1"/>
          </p:cNvSpPr>
          <p:nvPr>
            <p:ph idx="4294967295"/>
          </p:nvPr>
        </p:nvSpPr>
        <p:spPr>
          <a:xfrm>
            <a:off x="214313" y="1825625"/>
            <a:ext cx="8678862" cy="4351338"/>
          </a:xfrm>
        </p:spPr>
        <p:txBody>
          <a:bodyPr/>
          <a:lstStyle/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Два типа аудиторий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ОЖИДАНИЯ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выдача бланков устной части 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ожидание очереди сдачи экзамена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(в качестве аудитории ожидания можно использовать большие помещения (актовый, спортивный зал), чтобы одновременно разместить всех участников экзамена; дополнительное оборудование для них не требуется; количество организаторов в аудитории ожидания следует предусмотреть из расчета один организатор на 15 участников ; несколько столов для организаторов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ПРОВЕДЕНИЯ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ШТАБ ППЭ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ПК с выходом в интернет; резервный </a:t>
            </a:r>
            <a:r>
              <a:rPr lang="en-US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USB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-модем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 i="1" dirty="0" smtClean="0">
              <a:solidFill>
                <a:srgbClr val="FF0000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</a:pPr>
            <a:endParaRPr lang="ru-RU" altLang="ru-RU" sz="1500" dirty="0" smtClean="0"/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20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412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935AF8-8928-478F-B399-CE73D390F645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defTabSz="914400" eaLnBrk="1" hangingPunct="1"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проведения</a:t>
            </a:r>
          </a:p>
          <a:p>
            <a:pPr marL="0" indent="0" defTabSz="914400" eaLnBrk="1" hangingPunct="1"/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Вместимость может быть больше одного места (рекомендуется оборудовать от двух до четырех рабочих мест участника)</a:t>
            </a:r>
          </a:p>
          <a:p>
            <a:pPr marL="0" indent="0" defTabSz="914400" eaLnBrk="1" hangingPunct="1"/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Нумерация мест</a:t>
            </a:r>
          </a:p>
          <a:p>
            <a:pPr marL="0" indent="0" defTabSz="914400" eaLnBrk="1" hangingPunct="1"/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Компьютеры с подключенной гарнитурой (наушники с микрофоном) и установленным ПО рабочего места участника экзамена</a:t>
            </a:r>
          </a:p>
          <a:p>
            <a:pPr marL="0" indent="0" defTabSz="914400" eaLnBrk="1" hangingPunct="1"/>
            <a:r>
              <a:rPr lang="ru-RU" sz="1800" b="1" dirty="0">
                <a:solidFill>
                  <a:srgbClr val="700000"/>
                </a:solidFill>
                <a:latin typeface="Cambria" panose="02040503050406030204" pitchFamily="18" charset="0"/>
              </a:rPr>
              <a:t>Н</a:t>
            </a:r>
            <a:r>
              <a:rPr 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аличие </a:t>
            </a:r>
            <a:r>
              <a:rPr lang="ru-RU" sz="1800" b="1" dirty="0">
                <a:solidFill>
                  <a:srgbClr val="700000"/>
                </a:solidFill>
                <a:latin typeface="Cambria" panose="02040503050406030204" pitchFamily="18" charset="0"/>
              </a:rPr>
              <a:t>краткой инструкции для участников по использованию станции записи ответов</a:t>
            </a:r>
            <a:endParaRPr lang="ru-RU" altLang="ru-RU" sz="1800" b="1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20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436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DCFA97-5496-4C4F-8174-DA911573DF9B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1725</Words>
  <Application>Microsoft Office PowerPoint</Application>
  <PresentationFormat>Экран (4:3)</PresentationFormat>
  <Paragraphs>348</Paragraphs>
  <Slides>52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</vt:lpstr>
      <vt:lpstr>Shruti</vt:lpstr>
      <vt:lpstr>Times New Roman</vt:lpstr>
      <vt:lpstr>Verdana</vt:lpstr>
      <vt:lpstr>Wingdings</vt:lpstr>
      <vt:lpstr>Тема Office</vt:lpstr>
      <vt:lpstr>Acrobat Document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ОСОБЕННОСТИ ПОДГОТОВКИ К ОГЭ</vt:lpstr>
      <vt:lpstr>Презентация PowerPoint</vt:lpstr>
      <vt:lpstr>Презентация PowerPoint</vt:lpstr>
      <vt:lpstr>Презентация PowerPoint</vt:lpstr>
      <vt:lpstr>КОНФИГУРАЦИЯ АУДИТОРИИ ПРОВЕДЕНИЯ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«ППЭ-01-01-У Протокол технической готовности ППЭ к экзамену в устной форме» </vt:lpstr>
      <vt:lpstr>Презентация PowerPoint</vt:lpstr>
      <vt:lpstr>«ППЭ-14-01-У Акт приема-передачи экзаменационных материалов»</vt:lpstr>
      <vt:lpstr>Презентация PowerPoint</vt:lpstr>
      <vt:lpstr>ПОДГОТОВИТЕЛЬНЫЕ МЕРОПРИЯТИЯ В ДЕНЬ ЭКЗАМЕНА ДЕЙСТВИЯ ТЕХНИЧЕСКОГО СПЕЦИАЛИСТА</vt:lpstr>
      <vt:lpstr>Презентация PowerPoint</vt:lpstr>
      <vt:lpstr>БЛАНК УСТНОЙ ЧАСТИ</vt:lpstr>
      <vt:lpstr>Презентация PowerPoint</vt:lpstr>
      <vt:lpstr>Презентация PowerPoint</vt:lpstr>
      <vt:lpstr>Презентация PowerPoint</vt:lpstr>
      <vt:lpstr>«ППЭ-о5-02-У ПРОТОКОЛ ПРОВЕДЕНИЯ ГИА В АУДИТОРИИ ОЖИДАНИЯ»</vt:lpstr>
      <vt:lpstr>СХЕМА АУДИТОРИИ ОЖИДАНИЯ</vt:lpstr>
      <vt:lpstr>Презентация PowerPoint</vt:lpstr>
      <vt:lpstr>Действия организатора в аудитории ожидания в случае неявки участников ОГЭ </vt:lpstr>
      <vt:lpstr>Организатор в аудитории проведения</vt:lpstr>
      <vt:lpstr>«ППЭ-о5-03-У ПРОТОКОЛ ПРОВЕДЕНИЯ ГИА В АУДИТОРИИ ПРОВЕДЕНИЯ»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процедуры для участников с ОВЗ</vt:lpstr>
      <vt:lpstr>Планирование участников с ОВЗ и без ОВЗ для экзаменов с разделом «Говорение» </vt:lpstr>
      <vt:lpstr>Возникновение технических сбоев в работе Станции записи </vt:lpstr>
      <vt:lpstr>Презентация PowerPoint</vt:lpstr>
      <vt:lpstr>Возникновение у участника претензий к качеству записи его ответов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ППЭ-13-У ПРОТОКОЛ УЧЕТА И ПЕРЕДАЧИ НА ОБРАБОТКУ ЭМ ППЭ </vt:lpstr>
      <vt:lpstr>Презентация PowerPoint</vt:lpstr>
      <vt:lpstr>Презентация PowerPoint</vt:lpstr>
    </vt:vector>
  </TitlesOfParts>
  <Company>CITIT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lovigina.ui</dc:creator>
  <cp:lastModifiedBy>Мария Яковлева</cp:lastModifiedBy>
  <cp:revision>250</cp:revision>
  <cp:lastPrinted>2022-01-13T13:14:51Z</cp:lastPrinted>
  <dcterms:created xsi:type="dcterms:W3CDTF">2007-04-02T05:24:48Z</dcterms:created>
  <dcterms:modified xsi:type="dcterms:W3CDTF">2023-02-13T10:27:06Z</dcterms:modified>
</cp:coreProperties>
</file>